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68" r:id="rId4"/>
    <p:sldId id="256" r:id="rId5"/>
    <p:sldId id="261" r:id="rId6"/>
    <p:sldId id="267" r:id="rId7"/>
    <p:sldId id="265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E2FF"/>
    <a:srgbClr val="E0FFC1"/>
    <a:srgbClr val="FBE3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117EC-166F-4250-9333-56E27CA432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10C28-2542-4B9A-BA31-523C52650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866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50F95-60DD-4B86-9ACC-3012FDB14EA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AB11C-5D7A-4968-88E6-816BF6A063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07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84446-356D-4DF4-BDCE-C40231F88B4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457EC-3631-4A5A-9EBF-2D3170CB9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20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3FE99-EE2E-477C-B624-E8FA5EF7AA2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7D9BE-FB07-4D76-ACA1-5B533F7E5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37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25BF0-9455-4778-AB58-9DE07ABACF0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0569-F923-4741-9F54-1C94BD8BD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45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2C62D-9B16-4ED7-AF61-4F7C39CE9EE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3192B-2FD4-44AD-B4F3-C69946AE0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825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B7478-3A72-49A7-8335-3ACD6467A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A531A-7243-4671-A997-B2C695329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77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4BA0A-88FB-4B0F-9565-ADA5450FBF9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5ADA7-A129-41DC-BFAB-6F87D577C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462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A4A81-C805-4528-8A0D-F425E02DE9A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B03D3-BB2E-4FA3-93DA-6AC246A1B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017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5773F-50BD-45FD-B318-BEF2AC7E56C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F4AD8-96E7-40E6-A3C3-0DA9919C13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240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41C0C-8479-4928-856C-11607810BE3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1FAE7-4626-497C-9049-BC730A50E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537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B543449-0F68-40E4-80D7-3526FD6AC0E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5873519-6F73-47A7-AB83-A580940F3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67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C1DE04D-210A-4318-B98C-24AEB5077F8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C7CD29C-CA52-4125-8632-5502909E66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878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994ADE3-23E4-4C69-8744-6119B3C4E43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7375B8-2CCA-47CE-8456-ED02538BB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122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C707DB-1FF0-45E1-BFFB-20D056C30AD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C0EB95-69A6-473F-9F43-E1C73E404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513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CC04F88-D1C7-4F90-A0C7-C70E312C8B0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CF47B5C-E44A-49F2-88FA-20C7F3EA1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390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DB2D627-D625-4564-AB71-28A0FD87BC7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1D3F945-EDC4-4B46-8012-059209D53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3380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C48F978-2D52-45F0-AA5E-6AC91D7E0B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9E6E8C-C165-4313-A29A-401F1CC90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4626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E14EDD4-A42C-4EAE-9A12-DDEADE2ED47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42A0519-23C2-48AE-81B8-31B39FBF7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7415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D5D3394-8BCC-4F08-84D0-245D9AB9DF3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0E07E39-BECB-48DC-B086-F9AC1ED33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3677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B9C0939-7517-41FC-AC85-F84D42F31CD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25A073-8482-4E8C-BB80-0C27C8DBE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8372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787FC29-7AC1-46E4-88C5-4CA14207EB1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8332EAE-60A9-4713-BDB5-B433B3F9A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77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ACE235-7E50-4F73-AAA9-B0F9E34E050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1B378A-7454-4747-BA7A-52DEC652C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E242818-9E46-4A35-8CDB-59A45070905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E9736D2-D2F3-4AE8-A171-7589A93BE2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Matematika_08.pp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VY_32_Inovace_7A_08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908050"/>
            <a:ext cx="8229600" cy="1296988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Procvičování násobení 2, 3, 4, 5 s odkrýváním obrázků </a:t>
            </a:r>
            <a:r>
              <a:rPr lang="cs-CZ" sz="1800" smtClean="0"/>
              <a:t>- je </a:t>
            </a:r>
            <a:r>
              <a:rPr lang="cs-CZ" sz="1800" dirty="0" smtClean="0"/>
              <a:t>nutné </a:t>
            </a:r>
            <a:r>
              <a:rPr lang="cs-CZ" sz="1800" smtClean="0"/>
              <a:t>postupovat            v </a:t>
            </a:r>
            <a:r>
              <a:rPr lang="cs-CZ" sz="1800" dirty="0" smtClean="0"/>
              <a:t>řadách zleva doprava.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4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Dolanová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55650" y="213360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898989"/>
                </a:solidFill>
              </a:rPr>
              <a:t>Násobení 2,3,4,5 – procvičování</a:t>
            </a:r>
          </a:p>
          <a:p>
            <a:pPr algn="l" eaLnBrk="1" hangingPunct="1">
              <a:defRPr/>
            </a:pPr>
            <a:r>
              <a:rPr lang="cs-CZ" sz="1200" dirty="0" smtClean="0"/>
              <a:t> </a:t>
            </a: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/>
          </p:cNvSpPr>
          <p:nvPr/>
        </p:nvSpPr>
        <p:spPr bwMode="auto">
          <a:xfrm>
            <a:off x="468313" y="188913"/>
            <a:ext cx="82296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3600" b="1">
                <a:latin typeface="Calibri" pitchFamily="34" charset="0"/>
              </a:rPr>
              <a:t>Násobení 2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</p:txBody>
      </p:sp>
      <p:pic>
        <p:nvPicPr>
          <p:cNvPr id="17411" name="Picture 6" descr="medvid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989138"/>
            <a:ext cx="4751387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7447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8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2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7445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6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2=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7443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4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2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7441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2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2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7439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0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2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7437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8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2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7435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6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2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7433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4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2 =</a:t>
              </a:r>
            </a:p>
          </p:txBody>
        </p:sp>
      </p:grpSp>
      <p:sp>
        <p:nvSpPr>
          <p:cNvPr id="19490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VÝBORNĚ !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17431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2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2 =</a:t>
              </a:r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1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90" grpId="0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5" descr="cat-%26-dog_03o_420x3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989138"/>
            <a:ext cx="4752975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8471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72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3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8469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70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3=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8467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8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3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8465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6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3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8463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4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3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8461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2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3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8459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0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3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8457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8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3 =</a:t>
              </a:r>
            </a:p>
          </p:txBody>
        </p:sp>
      </p:grpSp>
      <p:sp>
        <p:nvSpPr>
          <p:cNvPr id="29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SKVĚLE !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15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0600" y="1989138"/>
            <a:ext cx="1582738" cy="1152525"/>
            <a:chOff x="1429" y="1253"/>
            <a:chExt cx="997" cy="726"/>
          </a:xfrm>
        </p:grpSpPr>
        <p:sp>
          <p:nvSpPr>
            <p:cNvPr id="18455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6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3 =</a:t>
              </a:r>
            </a:p>
          </p:txBody>
        </p:sp>
      </p:grp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8454" name="Nadpis 1"/>
          <p:cNvSpPr>
            <a:spLocks/>
          </p:cNvSpPr>
          <p:nvPr/>
        </p:nvSpPr>
        <p:spPr bwMode="auto">
          <a:xfrm>
            <a:off x="468313" y="188913"/>
            <a:ext cx="82296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cs-CZ" sz="3600" b="1">
              <a:latin typeface="Calibri" pitchFamily="34" charset="0"/>
            </a:endParaRPr>
          </a:p>
          <a:p>
            <a:pPr algn="ctr"/>
            <a:endParaRPr lang="cs-CZ" sz="3600" b="1">
              <a:latin typeface="Calibri" pitchFamily="34" charset="0"/>
            </a:endParaRPr>
          </a:p>
          <a:p>
            <a:pPr algn="ctr"/>
            <a:r>
              <a:rPr lang="cs-CZ" sz="3600" b="1">
                <a:latin typeface="Calibri" pitchFamily="34" charset="0"/>
              </a:rPr>
              <a:t>Násobení 3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pPr algn="ctr"/>
            <a:endParaRPr lang="cs-CZ" sz="36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40" grpId="0"/>
      <p:bldP spid="40" grpId="1"/>
      <p:bldP spid="41" grpId="0"/>
      <p:bldP spid="4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4" descr="490b3d4909_30804907_o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989138"/>
            <a:ext cx="47529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Nadpis 1"/>
          <p:cNvSpPr>
            <a:spLocks/>
          </p:cNvSpPr>
          <p:nvPr/>
        </p:nvSpPr>
        <p:spPr bwMode="auto">
          <a:xfrm>
            <a:off x="468313" y="188913"/>
            <a:ext cx="82296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3600" b="1">
                <a:latin typeface="Calibri" pitchFamily="34" charset="0"/>
              </a:rPr>
              <a:t>Násobení 4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9495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6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 x 4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9493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4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4=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9491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2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4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9489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0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4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9487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8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4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9485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6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4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9483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4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4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9481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2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4 =</a:t>
              </a:r>
            </a:p>
          </p:txBody>
        </p:sp>
      </p:grp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32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0600" y="1989138"/>
            <a:ext cx="1582738" cy="1152525"/>
            <a:chOff x="1429" y="1253"/>
            <a:chExt cx="997" cy="726"/>
          </a:xfrm>
        </p:grpSpPr>
        <p:sp>
          <p:nvSpPr>
            <p:cNvPr id="19479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0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4 =</a:t>
              </a:r>
            </a:p>
          </p:txBody>
        </p:sp>
      </p:grp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29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BRAVO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6" grpId="1"/>
      <p:bldP spid="57" grpId="0"/>
      <p:bldP spid="57" grpId="1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2" grpId="1"/>
      <p:bldP spid="66" grpId="0"/>
      <p:bldP spid="66" grpId="1"/>
      <p:bldP spid="67" grpId="0"/>
      <p:bldP spid="67" grpId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4" descr="5633-8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1989138"/>
            <a:ext cx="47529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Nadpis 1"/>
          <p:cNvSpPr>
            <a:spLocks/>
          </p:cNvSpPr>
          <p:nvPr/>
        </p:nvSpPr>
        <p:spPr bwMode="auto">
          <a:xfrm>
            <a:off x="468313" y="188913"/>
            <a:ext cx="82296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cs-CZ" sz="3600" b="1">
              <a:latin typeface="Calibri" pitchFamily="34" charset="0"/>
            </a:endParaRPr>
          </a:p>
          <a:p>
            <a:pPr algn="ctr"/>
            <a:r>
              <a:rPr lang="cs-CZ" sz="3600" b="1">
                <a:latin typeface="Calibri" pitchFamily="34" charset="0"/>
              </a:rPr>
              <a:t>Násobení 5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20519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20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5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20517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8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5=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20515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6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5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20513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4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5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20511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2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 x 5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20509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0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5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20507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8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5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20505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6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5 =</a:t>
              </a:r>
            </a:p>
          </p:txBody>
        </p:sp>
      </p:grp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50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3348038" y="3500438"/>
            <a:ext cx="5715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45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20503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4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5 =</a:t>
              </a:r>
            </a:p>
          </p:txBody>
        </p:sp>
      </p:grp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10</a:t>
            </a:r>
          </a:p>
        </p:txBody>
      </p: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29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SUPER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6" grpId="1"/>
      <p:bldP spid="57" grpId="0"/>
      <p:bldP spid="57" grpId="1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2" grpId="1"/>
      <p:bldP spid="66" grpId="0"/>
      <p:bldP spid="66" grpId="1"/>
      <p:bldP spid="67" grpId="0"/>
      <p:bldP spid="67" grpId="1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000" smtClean="0"/>
              <a:t>Zdroje: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400" b="1" smtClean="0"/>
              <a:t>Lední medvídek:</a:t>
            </a:r>
            <a:r>
              <a:rPr lang="it-IT" sz="1400" b="1" smtClean="0"/>
              <a:t>In: [online]. [cit. 2013-04-09]. Dostupné z:</a:t>
            </a:r>
            <a:r>
              <a:rPr lang="cs-CZ" sz="1400" b="1" smtClean="0"/>
              <a:t/>
            </a:r>
            <a:br>
              <a:rPr lang="cs-CZ" sz="1400" b="1" smtClean="0"/>
            </a:br>
            <a:r>
              <a:rPr lang="cs-CZ" sz="1400" smtClean="0">
                <a:hlinkClick r:id="rId2" action="ppaction://hlinkpres?slideindex=1&amp;slidetitle="/>
              </a:rPr>
              <a:t>http://www.google.cz/imgres?num=10&amp;hl=cs&amp;biw=1280&amp;bih=861&amp;tbm=isch&amp;tbnid=L7P0U3NjWSTwpM:&amp;imgrefurl=http://www.zlatiretrivri.estranky.cz/fotoalbum/ledni-medvidci/ledni-medvidci/medvidek.jpg.html&amp;docid=X09xFrNK5rh6qM&amp;imgurl=http://www.zlatiretrivri.estranky.cz/img/mid/34/medvidek.jpg&amp;w=460&amp;h=345&amp;ei=OYmTUJe2EMvRsgao34HYBg&amp;zoom=1&amp;iact=hc&amp;vpx=359&amp;vpy=217&amp;dur=1639&amp;hovh=194&amp;hovw=259&amp;tx=80&amp;ty=137&amp;sig=106291090971105691947&amp;page=1&amp;tbnh=144&amp;tbnw=192&amp;start=0&amp;ndsp=28&amp;ved=1t:429,i:101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Kotě a štěně:</a:t>
            </a:r>
            <a:r>
              <a:rPr lang="it-IT" sz="1400" b="1" smtClean="0"/>
              <a:t>In: [online]. [cit. 2013-04-09]. Dostupné z:</a:t>
            </a:r>
            <a:r>
              <a:rPr lang="cs-CZ" sz="1400" b="1" smtClean="0"/>
              <a:t/>
            </a:r>
            <a:br>
              <a:rPr lang="cs-CZ" sz="1400" b="1" smtClean="0"/>
            </a:br>
            <a:r>
              <a:rPr lang="cs-CZ" sz="1400" smtClean="0">
                <a:hlinkClick r:id="rId2" action="ppaction://hlinkpres?slideindex=1&amp;slidetitle="/>
              </a:rPr>
              <a:t>http://www.google.cz/imgres?start=0&amp;num=10&amp;hl=cs&amp;biw=1280&amp;bih=861&amp;tbm=isch&amp;tbnid=g2b93INkUrmuZM:&amp;imgrefurl=http://entertainmentartandfashion.blogspot.com/2011/03/cute-puppies-and-kittens-wallpaper.html&amp;docid=QDuBplts2tZBJM&amp;imgurl=http://im.in.com/media/download/wallpapers/2009/Nov/cat-%252526-dog_03o_420x315.jpg&amp;w=420&amp;h=315&amp;ei=ko6TUOC8F4XptQa28YGYBA&amp;zoom=1&amp;iact=hc&amp;vpx=391&amp;vpy=532&amp;dur=666&amp;hovh=194&amp;hovw=259&amp;tx=120&amp;ty=124&amp;sig=117630262328849286738&amp;sqi=2&amp;page=1&amp;tbnh=140&amp;tbnw=197&amp;ndsp=25&amp;ved=1t:429,i:7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Selátko:</a:t>
            </a:r>
            <a:r>
              <a:rPr lang="it-IT" sz="1400" b="1" smtClean="0"/>
              <a:t>In: [online]. [cit. 2013-04-09]. Dostupné z:</a:t>
            </a:r>
            <a:r>
              <a:rPr lang="cs-CZ" sz="1400" b="1" smtClean="0"/>
              <a:t/>
            </a:r>
            <a:br>
              <a:rPr lang="cs-CZ" sz="1400" b="1" smtClean="0"/>
            </a:br>
            <a:r>
              <a:rPr lang="cs-CZ" sz="1400" smtClean="0">
                <a:hlinkClick r:id="rId2" action="ppaction://hlinkpres?slideindex=1&amp;slidetitle="/>
              </a:rPr>
              <a:t>http://www.google.cz/imgres?num=10&amp;hl=cs&amp;biw=1280&amp;bih=861&amp;tbm=isch&amp;tbnid=wzo464O9PwxGYM:&amp;imgrefurl=http://bigmaniak.blog.cz/1001/prasatko&amp;docid=VVJ9zFE6WWchwM&amp;imgurl=http://nd01.jxs.cz/360/251/490b3d4909_30804907_o2.jpg&amp;w=400&amp;h=266&amp;ei=vJKTUL_7I8PStAb7xIH4Aw&amp;zoom=1&amp;iact=hc&amp;vpx=379&amp;vpy=191&amp;dur=1810&amp;hovh=183&amp;hovw=275&amp;tx=176&amp;ty=106&amp;sig=109565050298725442650&amp;sqi=2&amp;page=1&amp;tbnh=134&amp;tbnw=205&amp;start=0&amp;ndsp=31&amp;ved=1t:429,i:135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Králíček:</a:t>
            </a:r>
            <a:r>
              <a:rPr lang="it-IT" sz="1400" b="1" smtClean="0"/>
              <a:t>In: [online]. [cit. 2013-04-09]. Dostupné z:</a:t>
            </a:r>
            <a:r>
              <a:rPr lang="cs-CZ" sz="1400" b="1" smtClean="0"/>
              <a:t/>
            </a:r>
            <a:br>
              <a:rPr lang="cs-CZ" sz="1400" b="1" smtClean="0"/>
            </a:br>
            <a:r>
              <a:rPr lang="cs-CZ" sz="1400" smtClean="0">
                <a:hlinkClick r:id="rId2" action="ppaction://hlinkpres?slideindex=1&amp;slidetitle="/>
              </a:rPr>
              <a:t>http://www.google.cz/imgres?num=10&amp;hl=cs&amp;biw=1280&amp;bih=861&amp;tbm=isch&amp;tbnid=uLgFb5L1j5ihuM:&amp;imgrefurl=http://tapety.superhry.cz/fauna/kralici/sedici-kralicek/&amp;docid=IqpEnvebx_pXVM&amp;imgurl=http://data6.superhry.cz/TSO_40e1f8z/800/005/5633-800.jpg&amp;w=800&amp;h=600&amp;ei=rJOTUI_jCInBtAbC9YCoCg&amp;zoom=1&amp;iact=hc&amp;vpx=789&amp;vpy=189&amp;dur=1298&amp;hovh=194&amp;hovw=259&amp;tx=186&amp;ty=89&amp;sig=100315622995945994976&amp;sqi=2&amp;page=1&amp;tbnh=142&amp;tbnw=201&amp;start=0&amp;ndsp=20&amp;ved=1t:429,i:141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2">
      <a:dk1>
        <a:srgbClr val="000000"/>
      </a:dk1>
      <a:lt1>
        <a:srgbClr val="FFEEDD"/>
      </a:lt1>
      <a:dk2>
        <a:srgbClr val="000000"/>
      </a:dk2>
      <a:lt2>
        <a:srgbClr val="FFCC99"/>
      </a:lt2>
      <a:accent1>
        <a:srgbClr val="FFCC99"/>
      </a:accent1>
      <a:accent2>
        <a:srgbClr val="C0504D"/>
      </a:accent2>
      <a:accent3>
        <a:srgbClr val="FFF5EB"/>
      </a:accent3>
      <a:accent4>
        <a:srgbClr val="000000"/>
      </a:accent4>
      <a:accent5>
        <a:srgbClr val="FFE2CA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EEDD"/>
        </a:lt1>
        <a:dk2>
          <a:srgbClr val="000000"/>
        </a:dk2>
        <a:lt2>
          <a:srgbClr val="FFCC99"/>
        </a:lt2>
        <a:accent1>
          <a:srgbClr val="FFCC99"/>
        </a:accent1>
        <a:accent2>
          <a:srgbClr val="C0504D"/>
        </a:accent2>
        <a:accent3>
          <a:srgbClr val="FFF5EB"/>
        </a:accent3>
        <a:accent4>
          <a:srgbClr val="000000"/>
        </a:accent4>
        <a:accent5>
          <a:srgbClr val="FFE2CA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334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20</cp:revision>
  <dcterms:created xsi:type="dcterms:W3CDTF">2012-08-30T15:25:28Z</dcterms:created>
  <dcterms:modified xsi:type="dcterms:W3CDTF">2013-05-18T16:03:50Z</dcterms:modified>
</cp:coreProperties>
</file>