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75" r:id="rId3"/>
    <p:sldId id="274" r:id="rId4"/>
    <p:sldId id="256" r:id="rId5"/>
    <p:sldId id="265" r:id="rId6"/>
    <p:sldId id="267" r:id="rId7"/>
    <p:sldId id="268" r:id="rId8"/>
    <p:sldId id="269" r:id="rId9"/>
    <p:sldId id="270" r:id="rId10"/>
    <p:sldId id="271" r:id="rId11"/>
    <p:sldId id="272" r:id="rId12"/>
    <p:sldId id="273" r:id="rId13"/>
    <p:sldId id="266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EE8"/>
    <a:srgbClr val="C2D3E8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60D61F-A236-4EFC-8633-85850791F99A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2A3BF1-E08F-4823-95F8-E4855781D2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46174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62FF97-FAA7-48C9-9260-2A6823BD194C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5B105D-41F6-4CFB-B38A-DE89E1DFA8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2084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5573FB-C02A-4494-BEF2-688B1B4077C1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4F6FE0-EBA0-4E84-B08B-1EE98B6EF0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82224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09192C-EFFC-469B-8961-183C33D18157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0553CE-B537-4A1E-B206-4B46CB53CF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07597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86F99D-8A05-4B91-BC47-DB5B68F2148B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9F6D51-856F-40A4-A2BC-C7E02851B9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27113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E8DBB8-3F22-4D92-BC2C-2B650F9C6069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D57504-695C-4A6E-92EC-70E965A630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7895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6340DF-E596-44D9-831C-D21DF7F07E6E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B0786B-216E-4F63-9FB5-E85433D9DD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29528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68122E-FCD3-4779-8153-C1B7A039B45D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8FB26F-A68B-44E9-8235-62F4E4570E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82888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076279-56A1-4001-A4CD-75FF766339DA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1C439B-2A53-462A-9E45-F03628C8F4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54402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4B2F6A-38D0-4DAE-BA86-9A9700772FA3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AFAE69-1053-4E9A-B86C-53FE0E87FA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90939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E3359C-EFCE-49A6-875B-29A2B2D16828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76FB81-4135-48E9-AEF6-4426689A8E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12641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5B9C663B-0B23-4634-871A-350888C28E62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622BFA8E-FB90-4E96-A37D-E8FF047D58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93585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A258E0D6-661C-4FB9-9880-6182399E50D1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7DCCB814-7C5B-498F-98C2-C2060A38E4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737698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F95127A4-02E3-4D2F-9613-2928FEF01B1B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33A80FDA-CFF9-4554-AC67-F9C3568BC5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73830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821124FC-8FA5-4E39-8D19-3C3E26999702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30320040-1907-45AB-9928-9E30B5C17D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61696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7B8026DF-1CED-472E-A5BC-2554D52EB137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0BD37BC-48C4-4E11-B428-2DD234827A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6389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F3FDB2C8-31C5-42C9-8FA3-74BC430FB39E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594D8EBD-50B9-48AE-BCBC-B1588D5983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055454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F73572B4-84EA-4CEA-B07E-02C4D04FC3C1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6C6793E-BB18-4054-8AC6-4FDA1ED3CC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139933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682B19FF-53EC-45CC-8B6C-59398EC7938A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286205DA-F5E8-40DD-9582-B9FB238080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771871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2E901266-5704-4EC9-A3B5-F2A2F6A1C975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593F87C9-2254-4A16-BE72-EB8BF93C43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02090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6F51F8F-5D56-4125-B7D5-F26DBB8BB6D9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A07E0601-6922-4C75-87C5-55CDD8C6FD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472836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1A60C98D-ACB6-4A84-A5BC-7626E5A90168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55FBEA89-A331-4F2B-90DC-9CD8C5E1B9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94654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9AA151B-8D99-4B87-9C66-24EFAABE3148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E2716C4-6DAD-4D3B-B452-8061E69739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8" r:id="rId1"/>
    <p:sldLayoutId id="2147483849" r:id="rId2"/>
    <p:sldLayoutId id="2147483850" r:id="rId3"/>
    <p:sldLayoutId id="2147483851" r:id="rId4"/>
    <p:sldLayoutId id="2147483852" r:id="rId5"/>
    <p:sldLayoutId id="2147483853" r:id="rId6"/>
    <p:sldLayoutId id="2147483854" r:id="rId7"/>
    <p:sldLayoutId id="2147483855" r:id="rId8"/>
    <p:sldLayoutId id="2147483856" r:id="rId9"/>
    <p:sldLayoutId id="2147483857" r:id="rId10"/>
    <p:sldLayoutId id="2147483858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C855F4CC-EA33-45C2-B0A1-DC83A9212C7C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6CF67BF3-BB9D-4E6E-A8DA-55DD89C540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9" r:id="rId1"/>
    <p:sldLayoutId id="2147483860" r:id="rId2"/>
    <p:sldLayoutId id="2147483861" r:id="rId3"/>
    <p:sldLayoutId id="2147483862" r:id="rId4"/>
    <p:sldLayoutId id="2147483863" r:id="rId5"/>
    <p:sldLayoutId id="2147483864" r:id="rId6"/>
    <p:sldLayoutId id="2147483865" r:id="rId7"/>
    <p:sldLayoutId id="2147483866" r:id="rId8"/>
    <p:sldLayoutId id="2147483867" r:id="rId9"/>
    <p:sldLayoutId id="2147483868" r:id="rId10"/>
    <p:sldLayoutId id="214748386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VY_32_Inovace_Matematika_09.ppt" TargetMode="External"/><Relationship Id="rId2" Type="http://schemas.openxmlformats.org/officeDocument/2006/relationships/hyperlink" Target="http://www.free-clipart-pictures.net/kid_clipart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free-clipart-pictures.net/child_clipart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5" b="6725"/>
          <a:stretch>
            <a:fillRect/>
          </a:stretch>
        </p:blipFill>
        <p:spPr bwMode="auto">
          <a:xfrm>
            <a:off x="1835150" y="333375"/>
            <a:ext cx="5473700" cy="125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150938" y="4508500"/>
          <a:ext cx="6842125" cy="2233614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2125"/>
              </a:tblGrid>
              <a:tr h="64033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912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AUTOR:      Mgr. Lenka</a:t>
                      </a:r>
                      <a:r>
                        <a:rPr lang="cs-CZ" sz="1800" baseline="0" dirty="0" smtClean="0"/>
                        <a:t> Dolanová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912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NÁZEV</a:t>
                      </a:r>
                      <a:r>
                        <a:rPr lang="cs-CZ" sz="1800" smtClean="0"/>
                        <a:t>:      VY_32_Inovace_7A_09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912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TÉMA:       Násobení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5904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ČÍSLO PROJEKTU:  </a:t>
                      </a:r>
                      <a:r>
                        <a:rPr lang="cs-CZ" sz="1800" i="1" dirty="0" smtClean="0"/>
                        <a:t>CZ.</a:t>
                      </a:r>
                      <a:r>
                        <a:rPr lang="cs-CZ" sz="1800" i="1" baseline="0" dirty="0" smtClean="0"/>
                        <a:t> 1. 07/ 1. 4. 00/ 21. 1843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14353" name="Picture 4" descr="C:\Users\jitka\Desktop\DSC_093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1587500"/>
            <a:ext cx="4625975" cy="2916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>
          <a:xfrm>
            <a:off x="457200" y="836613"/>
            <a:ext cx="8229600" cy="1368425"/>
          </a:xfrm>
        </p:spPr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endParaRPr lang="cs-CZ" sz="1800" dirty="0" smtClean="0"/>
          </a:p>
          <a:p>
            <a:pPr>
              <a:defRPr/>
            </a:pPr>
            <a:endParaRPr lang="cs-CZ" sz="1800" dirty="0" smtClean="0"/>
          </a:p>
          <a:p>
            <a:pPr>
              <a:defRPr/>
            </a:pPr>
            <a:endParaRPr lang="cs-CZ" sz="1800" dirty="0" smtClean="0"/>
          </a:p>
          <a:p>
            <a:pPr>
              <a:defRPr/>
            </a:pPr>
            <a:r>
              <a:rPr lang="cs-CZ" sz="1800" dirty="0" smtClean="0"/>
              <a:t>Procvičování násobení 2, 3, 4, 5 ve slovních úlohách s využitím finanční gramotnosti a názoru.</a:t>
            </a:r>
          </a:p>
          <a:p>
            <a:pPr>
              <a:defRPr/>
            </a:pPr>
            <a:r>
              <a:rPr lang="cs-CZ" sz="1800" dirty="0" smtClean="0"/>
              <a:t>Společné násobky v řadách násobků 2, 4, 5.</a:t>
            </a:r>
          </a:p>
          <a:p>
            <a:pPr>
              <a:defRPr/>
            </a:pPr>
            <a:endParaRPr lang="cs-CZ" sz="1800" dirty="0" smtClean="0"/>
          </a:p>
          <a:p>
            <a:pPr eaLnBrk="1" hangingPunct="1">
              <a:buFont typeface="Arial" charset="0"/>
              <a:buNone/>
              <a:defRPr/>
            </a:pPr>
            <a:endParaRPr lang="cs-CZ" sz="1800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eaLnBrk="1" hangingPunct="1">
              <a:defRPr/>
            </a:pPr>
            <a:endParaRPr lang="cs-CZ" sz="1800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eaLnBrk="1" hangingPunct="1">
              <a:defRPr/>
            </a:pPr>
            <a:endParaRPr lang="cs-CZ" sz="1800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eaLnBrk="1" hangingPunct="1">
              <a:defRPr/>
            </a:pPr>
            <a:endParaRPr lang="cs-CZ" sz="1800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eaLnBrk="1" hangingPunct="1">
              <a:buFont typeface="Arial" charset="0"/>
              <a:buNone/>
              <a:defRPr/>
            </a:pPr>
            <a:endParaRPr lang="cs-CZ" sz="1800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eaLnBrk="1" hangingPunct="1">
              <a:defRPr/>
            </a:pPr>
            <a:endParaRPr lang="cs-CZ" sz="1800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eaLnBrk="1" hangingPunct="1">
              <a:defRPr/>
            </a:pPr>
            <a:r>
              <a:rPr lang="cs-CZ" sz="1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Autorem materiálu a všech jeho částí, není-li uvedeno jinak, je Mgr. Lenka </a:t>
            </a:r>
            <a:r>
              <a:rPr lang="cs-CZ" sz="1400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Dolanová</a:t>
            </a:r>
            <a:endParaRPr lang="cs-CZ" sz="1400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eaLnBrk="1" hangingPunct="1">
              <a:defRPr/>
            </a:pPr>
            <a:endParaRPr lang="cs-CZ" sz="1800" dirty="0" smtClean="0">
              <a:solidFill>
                <a:schemeClr val="tx1">
                  <a:lumMod val="65000"/>
                  <a:lumOff val="35000"/>
                </a:schemeClr>
              </a:solidFill>
              <a:latin typeface="Arial" charset="0"/>
            </a:endParaRPr>
          </a:p>
          <a:p>
            <a:pPr>
              <a:defRPr/>
            </a:pPr>
            <a:endParaRPr lang="cs-CZ" sz="1400" dirty="0" smtClean="0"/>
          </a:p>
          <a:p>
            <a:pPr>
              <a:defRPr/>
            </a:pP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323850" y="2060575"/>
            <a:ext cx="7772400" cy="1470025"/>
          </a:xfrm>
        </p:spPr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rPr>
              <a:t>     Matematika</a:t>
            </a:r>
          </a:p>
        </p:txBody>
      </p:sp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>
          <a:xfrm>
            <a:off x="1403350" y="3573463"/>
            <a:ext cx="6400800" cy="1752600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rgbClr val="898989"/>
                </a:solidFill>
                <a:latin typeface="Arial" charset="0"/>
              </a:rPr>
              <a:t>Násobení 2,3,4,5</a:t>
            </a:r>
          </a:p>
          <a:p>
            <a:pPr algn="l" eaLnBrk="1" hangingPunct="1">
              <a:defRPr/>
            </a:pPr>
            <a:endParaRPr lang="cs-CZ" sz="1200" dirty="0" smtClean="0"/>
          </a:p>
          <a:p>
            <a:pPr algn="l" eaLnBrk="1" hangingPunct="1">
              <a:defRPr/>
            </a:pPr>
            <a:endParaRPr lang="cs-CZ" sz="1200" dirty="0" smtClean="0"/>
          </a:p>
          <a:p>
            <a:pPr algn="l" eaLnBrk="1" hangingPunct="1">
              <a:defRPr/>
            </a:pPr>
            <a:endParaRPr lang="cs-CZ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4"/>
          <p:cNvSpPr>
            <a:spLocks noChangeArrowheads="1"/>
          </p:cNvSpPr>
          <p:nvPr/>
        </p:nvSpPr>
        <p:spPr bwMode="auto">
          <a:xfrm>
            <a:off x="539750" y="981075"/>
            <a:ext cx="81470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  <a:buFont typeface="Arial" charset="0"/>
              <a:buNone/>
            </a:pPr>
            <a:r>
              <a:rPr lang="cs-CZ" b="1"/>
              <a:t>Alena, Jirka a Eva šli nakupovat lízátka. Každý dostal od  maminky  25Kč.</a:t>
            </a:r>
          </a:p>
        </p:txBody>
      </p:sp>
      <p:sp>
        <p:nvSpPr>
          <p:cNvPr id="17411" name="Nadpis 1"/>
          <p:cNvSpPr>
            <a:spLocks/>
          </p:cNvSpPr>
          <p:nvPr/>
        </p:nvSpPr>
        <p:spPr bwMode="auto">
          <a:xfrm>
            <a:off x="468313" y="260350"/>
            <a:ext cx="8229600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pPr algn="ctr"/>
            <a:r>
              <a:rPr lang="cs-CZ" sz="2800" b="1" u="sng">
                <a:latin typeface="Calibri" pitchFamily="34" charset="0"/>
              </a:rPr>
              <a:t>Násobení 2,3,4,5 – slovní úloha</a:t>
            </a:r>
          </a:p>
        </p:txBody>
      </p:sp>
      <p:sp>
        <p:nvSpPr>
          <p:cNvPr id="17412" name="Rectangle 6"/>
          <p:cNvSpPr>
            <a:spLocks noChangeArrowheads="1"/>
          </p:cNvSpPr>
          <p:nvPr/>
        </p:nvSpPr>
        <p:spPr bwMode="auto">
          <a:xfrm>
            <a:off x="684213" y="1557338"/>
            <a:ext cx="78486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b="1"/>
              <a:t>Alena si chce koupit 10lízátek. Jedno lízátko stálo 2Kč</a:t>
            </a:r>
            <a:r>
              <a:rPr lang="cs-CZ"/>
              <a:t>.</a:t>
            </a:r>
          </a:p>
        </p:txBody>
      </p:sp>
      <p:sp>
        <p:nvSpPr>
          <p:cNvPr id="17413" name="Rectangle 7"/>
          <p:cNvSpPr>
            <a:spLocks noChangeArrowheads="1"/>
          </p:cNvSpPr>
          <p:nvPr/>
        </p:nvSpPr>
        <p:spPr bwMode="auto">
          <a:xfrm>
            <a:off x="611188" y="2060575"/>
            <a:ext cx="7993062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b="1"/>
              <a:t>Kolik bude Alena platit u pokladny?</a:t>
            </a:r>
          </a:p>
        </p:txBody>
      </p:sp>
      <p:pic>
        <p:nvPicPr>
          <p:cNvPr id="17414" name="Picture 1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4221163"/>
            <a:ext cx="1981200" cy="2359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" name="Group 15"/>
          <p:cNvGrpSpPr>
            <a:grpSpLocks/>
          </p:cNvGrpSpPr>
          <p:nvPr/>
        </p:nvGrpSpPr>
        <p:grpSpPr bwMode="auto">
          <a:xfrm>
            <a:off x="1547813" y="2565400"/>
            <a:ext cx="1152525" cy="511175"/>
            <a:chOff x="1746" y="1842"/>
            <a:chExt cx="726" cy="322"/>
          </a:xfrm>
        </p:grpSpPr>
        <p:pic>
          <p:nvPicPr>
            <p:cNvPr id="17449" name="Picture 1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46" y="1842"/>
              <a:ext cx="312" cy="2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450" name="Text Box 14"/>
            <p:cNvSpPr txBox="1">
              <a:spLocks noChangeArrowheads="1"/>
            </p:cNvSpPr>
            <p:nvPr/>
          </p:nvSpPr>
          <p:spPr bwMode="auto">
            <a:xfrm>
              <a:off x="1973" y="1933"/>
              <a:ext cx="499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b="1"/>
                <a:t>2Kč</a:t>
              </a:r>
            </a:p>
          </p:txBody>
        </p:sp>
      </p:grpSp>
      <p:grpSp>
        <p:nvGrpSpPr>
          <p:cNvPr id="3" name="Group 16"/>
          <p:cNvGrpSpPr>
            <a:grpSpLocks/>
          </p:cNvGrpSpPr>
          <p:nvPr/>
        </p:nvGrpSpPr>
        <p:grpSpPr bwMode="auto">
          <a:xfrm>
            <a:off x="1042988" y="3213100"/>
            <a:ext cx="1152525" cy="511175"/>
            <a:chOff x="1746" y="1842"/>
            <a:chExt cx="726" cy="322"/>
          </a:xfrm>
        </p:grpSpPr>
        <p:pic>
          <p:nvPicPr>
            <p:cNvPr id="17447" name="Picture 17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46" y="1842"/>
              <a:ext cx="312" cy="2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448" name="Text Box 18"/>
            <p:cNvSpPr txBox="1">
              <a:spLocks noChangeArrowheads="1"/>
            </p:cNvSpPr>
            <p:nvPr/>
          </p:nvSpPr>
          <p:spPr bwMode="auto">
            <a:xfrm>
              <a:off x="1973" y="1933"/>
              <a:ext cx="499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b="1"/>
                <a:t>2Kč</a:t>
              </a:r>
            </a:p>
          </p:txBody>
        </p:sp>
      </p:grpSp>
      <p:grpSp>
        <p:nvGrpSpPr>
          <p:cNvPr id="4" name="Group 19"/>
          <p:cNvGrpSpPr>
            <a:grpSpLocks/>
          </p:cNvGrpSpPr>
          <p:nvPr/>
        </p:nvGrpSpPr>
        <p:grpSpPr bwMode="auto">
          <a:xfrm>
            <a:off x="2195513" y="3213100"/>
            <a:ext cx="1152525" cy="511175"/>
            <a:chOff x="1746" y="1842"/>
            <a:chExt cx="726" cy="322"/>
          </a:xfrm>
        </p:grpSpPr>
        <p:pic>
          <p:nvPicPr>
            <p:cNvPr id="17445" name="Picture 20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46" y="1842"/>
              <a:ext cx="312" cy="2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446" name="Text Box 21"/>
            <p:cNvSpPr txBox="1">
              <a:spLocks noChangeArrowheads="1"/>
            </p:cNvSpPr>
            <p:nvPr/>
          </p:nvSpPr>
          <p:spPr bwMode="auto">
            <a:xfrm>
              <a:off x="1973" y="1933"/>
              <a:ext cx="499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b="1"/>
                <a:t>2Kč</a:t>
              </a:r>
            </a:p>
          </p:txBody>
        </p:sp>
      </p:grpSp>
      <p:grpSp>
        <p:nvGrpSpPr>
          <p:cNvPr id="5" name="Group 22"/>
          <p:cNvGrpSpPr>
            <a:grpSpLocks/>
          </p:cNvGrpSpPr>
          <p:nvPr/>
        </p:nvGrpSpPr>
        <p:grpSpPr bwMode="auto">
          <a:xfrm>
            <a:off x="395288" y="3716338"/>
            <a:ext cx="1152525" cy="511175"/>
            <a:chOff x="1746" y="1842"/>
            <a:chExt cx="726" cy="322"/>
          </a:xfrm>
        </p:grpSpPr>
        <p:pic>
          <p:nvPicPr>
            <p:cNvPr id="17443" name="Picture 2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46" y="1842"/>
              <a:ext cx="312" cy="2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444" name="Text Box 24"/>
            <p:cNvSpPr txBox="1">
              <a:spLocks noChangeArrowheads="1"/>
            </p:cNvSpPr>
            <p:nvPr/>
          </p:nvSpPr>
          <p:spPr bwMode="auto">
            <a:xfrm>
              <a:off x="1973" y="1933"/>
              <a:ext cx="499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b="1"/>
                <a:t>2Kč</a:t>
              </a:r>
            </a:p>
          </p:txBody>
        </p:sp>
      </p:grpSp>
      <p:grpSp>
        <p:nvGrpSpPr>
          <p:cNvPr id="6" name="Group 25"/>
          <p:cNvGrpSpPr>
            <a:grpSpLocks/>
          </p:cNvGrpSpPr>
          <p:nvPr/>
        </p:nvGrpSpPr>
        <p:grpSpPr bwMode="auto">
          <a:xfrm>
            <a:off x="1692275" y="3789363"/>
            <a:ext cx="1152525" cy="511175"/>
            <a:chOff x="1746" y="1842"/>
            <a:chExt cx="726" cy="322"/>
          </a:xfrm>
        </p:grpSpPr>
        <p:pic>
          <p:nvPicPr>
            <p:cNvPr id="17441" name="Picture 26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46" y="1842"/>
              <a:ext cx="312" cy="2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442" name="Text Box 27"/>
            <p:cNvSpPr txBox="1">
              <a:spLocks noChangeArrowheads="1"/>
            </p:cNvSpPr>
            <p:nvPr/>
          </p:nvSpPr>
          <p:spPr bwMode="auto">
            <a:xfrm>
              <a:off x="1973" y="1933"/>
              <a:ext cx="499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b="1"/>
                <a:t>2Kč</a:t>
              </a:r>
            </a:p>
          </p:txBody>
        </p:sp>
      </p:grpSp>
      <p:grpSp>
        <p:nvGrpSpPr>
          <p:cNvPr id="7" name="Group 28"/>
          <p:cNvGrpSpPr>
            <a:grpSpLocks/>
          </p:cNvGrpSpPr>
          <p:nvPr/>
        </p:nvGrpSpPr>
        <p:grpSpPr bwMode="auto">
          <a:xfrm>
            <a:off x="2916238" y="3789363"/>
            <a:ext cx="1152525" cy="511175"/>
            <a:chOff x="1746" y="1842"/>
            <a:chExt cx="726" cy="322"/>
          </a:xfrm>
        </p:grpSpPr>
        <p:pic>
          <p:nvPicPr>
            <p:cNvPr id="17439" name="Picture 29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46" y="1842"/>
              <a:ext cx="312" cy="2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440" name="Text Box 30"/>
            <p:cNvSpPr txBox="1">
              <a:spLocks noChangeArrowheads="1"/>
            </p:cNvSpPr>
            <p:nvPr/>
          </p:nvSpPr>
          <p:spPr bwMode="auto">
            <a:xfrm>
              <a:off x="1973" y="1933"/>
              <a:ext cx="499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b="1"/>
                <a:t>2Kč</a:t>
              </a:r>
            </a:p>
          </p:txBody>
        </p:sp>
      </p:grpSp>
      <p:grpSp>
        <p:nvGrpSpPr>
          <p:cNvPr id="8" name="Group 31"/>
          <p:cNvGrpSpPr>
            <a:grpSpLocks/>
          </p:cNvGrpSpPr>
          <p:nvPr/>
        </p:nvGrpSpPr>
        <p:grpSpPr bwMode="auto">
          <a:xfrm>
            <a:off x="323850" y="2565400"/>
            <a:ext cx="1152525" cy="511175"/>
            <a:chOff x="1746" y="1842"/>
            <a:chExt cx="726" cy="322"/>
          </a:xfrm>
        </p:grpSpPr>
        <p:pic>
          <p:nvPicPr>
            <p:cNvPr id="17437" name="Picture 3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46" y="1842"/>
              <a:ext cx="312" cy="2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438" name="Text Box 33"/>
            <p:cNvSpPr txBox="1">
              <a:spLocks noChangeArrowheads="1"/>
            </p:cNvSpPr>
            <p:nvPr/>
          </p:nvSpPr>
          <p:spPr bwMode="auto">
            <a:xfrm>
              <a:off x="1973" y="1933"/>
              <a:ext cx="499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b="1"/>
                <a:t>2Kč</a:t>
              </a:r>
            </a:p>
          </p:txBody>
        </p:sp>
      </p:grpSp>
      <p:grpSp>
        <p:nvGrpSpPr>
          <p:cNvPr id="9" name="Group 34"/>
          <p:cNvGrpSpPr>
            <a:grpSpLocks/>
          </p:cNvGrpSpPr>
          <p:nvPr/>
        </p:nvGrpSpPr>
        <p:grpSpPr bwMode="auto">
          <a:xfrm>
            <a:off x="2771775" y="2565400"/>
            <a:ext cx="1152525" cy="511175"/>
            <a:chOff x="1746" y="1842"/>
            <a:chExt cx="726" cy="322"/>
          </a:xfrm>
        </p:grpSpPr>
        <p:pic>
          <p:nvPicPr>
            <p:cNvPr id="17435" name="Picture 3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46" y="1842"/>
              <a:ext cx="312" cy="2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436" name="Text Box 36"/>
            <p:cNvSpPr txBox="1">
              <a:spLocks noChangeArrowheads="1"/>
            </p:cNvSpPr>
            <p:nvPr/>
          </p:nvSpPr>
          <p:spPr bwMode="auto">
            <a:xfrm>
              <a:off x="1973" y="1933"/>
              <a:ext cx="499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b="1"/>
                <a:t>2Kč</a:t>
              </a:r>
            </a:p>
          </p:txBody>
        </p:sp>
      </p:grpSp>
      <p:grpSp>
        <p:nvGrpSpPr>
          <p:cNvPr id="10" name="Group 37"/>
          <p:cNvGrpSpPr>
            <a:grpSpLocks/>
          </p:cNvGrpSpPr>
          <p:nvPr/>
        </p:nvGrpSpPr>
        <p:grpSpPr bwMode="auto">
          <a:xfrm>
            <a:off x="3851275" y="2565400"/>
            <a:ext cx="1152525" cy="511175"/>
            <a:chOff x="1746" y="1842"/>
            <a:chExt cx="726" cy="322"/>
          </a:xfrm>
        </p:grpSpPr>
        <p:pic>
          <p:nvPicPr>
            <p:cNvPr id="17433" name="Picture 38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46" y="1842"/>
              <a:ext cx="312" cy="2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434" name="Text Box 39"/>
            <p:cNvSpPr txBox="1">
              <a:spLocks noChangeArrowheads="1"/>
            </p:cNvSpPr>
            <p:nvPr/>
          </p:nvSpPr>
          <p:spPr bwMode="auto">
            <a:xfrm>
              <a:off x="1973" y="1933"/>
              <a:ext cx="499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b="1"/>
                <a:t>2Kč</a:t>
              </a:r>
            </a:p>
          </p:txBody>
        </p:sp>
      </p:grpSp>
      <p:grpSp>
        <p:nvGrpSpPr>
          <p:cNvPr id="11" name="Group 40"/>
          <p:cNvGrpSpPr>
            <a:grpSpLocks/>
          </p:cNvGrpSpPr>
          <p:nvPr/>
        </p:nvGrpSpPr>
        <p:grpSpPr bwMode="auto">
          <a:xfrm>
            <a:off x="3419475" y="3213100"/>
            <a:ext cx="1152525" cy="511175"/>
            <a:chOff x="1746" y="1842"/>
            <a:chExt cx="726" cy="322"/>
          </a:xfrm>
        </p:grpSpPr>
        <p:pic>
          <p:nvPicPr>
            <p:cNvPr id="17431" name="Picture 41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46" y="1842"/>
              <a:ext cx="312" cy="2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432" name="Text Box 42"/>
            <p:cNvSpPr txBox="1">
              <a:spLocks noChangeArrowheads="1"/>
            </p:cNvSpPr>
            <p:nvPr/>
          </p:nvSpPr>
          <p:spPr bwMode="auto">
            <a:xfrm>
              <a:off x="1973" y="1933"/>
              <a:ext cx="499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b="1"/>
                <a:t>2Kč</a:t>
              </a:r>
            </a:p>
          </p:txBody>
        </p:sp>
      </p:grpSp>
      <p:sp>
        <p:nvSpPr>
          <p:cNvPr id="23595" name="Text Box 43"/>
          <p:cNvSpPr txBox="1">
            <a:spLocks noChangeArrowheads="1"/>
          </p:cNvSpPr>
          <p:nvPr/>
        </p:nvSpPr>
        <p:spPr bwMode="auto">
          <a:xfrm>
            <a:off x="5786438" y="4214813"/>
            <a:ext cx="13684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10 x 2 =</a:t>
            </a:r>
          </a:p>
        </p:txBody>
      </p:sp>
      <p:sp>
        <p:nvSpPr>
          <p:cNvPr id="23600" name="Text Box 48"/>
          <p:cNvSpPr txBox="1">
            <a:spLocks noChangeArrowheads="1"/>
          </p:cNvSpPr>
          <p:nvPr/>
        </p:nvSpPr>
        <p:spPr bwMode="auto">
          <a:xfrm>
            <a:off x="7081838" y="4214813"/>
            <a:ext cx="6477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>
                <a:solidFill>
                  <a:srgbClr val="FF3300"/>
                </a:solidFill>
              </a:rPr>
              <a:t>20</a:t>
            </a:r>
          </a:p>
        </p:txBody>
      </p:sp>
      <p:sp>
        <p:nvSpPr>
          <p:cNvPr id="23601" name="Text Box 49"/>
          <p:cNvSpPr txBox="1">
            <a:spLocks noChangeArrowheads="1"/>
          </p:cNvSpPr>
          <p:nvPr/>
        </p:nvSpPr>
        <p:spPr bwMode="auto">
          <a:xfrm>
            <a:off x="4714875" y="5500688"/>
            <a:ext cx="36004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000" b="1"/>
              <a:t>Alena bude platit 20 korun.</a:t>
            </a:r>
          </a:p>
        </p:txBody>
      </p:sp>
      <p:sp>
        <p:nvSpPr>
          <p:cNvPr id="40" name="TextovéPole 39"/>
          <p:cNvSpPr txBox="1">
            <a:spLocks noChangeArrowheads="1"/>
          </p:cNvSpPr>
          <p:nvPr/>
        </p:nvSpPr>
        <p:spPr bwMode="auto">
          <a:xfrm>
            <a:off x="4643438" y="4286250"/>
            <a:ext cx="107156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b="1"/>
              <a:t>Příklad:</a:t>
            </a:r>
            <a:endParaRPr lang="cs-CZ" sz="2000" b="1"/>
          </a:p>
        </p:txBody>
      </p:sp>
      <p:sp>
        <p:nvSpPr>
          <p:cNvPr id="41" name="TextovéPole 15"/>
          <p:cNvSpPr txBox="1">
            <a:spLocks noChangeArrowheads="1"/>
          </p:cNvSpPr>
          <p:nvPr/>
        </p:nvSpPr>
        <p:spPr bwMode="auto">
          <a:xfrm>
            <a:off x="3286125" y="5500688"/>
            <a:ext cx="1500188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2000" b="1">
                <a:cs typeface="Arial" charset="0"/>
              </a:rPr>
              <a:t>Odpověď:</a:t>
            </a:r>
          </a:p>
        </p:txBody>
      </p:sp>
      <p:sp>
        <p:nvSpPr>
          <p:cNvPr id="17430" name="TextovéPole 41"/>
          <p:cNvSpPr txBox="1">
            <a:spLocks noChangeArrowheads="1"/>
          </p:cNvSpPr>
          <p:nvPr/>
        </p:nvSpPr>
        <p:spPr bwMode="auto">
          <a:xfrm>
            <a:off x="500063" y="6215063"/>
            <a:ext cx="11430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b="1"/>
              <a:t>Alena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5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500"/>
                                        <p:tgtEl>
                                          <p:spTgt spid="235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8" dur="500"/>
                                        <p:tgtEl>
                                          <p:spTgt spid="236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8" dur="500"/>
                                        <p:tgtEl>
                                          <p:spTgt spid="236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95" grpId="0"/>
      <p:bldP spid="23600" grpId="0"/>
      <p:bldP spid="23601" grpId="0"/>
      <p:bldP spid="40" grpId="0"/>
      <p:bldP spid="4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4"/>
          <p:cNvSpPr>
            <a:spLocks noChangeArrowheads="1"/>
          </p:cNvSpPr>
          <p:nvPr/>
        </p:nvSpPr>
        <p:spPr bwMode="auto">
          <a:xfrm>
            <a:off x="539750" y="981075"/>
            <a:ext cx="81470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  <a:buFont typeface="Arial" charset="0"/>
              <a:buNone/>
            </a:pPr>
            <a:r>
              <a:rPr lang="cs-CZ" b="1"/>
              <a:t>Alena, Jirka a Eva šli nakupovat lízátka. Každý dostal od  maminky  25Kč.</a:t>
            </a:r>
          </a:p>
        </p:txBody>
      </p:sp>
      <p:sp>
        <p:nvSpPr>
          <p:cNvPr id="18435" name="Nadpis 1"/>
          <p:cNvSpPr>
            <a:spLocks/>
          </p:cNvSpPr>
          <p:nvPr/>
        </p:nvSpPr>
        <p:spPr bwMode="auto">
          <a:xfrm>
            <a:off x="468313" y="260350"/>
            <a:ext cx="8229600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pPr algn="ctr"/>
            <a:r>
              <a:rPr lang="cs-CZ" sz="2800" b="1" u="sng">
                <a:latin typeface="Calibri" pitchFamily="34" charset="0"/>
              </a:rPr>
              <a:t>Násobení 2,3,4,5 – slovní úloha</a:t>
            </a:r>
          </a:p>
        </p:txBody>
      </p:sp>
      <p:sp>
        <p:nvSpPr>
          <p:cNvPr id="18436" name="Rectangle 6"/>
          <p:cNvSpPr>
            <a:spLocks noChangeArrowheads="1"/>
          </p:cNvSpPr>
          <p:nvPr/>
        </p:nvSpPr>
        <p:spPr bwMode="auto">
          <a:xfrm>
            <a:off x="323850" y="1557338"/>
            <a:ext cx="8569325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b="1"/>
              <a:t>Jirka si chce koupit 9 lízátek. Jedno lízátko stojí 3Kč.</a:t>
            </a:r>
          </a:p>
        </p:txBody>
      </p:sp>
      <p:sp>
        <p:nvSpPr>
          <p:cNvPr id="18437" name="Rectangle 7"/>
          <p:cNvSpPr>
            <a:spLocks noChangeArrowheads="1"/>
          </p:cNvSpPr>
          <p:nvPr/>
        </p:nvSpPr>
        <p:spPr bwMode="auto">
          <a:xfrm>
            <a:off x="611188" y="2060575"/>
            <a:ext cx="7993062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b="1"/>
              <a:t>Kolik bude Jirka platit u pokladny ?</a:t>
            </a:r>
          </a:p>
        </p:txBody>
      </p:sp>
      <p:grpSp>
        <p:nvGrpSpPr>
          <p:cNvPr id="2" name="Group 9"/>
          <p:cNvGrpSpPr>
            <a:grpSpLocks/>
          </p:cNvGrpSpPr>
          <p:nvPr/>
        </p:nvGrpSpPr>
        <p:grpSpPr bwMode="auto">
          <a:xfrm>
            <a:off x="1619250" y="2492375"/>
            <a:ext cx="1152525" cy="511175"/>
            <a:chOff x="1746" y="1842"/>
            <a:chExt cx="726" cy="322"/>
          </a:xfrm>
        </p:grpSpPr>
        <p:pic>
          <p:nvPicPr>
            <p:cNvPr id="18470" name="Picture 10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46" y="1842"/>
              <a:ext cx="312" cy="2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471" name="Text Box 11"/>
            <p:cNvSpPr txBox="1">
              <a:spLocks noChangeArrowheads="1"/>
            </p:cNvSpPr>
            <p:nvPr/>
          </p:nvSpPr>
          <p:spPr bwMode="auto">
            <a:xfrm>
              <a:off x="1973" y="1933"/>
              <a:ext cx="499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b="1"/>
                <a:t>3Kč</a:t>
              </a:r>
            </a:p>
          </p:txBody>
        </p:sp>
      </p:grpSp>
      <p:grpSp>
        <p:nvGrpSpPr>
          <p:cNvPr id="3" name="Group 12"/>
          <p:cNvGrpSpPr>
            <a:grpSpLocks/>
          </p:cNvGrpSpPr>
          <p:nvPr/>
        </p:nvGrpSpPr>
        <p:grpSpPr bwMode="auto">
          <a:xfrm>
            <a:off x="827088" y="3141663"/>
            <a:ext cx="1152525" cy="511175"/>
            <a:chOff x="1746" y="1842"/>
            <a:chExt cx="726" cy="322"/>
          </a:xfrm>
        </p:grpSpPr>
        <p:pic>
          <p:nvPicPr>
            <p:cNvPr id="18468" name="Picture 1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46" y="1842"/>
              <a:ext cx="312" cy="2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469" name="Text Box 14"/>
            <p:cNvSpPr txBox="1">
              <a:spLocks noChangeArrowheads="1"/>
            </p:cNvSpPr>
            <p:nvPr/>
          </p:nvSpPr>
          <p:spPr bwMode="auto">
            <a:xfrm>
              <a:off x="1973" y="1933"/>
              <a:ext cx="499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b="1"/>
                <a:t>3Kč</a:t>
              </a:r>
            </a:p>
          </p:txBody>
        </p:sp>
      </p:grpSp>
      <p:grpSp>
        <p:nvGrpSpPr>
          <p:cNvPr id="4" name="Group 15"/>
          <p:cNvGrpSpPr>
            <a:grpSpLocks/>
          </p:cNvGrpSpPr>
          <p:nvPr/>
        </p:nvGrpSpPr>
        <p:grpSpPr bwMode="auto">
          <a:xfrm>
            <a:off x="2124075" y="3141663"/>
            <a:ext cx="1152525" cy="511175"/>
            <a:chOff x="1746" y="1842"/>
            <a:chExt cx="726" cy="322"/>
          </a:xfrm>
        </p:grpSpPr>
        <p:pic>
          <p:nvPicPr>
            <p:cNvPr id="18466" name="Picture 16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46" y="1842"/>
              <a:ext cx="312" cy="2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467" name="Text Box 17"/>
            <p:cNvSpPr txBox="1">
              <a:spLocks noChangeArrowheads="1"/>
            </p:cNvSpPr>
            <p:nvPr/>
          </p:nvSpPr>
          <p:spPr bwMode="auto">
            <a:xfrm>
              <a:off x="1973" y="1933"/>
              <a:ext cx="499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b="1"/>
                <a:t>3Kč</a:t>
              </a:r>
            </a:p>
          </p:txBody>
        </p:sp>
      </p:grpSp>
      <p:grpSp>
        <p:nvGrpSpPr>
          <p:cNvPr id="5" name="Group 18"/>
          <p:cNvGrpSpPr>
            <a:grpSpLocks/>
          </p:cNvGrpSpPr>
          <p:nvPr/>
        </p:nvGrpSpPr>
        <p:grpSpPr bwMode="auto">
          <a:xfrm>
            <a:off x="468313" y="4005263"/>
            <a:ext cx="1152525" cy="511175"/>
            <a:chOff x="1746" y="1842"/>
            <a:chExt cx="726" cy="322"/>
          </a:xfrm>
        </p:grpSpPr>
        <p:pic>
          <p:nvPicPr>
            <p:cNvPr id="18464" name="Picture 19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46" y="1842"/>
              <a:ext cx="312" cy="2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465" name="Text Box 20"/>
            <p:cNvSpPr txBox="1">
              <a:spLocks noChangeArrowheads="1"/>
            </p:cNvSpPr>
            <p:nvPr/>
          </p:nvSpPr>
          <p:spPr bwMode="auto">
            <a:xfrm>
              <a:off x="1973" y="1933"/>
              <a:ext cx="499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b="1"/>
                <a:t>3Kč</a:t>
              </a:r>
            </a:p>
          </p:txBody>
        </p:sp>
      </p:grpSp>
      <p:grpSp>
        <p:nvGrpSpPr>
          <p:cNvPr id="6" name="Group 21"/>
          <p:cNvGrpSpPr>
            <a:grpSpLocks/>
          </p:cNvGrpSpPr>
          <p:nvPr/>
        </p:nvGrpSpPr>
        <p:grpSpPr bwMode="auto">
          <a:xfrm>
            <a:off x="1692275" y="3860800"/>
            <a:ext cx="1152525" cy="511175"/>
            <a:chOff x="1746" y="1842"/>
            <a:chExt cx="726" cy="322"/>
          </a:xfrm>
        </p:grpSpPr>
        <p:pic>
          <p:nvPicPr>
            <p:cNvPr id="18462" name="Picture 2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46" y="1842"/>
              <a:ext cx="312" cy="2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463" name="Text Box 23"/>
            <p:cNvSpPr txBox="1">
              <a:spLocks noChangeArrowheads="1"/>
            </p:cNvSpPr>
            <p:nvPr/>
          </p:nvSpPr>
          <p:spPr bwMode="auto">
            <a:xfrm>
              <a:off x="1973" y="1933"/>
              <a:ext cx="499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b="1"/>
                <a:t>3Kč</a:t>
              </a:r>
            </a:p>
          </p:txBody>
        </p:sp>
      </p:grpSp>
      <p:grpSp>
        <p:nvGrpSpPr>
          <p:cNvPr id="7" name="Group 24"/>
          <p:cNvGrpSpPr>
            <a:grpSpLocks/>
          </p:cNvGrpSpPr>
          <p:nvPr/>
        </p:nvGrpSpPr>
        <p:grpSpPr bwMode="auto">
          <a:xfrm>
            <a:off x="3059113" y="4005263"/>
            <a:ext cx="1152525" cy="511175"/>
            <a:chOff x="1746" y="1842"/>
            <a:chExt cx="726" cy="322"/>
          </a:xfrm>
        </p:grpSpPr>
        <p:pic>
          <p:nvPicPr>
            <p:cNvPr id="18460" name="Picture 25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46" y="1842"/>
              <a:ext cx="312" cy="2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461" name="Text Box 26"/>
            <p:cNvSpPr txBox="1">
              <a:spLocks noChangeArrowheads="1"/>
            </p:cNvSpPr>
            <p:nvPr/>
          </p:nvSpPr>
          <p:spPr bwMode="auto">
            <a:xfrm>
              <a:off x="1973" y="1933"/>
              <a:ext cx="499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b="1"/>
                <a:t>3Kč</a:t>
              </a:r>
            </a:p>
          </p:txBody>
        </p:sp>
      </p:grpSp>
      <p:grpSp>
        <p:nvGrpSpPr>
          <p:cNvPr id="8" name="Group 27"/>
          <p:cNvGrpSpPr>
            <a:grpSpLocks/>
          </p:cNvGrpSpPr>
          <p:nvPr/>
        </p:nvGrpSpPr>
        <p:grpSpPr bwMode="auto">
          <a:xfrm>
            <a:off x="323850" y="2492375"/>
            <a:ext cx="1152525" cy="511175"/>
            <a:chOff x="1746" y="1842"/>
            <a:chExt cx="726" cy="322"/>
          </a:xfrm>
        </p:grpSpPr>
        <p:pic>
          <p:nvPicPr>
            <p:cNvPr id="18458" name="Picture 28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46" y="1842"/>
              <a:ext cx="312" cy="2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459" name="Text Box 29"/>
            <p:cNvSpPr txBox="1">
              <a:spLocks noChangeArrowheads="1"/>
            </p:cNvSpPr>
            <p:nvPr/>
          </p:nvSpPr>
          <p:spPr bwMode="auto">
            <a:xfrm>
              <a:off x="1973" y="1933"/>
              <a:ext cx="499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b="1"/>
                <a:t>3Kč</a:t>
              </a:r>
            </a:p>
          </p:txBody>
        </p:sp>
      </p:grpSp>
      <p:grpSp>
        <p:nvGrpSpPr>
          <p:cNvPr id="9" name="Group 30"/>
          <p:cNvGrpSpPr>
            <a:grpSpLocks/>
          </p:cNvGrpSpPr>
          <p:nvPr/>
        </p:nvGrpSpPr>
        <p:grpSpPr bwMode="auto">
          <a:xfrm>
            <a:off x="2916238" y="2492375"/>
            <a:ext cx="1152525" cy="511175"/>
            <a:chOff x="1746" y="1842"/>
            <a:chExt cx="726" cy="322"/>
          </a:xfrm>
        </p:grpSpPr>
        <p:pic>
          <p:nvPicPr>
            <p:cNvPr id="18456" name="Picture 31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46" y="1842"/>
              <a:ext cx="312" cy="2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457" name="Text Box 32"/>
            <p:cNvSpPr txBox="1">
              <a:spLocks noChangeArrowheads="1"/>
            </p:cNvSpPr>
            <p:nvPr/>
          </p:nvSpPr>
          <p:spPr bwMode="auto">
            <a:xfrm>
              <a:off x="1973" y="1933"/>
              <a:ext cx="499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b="1"/>
                <a:t>3Kč</a:t>
              </a:r>
            </a:p>
          </p:txBody>
        </p:sp>
      </p:grpSp>
      <p:grpSp>
        <p:nvGrpSpPr>
          <p:cNvPr id="10" name="Group 36"/>
          <p:cNvGrpSpPr>
            <a:grpSpLocks/>
          </p:cNvGrpSpPr>
          <p:nvPr/>
        </p:nvGrpSpPr>
        <p:grpSpPr bwMode="auto">
          <a:xfrm>
            <a:off x="3492500" y="3141663"/>
            <a:ext cx="1152525" cy="511175"/>
            <a:chOff x="1746" y="1842"/>
            <a:chExt cx="726" cy="322"/>
          </a:xfrm>
        </p:grpSpPr>
        <p:pic>
          <p:nvPicPr>
            <p:cNvPr id="18454" name="Picture 37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46" y="1842"/>
              <a:ext cx="312" cy="2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455" name="Text Box 38"/>
            <p:cNvSpPr txBox="1">
              <a:spLocks noChangeArrowheads="1"/>
            </p:cNvSpPr>
            <p:nvPr/>
          </p:nvSpPr>
          <p:spPr bwMode="auto">
            <a:xfrm>
              <a:off x="1973" y="1933"/>
              <a:ext cx="499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b="1"/>
                <a:t>3Kč</a:t>
              </a:r>
            </a:p>
          </p:txBody>
        </p:sp>
      </p:grpSp>
      <p:sp>
        <p:nvSpPr>
          <p:cNvPr id="26663" name="Text Box 39"/>
          <p:cNvSpPr txBox="1">
            <a:spLocks noChangeArrowheads="1"/>
          </p:cNvSpPr>
          <p:nvPr/>
        </p:nvSpPr>
        <p:spPr bwMode="auto">
          <a:xfrm>
            <a:off x="6134100" y="4214813"/>
            <a:ext cx="13684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9 x 3 =</a:t>
            </a:r>
          </a:p>
        </p:txBody>
      </p:sp>
      <p:sp>
        <p:nvSpPr>
          <p:cNvPr id="26664" name="Text Box 40"/>
          <p:cNvSpPr txBox="1">
            <a:spLocks noChangeArrowheads="1"/>
          </p:cNvSpPr>
          <p:nvPr/>
        </p:nvSpPr>
        <p:spPr bwMode="auto">
          <a:xfrm>
            <a:off x="7429500" y="4214813"/>
            <a:ext cx="6477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>
                <a:solidFill>
                  <a:srgbClr val="FF3300"/>
                </a:solidFill>
              </a:rPr>
              <a:t>27</a:t>
            </a:r>
          </a:p>
        </p:txBody>
      </p:sp>
      <p:sp>
        <p:nvSpPr>
          <p:cNvPr id="26665" name="Text Box 41"/>
          <p:cNvSpPr txBox="1">
            <a:spLocks noChangeArrowheads="1"/>
          </p:cNvSpPr>
          <p:nvPr/>
        </p:nvSpPr>
        <p:spPr bwMode="auto">
          <a:xfrm>
            <a:off x="5214938" y="5572125"/>
            <a:ext cx="36004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000" b="1"/>
              <a:t>Jirka bude platit 27 korun.</a:t>
            </a:r>
          </a:p>
        </p:txBody>
      </p:sp>
      <p:pic>
        <p:nvPicPr>
          <p:cNvPr id="18450" name="Picture 4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350" y="4437063"/>
            <a:ext cx="1533525" cy="2181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" name="TextovéPole 36"/>
          <p:cNvSpPr txBox="1">
            <a:spLocks noChangeArrowheads="1"/>
          </p:cNvSpPr>
          <p:nvPr/>
        </p:nvSpPr>
        <p:spPr bwMode="auto">
          <a:xfrm>
            <a:off x="5000625" y="4286250"/>
            <a:ext cx="1071563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b="1"/>
              <a:t>Příklad:</a:t>
            </a:r>
            <a:endParaRPr lang="cs-CZ" sz="2000" b="1"/>
          </a:p>
        </p:txBody>
      </p:sp>
      <p:sp>
        <p:nvSpPr>
          <p:cNvPr id="39" name="TextovéPole 15"/>
          <p:cNvSpPr txBox="1">
            <a:spLocks noChangeArrowheads="1"/>
          </p:cNvSpPr>
          <p:nvPr/>
        </p:nvSpPr>
        <p:spPr bwMode="auto">
          <a:xfrm>
            <a:off x="3643313" y="5572125"/>
            <a:ext cx="1500187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2000" b="1">
                <a:cs typeface="Arial" charset="0"/>
              </a:rPr>
              <a:t>Odpověď:</a:t>
            </a:r>
          </a:p>
        </p:txBody>
      </p:sp>
      <p:sp>
        <p:nvSpPr>
          <p:cNvPr id="18453" name="TextovéPole 39"/>
          <p:cNvSpPr txBox="1">
            <a:spLocks noChangeArrowheads="1"/>
          </p:cNvSpPr>
          <p:nvPr/>
        </p:nvSpPr>
        <p:spPr bwMode="auto">
          <a:xfrm>
            <a:off x="500063" y="6215063"/>
            <a:ext cx="11430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b="1"/>
              <a:t>Jirka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266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500"/>
                                        <p:tgtEl>
                                          <p:spTgt spid="266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3" dur="500"/>
                                        <p:tgtEl>
                                          <p:spTgt spid="266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63" grpId="0"/>
      <p:bldP spid="26664" grpId="0"/>
      <p:bldP spid="26665" grpId="0"/>
      <p:bldP spid="37" grpId="0"/>
      <p:bldP spid="3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5"/>
          <p:cNvSpPr>
            <a:spLocks noChangeArrowheads="1"/>
          </p:cNvSpPr>
          <p:nvPr/>
        </p:nvSpPr>
        <p:spPr bwMode="auto">
          <a:xfrm>
            <a:off x="539750" y="981075"/>
            <a:ext cx="81470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  <a:buFont typeface="Arial" charset="0"/>
              <a:buNone/>
            </a:pPr>
            <a:r>
              <a:rPr lang="cs-CZ" b="1"/>
              <a:t>Alena, Jirka a Eva šli nakupovat lízátka. Každý dostal od  maminky  25Kč.</a:t>
            </a:r>
          </a:p>
        </p:txBody>
      </p:sp>
      <p:sp>
        <p:nvSpPr>
          <p:cNvPr id="19459" name="Nadpis 1"/>
          <p:cNvSpPr>
            <a:spLocks/>
          </p:cNvSpPr>
          <p:nvPr/>
        </p:nvSpPr>
        <p:spPr bwMode="auto">
          <a:xfrm>
            <a:off x="468313" y="260350"/>
            <a:ext cx="8229600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pPr algn="ctr"/>
            <a:r>
              <a:rPr lang="cs-CZ" sz="2800" b="1" u="sng">
                <a:latin typeface="Calibri" pitchFamily="34" charset="0"/>
              </a:rPr>
              <a:t>Násobení 2,3,4,5 – slovní úloha</a:t>
            </a:r>
          </a:p>
        </p:txBody>
      </p:sp>
      <p:sp>
        <p:nvSpPr>
          <p:cNvPr id="19460" name="Rectangle 7"/>
          <p:cNvSpPr>
            <a:spLocks noChangeArrowheads="1"/>
          </p:cNvSpPr>
          <p:nvPr/>
        </p:nvSpPr>
        <p:spPr bwMode="auto">
          <a:xfrm>
            <a:off x="323850" y="1557338"/>
            <a:ext cx="8569325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b="1"/>
              <a:t>Eva si chce koupit  4 největší lízátka. Jedno lízátko stojí 5Kč.</a:t>
            </a:r>
          </a:p>
        </p:txBody>
      </p:sp>
      <p:sp>
        <p:nvSpPr>
          <p:cNvPr id="19461" name="Rectangle 8"/>
          <p:cNvSpPr>
            <a:spLocks noChangeArrowheads="1"/>
          </p:cNvSpPr>
          <p:nvPr/>
        </p:nvSpPr>
        <p:spPr bwMode="auto">
          <a:xfrm>
            <a:off x="611188" y="2060575"/>
            <a:ext cx="7993062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b="1"/>
              <a:t>Kolik bude Eva platit u pokladny ?</a:t>
            </a:r>
          </a:p>
        </p:txBody>
      </p:sp>
      <p:sp>
        <p:nvSpPr>
          <p:cNvPr id="27684" name="Text Box 36"/>
          <p:cNvSpPr txBox="1">
            <a:spLocks noChangeArrowheads="1"/>
          </p:cNvSpPr>
          <p:nvPr/>
        </p:nvSpPr>
        <p:spPr bwMode="auto">
          <a:xfrm>
            <a:off x="5715000" y="4286250"/>
            <a:ext cx="13684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4 x 5 =</a:t>
            </a:r>
          </a:p>
        </p:txBody>
      </p:sp>
      <p:sp>
        <p:nvSpPr>
          <p:cNvPr id="27685" name="Text Box 37"/>
          <p:cNvSpPr txBox="1">
            <a:spLocks noChangeArrowheads="1"/>
          </p:cNvSpPr>
          <p:nvPr/>
        </p:nvSpPr>
        <p:spPr bwMode="auto">
          <a:xfrm>
            <a:off x="7010400" y="4286250"/>
            <a:ext cx="6477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>
                <a:solidFill>
                  <a:srgbClr val="FF3300"/>
                </a:solidFill>
              </a:rPr>
              <a:t>20</a:t>
            </a:r>
          </a:p>
        </p:txBody>
      </p:sp>
      <p:sp>
        <p:nvSpPr>
          <p:cNvPr id="27686" name="Text Box 38"/>
          <p:cNvSpPr txBox="1">
            <a:spLocks noChangeArrowheads="1"/>
          </p:cNvSpPr>
          <p:nvPr/>
        </p:nvSpPr>
        <p:spPr bwMode="auto">
          <a:xfrm>
            <a:off x="4857750" y="5500688"/>
            <a:ext cx="36004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000" b="1"/>
              <a:t>Eva bude platit 20 korun.</a:t>
            </a:r>
          </a:p>
        </p:txBody>
      </p:sp>
      <p:pic>
        <p:nvPicPr>
          <p:cNvPr id="19465" name="Picture 4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4581525"/>
            <a:ext cx="1057275" cy="2028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" name="Group 41"/>
          <p:cNvGrpSpPr>
            <a:grpSpLocks/>
          </p:cNvGrpSpPr>
          <p:nvPr/>
        </p:nvGrpSpPr>
        <p:grpSpPr bwMode="auto">
          <a:xfrm>
            <a:off x="827088" y="2565400"/>
            <a:ext cx="1800225" cy="866775"/>
            <a:chOff x="1746" y="1842"/>
            <a:chExt cx="726" cy="298"/>
          </a:xfrm>
        </p:grpSpPr>
        <p:pic>
          <p:nvPicPr>
            <p:cNvPr id="19479" name="Picture 4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46" y="1842"/>
              <a:ext cx="312" cy="2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480" name="Text Box 43"/>
            <p:cNvSpPr txBox="1">
              <a:spLocks noChangeArrowheads="1"/>
            </p:cNvSpPr>
            <p:nvPr/>
          </p:nvSpPr>
          <p:spPr bwMode="auto">
            <a:xfrm>
              <a:off x="1973" y="1933"/>
              <a:ext cx="499" cy="1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b="1"/>
                <a:t> 5 Kč</a:t>
              </a:r>
            </a:p>
          </p:txBody>
        </p:sp>
      </p:grpSp>
      <p:grpSp>
        <p:nvGrpSpPr>
          <p:cNvPr id="3" name="Group 44"/>
          <p:cNvGrpSpPr>
            <a:grpSpLocks/>
          </p:cNvGrpSpPr>
          <p:nvPr/>
        </p:nvGrpSpPr>
        <p:grpSpPr bwMode="auto">
          <a:xfrm>
            <a:off x="323850" y="3644900"/>
            <a:ext cx="1800225" cy="866775"/>
            <a:chOff x="1746" y="1842"/>
            <a:chExt cx="726" cy="298"/>
          </a:xfrm>
        </p:grpSpPr>
        <p:pic>
          <p:nvPicPr>
            <p:cNvPr id="19477" name="Picture 4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46" y="1842"/>
              <a:ext cx="312" cy="2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478" name="Text Box 46"/>
            <p:cNvSpPr txBox="1">
              <a:spLocks noChangeArrowheads="1"/>
            </p:cNvSpPr>
            <p:nvPr/>
          </p:nvSpPr>
          <p:spPr bwMode="auto">
            <a:xfrm>
              <a:off x="1973" y="1933"/>
              <a:ext cx="499" cy="1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b="1"/>
                <a:t> 5 Kč</a:t>
              </a:r>
            </a:p>
          </p:txBody>
        </p:sp>
      </p:grpSp>
      <p:grpSp>
        <p:nvGrpSpPr>
          <p:cNvPr id="4" name="Group 47"/>
          <p:cNvGrpSpPr>
            <a:grpSpLocks/>
          </p:cNvGrpSpPr>
          <p:nvPr/>
        </p:nvGrpSpPr>
        <p:grpSpPr bwMode="auto">
          <a:xfrm>
            <a:off x="2195513" y="3644900"/>
            <a:ext cx="1800225" cy="866775"/>
            <a:chOff x="1746" y="1842"/>
            <a:chExt cx="726" cy="298"/>
          </a:xfrm>
        </p:grpSpPr>
        <p:pic>
          <p:nvPicPr>
            <p:cNvPr id="19475" name="Picture 48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46" y="1842"/>
              <a:ext cx="312" cy="2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476" name="Text Box 49"/>
            <p:cNvSpPr txBox="1">
              <a:spLocks noChangeArrowheads="1"/>
            </p:cNvSpPr>
            <p:nvPr/>
          </p:nvSpPr>
          <p:spPr bwMode="auto">
            <a:xfrm>
              <a:off x="1973" y="1933"/>
              <a:ext cx="499" cy="1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b="1"/>
                <a:t> 5 Kč</a:t>
              </a:r>
            </a:p>
          </p:txBody>
        </p:sp>
      </p:grpSp>
      <p:grpSp>
        <p:nvGrpSpPr>
          <p:cNvPr id="5" name="Group 50"/>
          <p:cNvGrpSpPr>
            <a:grpSpLocks/>
          </p:cNvGrpSpPr>
          <p:nvPr/>
        </p:nvGrpSpPr>
        <p:grpSpPr bwMode="auto">
          <a:xfrm>
            <a:off x="2484438" y="2565400"/>
            <a:ext cx="1800225" cy="866775"/>
            <a:chOff x="1746" y="1842"/>
            <a:chExt cx="726" cy="298"/>
          </a:xfrm>
        </p:grpSpPr>
        <p:pic>
          <p:nvPicPr>
            <p:cNvPr id="19473" name="Picture 51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46" y="1842"/>
              <a:ext cx="312" cy="2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474" name="Text Box 52"/>
            <p:cNvSpPr txBox="1">
              <a:spLocks noChangeArrowheads="1"/>
            </p:cNvSpPr>
            <p:nvPr/>
          </p:nvSpPr>
          <p:spPr bwMode="auto">
            <a:xfrm>
              <a:off x="1973" y="1933"/>
              <a:ext cx="499" cy="1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b="1"/>
                <a:t> 5 Kč</a:t>
              </a:r>
            </a:p>
          </p:txBody>
        </p:sp>
      </p:grpSp>
      <p:sp>
        <p:nvSpPr>
          <p:cNvPr id="22" name="TextovéPole 15"/>
          <p:cNvSpPr txBox="1">
            <a:spLocks noChangeArrowheads="1"/>
          </p:cNvSpPr>
          <p:nvPr/>
        </p:nvSpPr>
        <p:spPr bwMode="auto">
          <a:xfrm>
            <a:off x="3286125" y="5500688"/>
            <a:ext cx="1500188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2000" b="1">
                <a:cs typeface="Arial" charset="0"/>
              </a:rPr>
              <a:t>Odpověď: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4572000" y="4357688"/>
            <a:ext cx="1071563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b="1"/>
              <a:t>Příklad:</a:t>
            </a:r>
            <a:endParaRPr lang="cs-CZ" sz="2000" b="1"/>
          </a:p>
        </p:txBody>
      </p:sp>
      <p:sp>
        <p:nvSpPr>
          <p:cNvPr id="19472" name="TextovéPole 23"/>
          <p:cNvSpPr txBox="1">
            <a:spLocks noChangeArrowheads="1"/>
          </p:cNvSpPr>
          <p:nvPr/>
        </p:nvSpPr>
        <p:spPr bwMode="auto">
          <a:xfrm>
            <a:off x="857250" y="6215063"/>
            <a:ext cx="11430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b="1"/>
              <a:t>Eva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276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276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276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84" grpId="0"/>
      <p:bldP spid="27685" grpId="0"/>
      <p:bldP spid="27686" grpId="0"/>
      <p:bldP spid="22" grpId="0"/>
      <p:bldP spid="2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1"/>
          <p:cNvSpPr>
            <a:spLocks/>
          </p:cNvSpPr>
          <p:nvPr/>
        </p:nvSpPr>
        <p:spPr bwMode="auto">
          <a:xfrm>
            <a:off x="468313" y="260350"/>
            <a:ext cx="8229600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pPr algn="ctr"/>
            <a:r>
              <a:rPr lang="cs-CZ" sz="2800" b="1" u="sng"/>
              <a:t>Alena u pokladny</a:t>
            </a:r>
          </a:p>
        </p:txBody>
      </p:sp>
      <p:pic>
        <p:nvPicPr>
          <p:cNvPr id="2048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88" y="4797425"/>
            <a:ext cx="1497012" cy="1782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413" y="5805488"/>
            <a:ext cx="752475" cy="60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5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825" y="4005263"/>
            <a:ext cx="1758950" cy="2679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8680" name="Rectangle 8"/>
          <p:cNvSpPr>
            <a:spLocks noChangeArrowheads="1"/>
          </p:cNvSpPr>
          <p:nvPr/>
        </p:nvSpPr>
        <p:spPr bwMode="auto">
          <a:xfrm>
            <a:off x="323850" y="1125538"/>
            <a:ext cx="8640763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b="1"/>
              <a:t>Kolik měla Alena v peněžence korun?</a:t>
            </a:r>
          </a:p>
        </p:txBody>
      </p:sp>
      <p:grpSp>
        <p:nvGrpSpPr>
          <p:cNvPr id="2" name="Group 11"/>
          <p:cNvGrpSpPr>
            <a:grpSpLocks/>
          </p:cNvGrpSpPr>
          <p:nvPr/>
        </p:nvGrpSpPr>
        <p:grpSpPr bwMode="auto">
          <a:xfrm>
            <a:off x="2411413" y="4868863"/>
            <a:ext cx="935037" cy="720725"/>
            <a:chOff x="1519" y="2840"/>
            <a:chExt cx="589" cy="454"/>
          </a:xfrm>
        </p:grpSpPr>
        <p:sp>
          <p:nvSpPr>
            <p:cNvPr id="20497" name="Oval 9"/>
            <p:cNvSpPr>
              <a:spLocks noChangeArrowheads="1"/>
            </p:cNvSpPr>
            <p:nvPr/>
          </p:nvSpPr>
          <p:spPr bwMode="auto">
            <a:xfrm>
              <a:off x="1519" y="2840"/>
              <a:ext cx="499" cy="454"/>
            </a:xfrm>
            <a:prstGeom prst="ellipse">
              <a:avLst/>
            </a:prstGeom>
            <a:solidFill>
              <a:srgbClr val="C2D3E8"/>
            </a:solidFill>
            <a:ln w="9525">
              <a:solidFill>
                <a:schemeClr val="accent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498" name="Text Box 10"/>
            <p:cNvSpPr txBox="1">
              <a:spLocks noChangeArrowheads="1"/>
            </p:cNvSpPr>
            <p:nvPr/>
          </p:nvSpPr>
          <p:spPr bwMode="auto">
            <a:xfrm>
              <a:off x="1519" y="2976"/>
              <a:ext cx="589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/>
                <a:t>25 Kč</a:t>
              </a:r>
            </a:p>
          </p:txBody>
        </p:sp>
      </p:grpSp>
      <p:sp>
        <p:nvSpPr>
          <p:cNvPr id="28684" name="Rectangle 12"/>
          <p:cNvSpPr>
            <a:spLocks noChangeArrowheads="1"/>
          </p:cNvSpPr>
          <p:nvPr/>
        </p:nvSpPr>
        <p:spPr bwMode="auto">
          <a:xfrm>
            <a:off x="179388" y="1628775"/>
            <a:ext cx="8856662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>
              <a:spcBef>
                <a:spcPct val="20000"/>
              </a:spcBef>
              <a:buFont typeface="Arial" charset="0"/>
              <a:buNone/>
            </a:pPr>
            <a:r>
              <a:rPr lang="cs-CZ" b="1"/>
              <a:t>Kolik má zaplatit za lízátka?</a:t>
            </a:r>
          </a:p>
        </p:txBody>
      </p:sp>
      <p:sp>
        <p:nvSpPr>
          <p:cNvPr id="28685" name="AutoShape 13"/>
          <p:cNvSpPr>
            <a:spLocks noChangeArrowheads="1"/>
          </p:cNvSpPr>
          <p:nvPr/>
        </p:nvSpPr>
        <p:spPr bwMode="auto">
          <a:xfrm>
            <a:off x="4356100" y="3500438"/>
            <a:ext cx="2767013" cy="1584325"/>
          </a:xfrm>
          <a:prstGeom prst="wedgeEllipseCallout">
            <a:avLst>
              <a:gd name="adj1" fmla="val 56542"/>
              <a:gd name="adj2" fmla="val 31361"/>
            </a:avLst>
          </a:prstGeom>
          <a:solidFill>
            <a:srgbClr val="C2D3E8"/>
          </a:solidFill>
          <a:ln w="9525">
            <a:solidFill>
              <a:schemeClr val="accent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endParaRPr lang="cs-CZ"/>
          </a:p>
        </p:txBody>
      </p:sp>
      <p:sp>
        <p:nvSpPr>
          <p:cNvPr id="28686" name="Text Box 14"/>
          <p:cNvSpPr txBox="1">
            <a:spLocks noChangeArrowheads="1"/>
          </p:cNvSpPr>
          <p:nvPr/>
        </p:nvSpPr>
        <p:spPr bwMode="auto">
          <a:xfrm>
            <a:off x="4787900" y="4076700"/>
            <a:ext cx="2087563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/>
              <a:t>20 korun, prosím. </a:t>
            </a:r>
          </a:p>
        </p:txBody>
      </p:sp>
      <p:sp>
        <p:nvSpPr>
          <p:cNvPr id="28688" name="Rectangle 16"/>
          <p:cNvSpPr>
            <a:spLocks noChangeArrowheads="1"/>
          </p:cNvSpPr>
          <p:nvPr/>
        </p:nvSpPr>
        <p:spPr bwMode="auto">
          <a:xfrm>
            <a:off x="395288" y="2133600"/>
            <a:ext cx="8497887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b="1"/>
              <a:t>Co musí paní prodavačka udělat?</a:t>
            </a:r>
          </a:p>
        </p:txBody>
      </p:sp>
      <p:sp>
        <p:nvSpPr>
          <p:cNvPr id="20492" name="Text Box 17"/>
          <p:cNvSpPr txBox="1">
            <a:spLocks noChangeArrowheads="1"/>
          </p:cNvSpPr>
          <p:nvPr/>
        </p:nvSpPr>
        <p:spPr bwMode="auto">
          <a:xfrm>
            <a:off x="4932363" y="4581525"/>
            <a:ext cx="2087562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cs-CZ"/>
          </a:p>
        </p:txBody>
      </p:sp>
      <p:sp>
        <p:nvSpPr>
          <p:cNvPr id="28690" name="Text Box 18"/>
          <p:cNvSpPr txBox="1">
            <a:spLocks noChangeArrowheads="1"/>
          </p:cNvSpPr>
          <p:nvPr/>
        </p:nvSpPr>
        <p:spPr bwMode="auto">
          <a:xfrm>
            <a:off x="4427538" y="3933825"/>
            <a:ext cx="2881312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/>
              <a:t>Tady je 5korun nazpátek.</a:t>
            </a:r>
            <a:br>
              <a:rPr lang="cs-CZ"/>
            </a:br>
            <a:r>
              <a:rPr lang="cs-CZ"/>
              <a:t>Děkuji a na shledanou.</a:t>
            </a:r>
          </a:p>
        </p:txBody>
      </p:sp>
      <p:grpSp>
        <p:nvGrpSpPr>
          <p:cNvPr id="3" name="Group 21"/>
          <p:cNvGrpSpPr>
            <a:grpSpLocks/>
          </p:cNvGrpSpPr>
          <p:nvPr/>
        </p:nvGrpSpPr>
        <p:grpSpPr bwMode="auto">
          <a:xfrm>
            <a:off x="1331913" y="3573463"/>
            <a:ext cx="1873250" cy="1081087"/>
            <a:chOff x="839" y="2251"/>
            <a:chExt cx="1180" cy="681"/>
          </a:xfrm>
        </p:grpSpPr>
        <p:sp>
          <p:nvSpPr>
            <p:cNvPr id="20495" name="AutoShape 19"/>
            <p:cNvSpPr>
              <a:spLocks noChangeArrowheads="1"/>
            </p:cNvSpPr>
            <p:nvPr/>
          </p:nvSpPr>
          <p:spPr bwMode="auto">
            <a:xfrm>
              <a:off x="839" y="2251"/>
              <a:ext cx="1180" cy="681"/>
            </a:xfrm>
            <a:prstGeom prst="wedgeEllipseCallout">
              <a:avLst>
                <a:gd name="adj1" fmla="val -41866"/>
                <a:gd name="adj2" fmla="val 87153"/>
              </a:avLst>
            </a:prstGeom>
            <a:solidFill>
              <a:srgbClr val="C2D3E8"/>
            </a:solidFill>
            <a:ln w="9525">
              <a:solidFill>
                <a:schemeClr val="accent1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20496" name="Text Box 20"/>
            <p:cNvSpPr txBox="1">
              <a:spLocks noChangeArrowheads="1"/>
            </p:cNvSpPr>
            <p:nvPr/>
          </p:nvSpPr>
          <p:spPr bwMode="auto">
            <a:xfrm>
              <a:off x="839" y="2387"/>
              <a:ext cx="1179" cy="4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cs-CZ"/>
                <a:t>Děkuji.</a:t>
              </a:r>
              <a:br>
                <a:rPr lang="cs-CZ"/>
              </a:br>
              <a:r>
                <a:rPr lang="cs-CZ"/>
                <a:t>Na shledanou.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86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286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286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86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286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6" dur="500"/>
                                        <p:tgtEl>
                                          <p:spTgt spid="286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6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286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4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80" grpId="0"/>
      <p:bldP spid="28684" grpId="0"/>
      <p:bldP spid="28685" grpId="0" animBg="1"/>
      <p:bldP spid="28686" grpId="0"/>
      <p:bldP spid="28686" grpId="1"/>
      <p:bldP spid="28688" grpId="0"/>
      <p:bldP spid="2869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4868863"/>
            <a:ext cx="1228725" cy="1749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07" name="Nadpis 1"/>
          <p:cNvSpPr>
            <a:spLocks/>
          </p:cNvSpPr>
          <p:nvPr/>
        </p:nvSpPr>
        <p:spPr bwMode="auto">
          <a:xfrm>
            <a:off x="468313" y="260350"/>
            <a:ext cx="8229600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pPr algn="ctr"/>
            <a:r>
              <a:rPr lang="cs-CZ" sz="2800" b="1" u="sng"/>
              <a:t>Jirka u pokladny</a:t>
            </a:r>
          </a:p>
        </p:txBody>
      </p:sp>
      <p:pic>
        <p:nvPicPr>
          <p:cNvPr id="21508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5949950"/>
            <a:ext cx="752475" cy="60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09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825" y="4005263"/>
            <a:ext cx="1758950" cy="2679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9704" name="Rectangle 8"/>
          <p:cNvSpPr>
            <a:spLocks noChangeArrowheads="1"/>
          </p:cNvSpPr>
          <p:nvPr/>
        </p:nvSpPr>
        <p:spPr bwMode="auto">
          <a:xfrm>
            <a:off x="323850" y="765175"/>
            <a:ext cx="8640763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b="1"/>
              <a:t>Kolik měl Jirka v peněžence korun?</a:t>
            </a:r>
          </a:p>
        </p:txBody>
      </p:sp>
      <p:grpSp>
        <p:nvGrpSpPr>
          <p:cNvPr id="2" name="Group 9"/>
          <p:cNvGrpSpPr>
            <a:grpSpLocks/>
          </p:cNvGrpSpPr>
          <p:nvPr/>
        </p:nvGrpSpPr>
        <p:grpSpPr bwMode="auto">
          <a:xfrm>
            <a:off x="2051050" y="5084763"/>
            <a:ext cx="935038" cy="720725"/>
            <a:chOff x="1519" y="2840"/>
            <a:chExt cx="589" cy="454"/>
          </a:xfrm>
        </p:grpSpPr>
        <p:sp>
          <p:nvSpPr>
            <p:cNvPr id="21527" name="Oval 10"/>
            <p:cNvSpPr>
              <a:spLocks noChangeArrowheads="1"/>
            </p:cNvSpPr>
            <p:nvPr/>
          </p:nvSpPr>
          <p:spPr bwMode="auto">
            <a:xfrm>
              <a:off x="1519" y="2840"/>
              <a:ext cx="499" cy="454"/>
            </a:xfrm>
            <a:prstGeom prst="ellipse">
              <a:avLst/>
            </a:prstGeom>
            <a:solidFill>
              <a:srgbClr val="C2D3E8"/>
            </a:solidFill>
            <a:ln w="9525">
              <a:solidFill>
                <a:schemeClr val="accent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1528" name="Text Box 11"/>
            <p:cNvSpPr txBox="1">
              <a:spLocks noChangeArrowheads="1"/>
            </p:cNvSpPr>
            <p:nvPr/>
          </p:nvSpPr>
          <p:spPr bwMode="auto">
            <a:xfrm>
              <a:off x="1519" y="2976"/>
              <a:ext cx="589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/>
                <a:t>25 Kč</a:t>
              </a:r>
            </a:p>
          </p:txBody>
        </p:sp>
      </p:grpSp>
      <p:sp>
        <p:nvSpPr>
          <p:cNvPr id="29708" name="Rectangle 12"/>
          <p:cNvSpPr>
            <a:spLocks noChangeArrowheads="1"/>
          </p:cNvSpPr>
          <p:nvPr/>
        </p:nvSpPr>
        <p:spPr bwMode="auto">
          <a:xfrm>
            <a:off x="107950" y="1196975"/>
            <a:ext cx="8856663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>
              <a:spcBef>
                <a:spcPct val="20000"/>
              </a:spcBef>
              <a:buFont typeface="Arial" charset="0"/>
              <a:buNone/>
            </a:pPr>
            <a:r>
              <a:rPr lang="cs-CZ" b="1"/>
              <a:t>Kolik má zaplatit za lízátka?</a:t>
            </a:r>
          </a:p>
        </p:txBody>
      </p:sp>
      <p:sp>
        <p:nvSpPr>
          <p:cNvPr id="29709" name="AutoShape 13"/>
          <p:cNvSpPr>
            <a:spLocks noChangeArrowheads="1"/>
          </p:cNvSpPr>
          <p:nvPr/>
        </p:nvSpPr>
        <p:spPr bwMode="auto">
          <a:xfrm>
            <a:off x="4787900" y="4076700"/>
            <a:ext cx="2406650" cy="1223963"/>
          </a:xfrm>
          <a:prstGeom prst="wedgeEllipseCallout">
            <a:avLst>
              <a:gd name="adj1" fmla="val 56662"/>
              <a:gd name="adj2" fmla="val 34306"/>
            </a:avLst>
          </a:prstGeom>
          <a:solidFill>
            <a:srgbClr val="C2D3E8"/>
          </a:solidFill>
          <a:ln w="9525">
            <a:solidFill>
              <a:schemeClr val="accent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endParaRPr lang="cs-CZ"/>
          </a:p>
        </p:txBody>
      </p:sp>
      <p:sp>
        <p:nvSpPr>
          <p:cNvPr id="29710" name="Text Box 14"/>
          <p:cNvSpPr txBox="1">
            <a:spLocks noChangeArrowheads="1"/>
          </p:cNvSpPr>
          <p:nvPr/>
        </p:nvSpPr>
        <p:spPr bwMode="auto">
          <a:xfrm>
            <a:off x="4932363" y="4508500"/>
            <a:ext cx="2087562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/>
              <a:t>27 korun, prosím. </a:t>
            </a:r>
          </a:p>
        </p:txBody>
      </p:sp>
      <p:sp>
        <p:nvSpPr>
          <p:cNvPr id="21515" name="Text Box 16"/>
          <p:cNvSpPr txBox="1">
            <a:spLocks noChangeArrowheads="1"/>
          </p:cNvSpPr>
          <p:nvPr/>
        </p:nvSpPr>
        <p:spPr bwMode="auto">
          <a:xfrm>
            <a:off x="4932363" y="4724400"/>
            <a:ext cx="2087562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cs-CZ"/>
          </a:p>
        </p:txBody>
      </p:sp>
      <p:sp>
        <p:nvSpPr>
          <p:cNvPr id="29718" name="Rectangle 22"/>
          <p:cNvSpPr>
            <a:spLocks noChangeArrowheads="1"/>
          </p:cNvSpPr>
          <p:nvPr/>
        </p:nvSpPr>
        <p:spPr bwMode="auto">
          <a:xfrm>
            <a:off x="107950" y="1628775"/>
            <a:ext cx="8785225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b="1"/>
              <a:t>Jirka najednou zbledl. Proč ?</a:t>
            </a:r>
          </a:p>
        </p:txBody>
      </p:sp>
      <p:sp>
        <p:nvSpPr>
          <p:cNvPr id="29719" name="Rectangle 23"/>
          <p:cNvSpPr>
            <a:spLocks noChangeArrowheads="1"/>
          </p:cNvSpPr>
          <p:nvPr/>
        </p:nvSpPr>
        <p:spPr bwMode="auto">
          <a:xfrm>
            <a:off x="250825" y="1989138"/>
            <a:ext cx="8713788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>
              <a:spcBef>
                <a:spcPct val="20000"/>
              </a:spcBef>
              <a:buFont typeface="Arial" charset="0"/>
              <a:buNone/>
            </a:pPr>
            <a:r>
              <a:rPr lang="cs-CZ" b="1"/>
              <a:t>Kolik  Jirkovi chybí korun? Co bude dělat?</a:t>
            </a:r>
          </a:p>
        </p:txBody>
      </p:sp>
      <p:sp>
        <p:nvSpPr>
          <p:cNvPr id="29720" name="Text Box 24"/>
          <p:cNvSpPr txBox="1">
            <a:spLocks noChangeArrowheads="1"/>
          </p:cNvSpPr>
          <p:nvPr/>
        </p:nvSpPr>
        <p:spPr bwMode="auto">
          <a:xfrm>
            <a:off x="611188" y="2636838"/>
            <a:ext cx="12954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/>
              <a:t>1. varianta</a:t>
            </a:r>
          </a:p>
        </p:txBody>
      </p:sp>
      <p:sp>
        <p:nvSpPr>
          <p:cNvPr id="29721" name="Text Box 25"/>
          <p:cNvSpPr txBox="1">
            <a:spLocks noChangeArrowheads="1"/>
          </p:cNvSpPr>
          <p:nvPr/>
        </p:nvSpPr>
        <p:spPr bwMode="auto">
          <a:xfrm>
            <a:off x="611188" y="3141663"/>
            <a:ext cx="12954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/>
              <a:t>2. varianta</a:t>
            </a:r>
          </a:p>
        </p:txBody>
      </p:sp>
      <p:sp>
        <p:nvSpPr>
          <p:cNvPr id="29722" name="Text Box 26"/>
          <p:cNvSpPr txBox="1">
            <a:spLocks noChangeArrowheads="1"/>
          </p:cNvSpPr>
          <p:nvPr/>
        </p:nvSpPr>
        <p:spPr bwMode="auto">
          <a:xfrm>
            <a:off x="611188" y="4149725"/>
            <a:ext cx="12954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/>
              <a:t>4. varianta</a:t>
            </a:r>
          </a:p>
        </p:txBody>
      </p:sp>
      <p:sp>
        <p:nvSpPr>
          <p:cNvPr id="29723" name="Text Box 27"/>
          <p:cNvSpPr txBox="1">
            <a:spLocks noChangeArrowheads="1"/>
          </p:cNvSpPr>
          <p:nvPr/>
        </p:nvSpPr>
        <p:spPr bwMode="auto">
          <a:xfrm>
            <a:off x="611188" y="3644900"/>
            <a:ext cx="12954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/>
              <a:t>3. varianta</a:t>
            </a:r>
          </a:p>
        </p:txBody>
      </p:sp>
      <p:sp>
        <p:nvSpPr>
          <p:cNvPr id="29724" name="Text Box 28"/>
          <p:cNvSpPr txBox="1">
            <a:spLocks noChangeArrowheads="1"/>
          </p:cNvSpPr>
          <p:nvPr/>
        </p:nvSpPr>
        <p:spPr bwMode="auto">
          <a:xfrm>
            <a:off x="1979613" y="2636838"/>
            <a:ext cx="33845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>
                <a:solidFill>
                  <a:srgbClr val="FF3300"/>
                </a:solidFill>
              </a:rPr>
              <a:t>Uteče rychle ven.</a:t>
            </a:r>
          </a:p>
        </p:txBody>
      </p:sp>
      <p:sp>
        <p:nvSpPr>
          <p:cNvPr id="29725" name="Text Box 29"/>
          <p:cNvSpPr txBox="1">
            <a:spLocks noChangeArrowheads="1"/>
          </p:cNvSpPr>
          <p:nvPr/>
        </p:nvSpPr>
        <p:spPr bwMode="auto">
          <a:xfrm>
            <a:off x="1979613" y="3141663"/>
            <a:ext cx="38163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>
                <a:solidFill>
                  <a:srgbClr val="FF3300"/>
                </a:solidFill>
              </a:rPr>
              <a:t>Vrátí všechna lízátka a rozbrečí se.</a:t>
            </a:r>
          </a:p>
        </p:txBody>
      </p:sp>
      <p:sp>
        <p:nvSpPr>
          <p:cNvPr id="29726" name="Text Box 30"/>
          <p:cNvSpPr txBox="1">
            <a:spLocks noChangeArrowheads="1"/>
          </p:cNvSpPr>
          <p:nvPr/>
        </p:nvSpPr>
        <p:spPr bwMode="auto">
          <a:xfrm>
            <a:off x="1979613" y="3644900"/>
            <a:ext cx="33845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>
                <a:solidFill>
                  <a:srgbClr val="FF3300"/>
                </a:solidFill>
              </a:rPr>
              <a:t>Vrátí jedno lízátko.</a:t>
            </a:r>
          </a:p>
        </p:txBody>
      </p:sp>
      <p:sp>
        <p:nvSpPr>
          <p:cNvPr id="29727" name="Text Box 31"/>
          <p:cNvSpPr txBox="1">
            <a:spLocks noChangeArrowheads="1"/>
          </p:cNvSpPr>
          <p:nvPr/>
        </p:nvSpPr>
        <p:spPr bwMode="auto">
          <a:xfrm>
            <a:off x="1979613" y="4076700"/>
            <a:ext cx="2665412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>
                <a:solidFill>
                  <a:srgbClr val="FF3300"/>
                </a:solidFill>
              </a:rPr>
              <a:t>Poprosí Alenu, aby mu půjčila 2 koruny.</a:t>
            </a:r>
          </a:p>
        </p:txBody>
      </p:sp>
      <p:sp>
        <p:nvSpPr>
          <p:cNvPr id="29728" name="Text Box 32"/>
          <p:cNvSpPr txBox="1">
            <a:spLocks noChangeArrowheads="1"/>
          </p:cNvSpPr>
          <p:nvPr/>
        </p:nvSpPr>
        <p:spPr bwMode="auto">
          <a:xfrm>
            <a:off x="3635375" y="5876925"/>
            <a:ext cx="30956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/>
              <a:t>Co bys udělal ty?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97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297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297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97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297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297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297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297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297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297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297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297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297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297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297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297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1000" fill="hold"/>
                                        <p:tgtEl>
                                          <p:spTgt spid="297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297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1000" fill="hold"/>
                                        <p:tgtEl>
                                          <p:spTgt spid="297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1000" fill="hold"/>
                                        <p:tgtEl>
                                          <p:spTgt spid="297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1000" fill="hold"/>
                                        <p:tgtEl>
                                          <p:spTgt spid="297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1000" fill="hold"/>
                                        <p:tgtEl>
                                          <p:spTgt spid="297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 nodeType="clickPar">
                      <p:stCondLst>
                        <p:cond delay="indefinite"/>
                      </p:stCondLst>
                      <p:childTnLst>
                        <p:par>
                          <p:cTn id="8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0" dur="500"/>
                                        <p:tgtEl>
                                          <p:spTgt spid="297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704" grpId="0"/>
      <p:bldP spid="29708" grpId="0"/>
      <p:bldP spid="29709" grpId="0" animBg="1"/>
      <p:bldP spid="29710" grpId="0"/>
      <p:bldP spid="29718" grpId="0"/>
      <p:bldP spid="29719" grpId="0"/>
      <p:bldP spid="29720" grpId="0"/>
      <p:bldP spid="29721" grpId="0"/>
      <p:bldP spid="29722" grpId="0"/>
      <p:bldP spid="29723" grpId="0"/>
      <p:bldP spid="29724" grpId="0"/>
      <p:bldP spid="29725" grpId="0"/>
      <p:bldP spid="29726" grpId="0"/>
      <p:bldP spid="29727" grpId="0"/>
      <p:bldP spid="2972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4733925"/>
            <a:ext cx="1190625" cy="2124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31" name="Nadpis 1"/>
          <p:cNvSpPr>
            <a:spLocks/>
          </p:cNvSpPr>
          <p:nvPr/>
        </p:nvSpPr>
        <p:spPr bwMode="auto">
          <a:xfrm>
            <a:off x="468313" y="260350"/>
            <a:ext cx="8229600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pPr algn="ctr"/>
            <a:r>
              <a:rPr lang="cs-CZ" sz="2800" b="1" u="sng"/>
              <a:t>Eva u pokladny</a:t>
            </a:r>
          </a:p>
        </p:txBody>
      </p:sp>
      <p:pic>
        <p:nvPicPr>
          <p:cNvPr id="22532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413" y="5805488"/>
            <a:ext cx="752475" cy="60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3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825" y="4005263"/>
            <a:ext cx="1758950" cy="2679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28" name="Rectangle 8"/>
          <p:cNvSpPr>
            <a:spLocks noChangeArrowheads="1"/>
          </p:cNvSpPr>
          <p:nvPr/>
        </p:nvSpPr>
        <p:spPr bwMode="auto">
          <a:xfrm>
            <a:off x="323850" y="1125538"/>
            <a:ext cx="8640763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b="1"/>
              <a:t>Kolik měla Eva v peněžence korun?</a:t>
            </a:r>
          </a:p>
        </p:txBody>
      </p:sp>
      <p:grpSp>
        <p:nvGrpSpPr>
          <p:cNvPr id="2" name="Group 9"/>
          <p:cNvGrpSpPr>
            <a:grpSpLocks/>
          </p:cNvGrpSpPr>
          <p:nvPr/>
        </p:nvGrpSpPr>
        <p:grpSpPr bwMode="auto">
          <a:xfrm>
            <a:off x="2411413" y="4868863"/>
            <a:ext cx="935037" cy="720725"/>
            <a:chOff x="1519" y="2840"/>
            <a:chExt cx="589" cy="454"/>
          </a:xfrm>
        </p:grpSpPr>
        <p:sp>
          <p:nvSpPr>
            <p:cNvPr id="22545" name="Oval 10"/>
            <p:cNvSpPr>
              <a:spLocks noChangeArrowheads="1"/>
            </p:cNvSpPr>
            <p:nvPr/>
          </p:nvSpPr>
          <p:spPr bwMode="auto">
            <a:xfrm>
              <a:off x="1519" y="2840"/>
              <a:ext cx="499" cy="454"/>
            </a:xfrm>
            <a:prstGeom prst="ellipse">
              <a:avLst/>
            </a:prstGeom>
            <a:solidFill>
              <a:srgbClr val="C2D3E8"/>
            </a:solidFill>
            <a:ln w="9525">
              <a:solidFill>
                <a:schemeClr val="accent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2546" name="Text Box 11"/>
            <p:cNvSpPr txBox="1">
              <a:spLocks noChangeArrowheads="1"/>
            </p:cNvSpPr>
            <p:nvPr/>
          </p:nvSpPr>
          <p:spPr bwMode="auto">
            <a:xfrm>
              <a:off x="1519" y="2976"/>
              <a:ext cx="589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/>
                <a:t>25 Kč</a:t>
              </a:r>
            </a:p>
          </p:txBody>
        </p:sp>
      </p:grpSp>
      <p:sp>
        <p:nvSpPr>
          <p:cNvPr id="30732" name="Rectangle 12"/>
          <p:cNvSpPr>
            <a:spLocks noChangeArrowheads="1"/>
          </p:cNvSpPr>
          <p:nvPr/>
        </p:nvSpPr>
        <p:spPr bwMode="auto">
          <a:xfrm>
            <a:off x="179388" y="1628775"/>
            <a:ext cx="8856662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>
              <a:spcBef>
                <a:spcPct val="20000"/>
              </a:spcBef>
              <a:buFont typeface="Arial" charset="0"/>
              <a:buNone/>
            </a:pPr>
            <a:r>
              <a:rPr lang="cs-CZ" b="1"/>
              <a:t>Kolik má zaplatit za lízátka?</a:t>
            </a:r>
          </a:p>
        </p:txBody>
      </p:sp>
      <p:sp>
        <p:nvSpPr>
          <p:cNvPr id="30733" name="AutoShape 13"/>
          <p:cNvSpPr>
            <a:spLocks noChangeArrowheads="1"/>
          </p:cNvSpPr>
          <p:nvPr/>
        </p:nvSpPr>
        <p:spPr bwMode="auto">
          <a:xfrm>
            <a:off x="4356100" y="3500438"/>
            <a:ext cx="2767013" cy="1584325"/>
          </a:xfrm>
          <a:prstGeom prst="wedgeEllipseCallout">
            <a:avLst>
              <a:gd name="adj1" fmla="val 56542"/>
              <a:gd name="adj2" fmla="val 31361"/>
            </a:avLst>
          </a:prstGeom>
          <a:solidFill>
            <a:srgbClr val="C2D3E8"/>
          </a:solidFill>
          <a:ln w="9525">
            <a:solidFill>
              <a:schemeClr val="accent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endParaRPr lang="cs-CZ"/>
          </a:p>
        </p:txBody>
      </p:sp>
      <p:sp>
        <p:nvSpPr>
          <p:cNvPr id="30734" name="Text Box 14"/>
          <p:cNvSpPr txBox="1">
            <a:spLocks noChangeArrowheads="1"/>
          </p:cNvSpPr>
          <p:nvPr/>
        </p:nvSpPr>
        <p:spPr bwMode="auto">
          <a:xfrm>
            <a:off x="4787900" y="4076700"/>
            <a:ext cx="2087563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/>
              <a:t>20 korun, prosím. </a:t>
            </a:r>
          </a:p>
        </p:txBody>
      </p:sp>
      <p:sp>
        <p:nvSpPr>
          <p:cNvPr id="30735" name="Rectangle 15"/>
          <p:cNvSpPr>
            <a:spLocks noChangeArrowheads="1"/>
          </p:cNvSpPr>
          <p:nvPr/>
        </p:nvSpPr>
        <p:spPr bwMode="auto">
          <a:xfrm>
            <a:off x="395288" y="2133600"/>
            <a:ext cx="8497887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b="1"/>
              <a:t>Co musí paní prodavačka udělat?</a:t>
            </a:r>
          </a:p>
        </p:txBody>
      </p:sp>
      <p:sp>
        <p:nvSpPr>
          <p:cNvPr id="22540" name="Text Box 16"/>
          <p:cNvSpPr txBox="1">
            <a:spLocks noChangeArrowheads="1"/>
          </p:cNvSpPr>
          <p:nvPr/>
        </p:nvSpPr>
        <p:spPr bwMode="auto">
          <a:xfrm>
            <a:off x="4932363" y="4581525"/>
            <a:ext cx="2087562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cs-CZ"/>
          </a:p>
        </p:txBody>
      </p:sp>
      <p:sp>
        <p:nvSpPr>
          <p:cNvPr id="30737" name="Text Box 17"/>
          <p:cNvSpPr txBox="1">
            <a:spLocks noChangeArrowheads="1"/>
          </p:cNvSpPr>
          <p:nvPr/>
        </p:nvSpPr>
        <p:spPr bwMode="auto">
          <a:xfrm>
            <a:off x="4427538" y="3933825"/>
            <a:ext cx="2881312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/>
              <a:t>Tady je 5korun nazpátek.</a:t>
            </a:r>
            <a:br>
              <a:rPr lang="cs-CZ"/>
            </a:br>
            <a:r>
              <a:rPr lang="cs-CZ"/>
              <a:t>Děkuji a na shledanou.</a:t>
            </a:r>
          </a:p>
        </p:txBody>
      </p:sp>
      <p:grpSp>
        <p:nvGrpSpPr>
          <p:cNvPr id="3" name="Group 18"/>
          <p:cNvGrpSpPr>
            <a:grpSpLocks/>
          </p:cNvGrpSpPr>
          <p:nvPr/>
        </p:nvGrpSpPr>
        <p:grpSpPr bwMode="auto">
          <a:xfrm>
            <a:off x="1331913" y="3573463"/>
            <a:ext cx="1873250" cy="1081087"/>
            <a:chOff x="839" y="2251"/>
            <a:chExt cx="1180" cy="681"/>
          </a:xfrm>
        </p:grpSpPr>
        <p:sp>
          <p:nvSpPr>
            <p:cNvPr id="22543" name="AutoShape 19"/>
            <p:cNvSpPr>
              <a:spLocks noChangeArrowheads="1"/>
            </p:cNvSpPr>
            <p:nvPr/>
          </p:nvSpPr>
          <p:spPr bwMode="auto">
            <a:xfrm>
              <a:off x="839" y="2251"/>
              <a:ext cx="1180" cy="681"/>
            </a:xfrm>
            <a:prstGeom prst="wedgeEllipseCallout">
              <a:avLst>
                <a:gd name="adj1" fmla="val -41866"/>
                <a:gd name="adj2" fmla="val 87153"/>
              </a:avLst>
            </a:prstGeom>
            <a:solidFill>
              <a:srgbClr val="C2D3E8"/>
            </a:solidFill>
            <a:ln w="9525">
              <a:solidFill>
                <a:schemeClr val="accent1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22544" name="Text Box 20"/>
            <p:cNvSpPr txBox="1">
              <a:spLocks noChangeArrowheads="1"/>
            </p:cNvSpPr>
            <p:nvPr/>
          </p:nvSpPr>
          <p:spPr bwMode="auto">
            <a:xfrm>
              <a:off x="839" y="2387"/>
              <a:ext cx="1179" cy="4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cs-CZ"/>
                <a:t>Děkuji.</a:t>
              </a:r>
              <a:br>
                <a:rPr lang="cs-CZ"/>
              </a:br>
              <a:r>
                <a:rPr lang="cs-CZ"/>
                <a:t>Na shledanou.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07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07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307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07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07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6" dur="500"/>
                                        <p:tgtEl>
                                          <p:spTgt spid="307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307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4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8" grpId="0"/>
      <p:bldP spid="30732" grpId="0"/>
      <p:bldP spid="30733" grpId="0" animBg="1"/>
      <p:bldP spid="30734" grpId="0"/>
      <p:bldP spid="30734" grpId="1"/>
      <p:bldP spid="30735" grpId="0"/>
      <p:bldP spid="3073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4"/>
          <p:cNvSpPr>
            <a:spLocks noChangeArrowheads="1"/>
          </p:cNvSpPr>
          <p:nvPr/>
        </p:nvSpPr>
        <p:spPr bwMode="auto">
          <a:xfrm>
            <a:off x="250825" y="260350"/>
            <a:ext cx="871378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000" b="1"/>
              <a:t>Jak je možné, že Alena a Eva platily obě stejně?</a:t>
            </a:r>
          </a:p>
        </p:txBody>
      </p:sp>
      <p:pic>
        <p:nvPicPr>
          <p:cNvPr id="23555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50" y="836613"/>
            <a:ext cx="1497013" cy="1782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6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588" y="981075"/>
            <a:ext cx="1133475" cy="1619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751" name="Text Box 7"/>
          <p:cNvSpPr txBox="1">
            <a:spLocks noChangeArrowheads="1"/>
          </p:cNvSpPr>
          <p:nvPr/>
        </p:nvSpPr>
        <p:spPr bwMode="auto">
          <a:xfrm>
            <a:off x="1428750" y="2643188"/>
            <a:ext cx="1439863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b="1">
                <a:solidFill>
                  <a:srgbClr val="FF3300"/>
                </a:solidFill>
              </a:rPr>
              <a:t>10 x 2 = 20</a:t>
            </a:r>
          </a:p>
        </p:txBody>
      </p:sp>
      <p:sp>
        <p:nvSpPr>
          <p:cNvPr id="31752" name="Text Box 8"/>
          <p:cNvSpPr txBox="1">
            <a:spLocks noChangeArrowheads="1"/>
          </p:cNvSpPr>
          <p:nvPr/>
        </p:nvSpPr>
        <p:spPr bwMode="auto">
          <a:xfrm>
            <a:off x="7286625" y="2643188"/>
            <a:ext cx="1439863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b="1">
                <a:solidFill>
                  <a:srgbClr val="FF3300"/>
                </a:solidFill>
              </a:rPr>
              <a:t>4 x 5 = 20</a:t>
            </a:r>
          </a:p>
        </p:txBody>
      </p:sp>
      <p:sp>
        <p:nvSpPr>
          <p:cNvPr id="31753" name="Text Box 9"/>
          <p:cNvSpPr txBox="1">
            <a:spLocks noChangeArrowheads="1"/>
          </p:cNvSpPr>
          <p:nvPr/>
        </p:nvSpPr>
        <p:spPr bwMode="auto">
          <a:xfrm>
            <a:off x="755650" y="3500438"/>
            <a:ext cx="76327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400" b="1"/>
              <a:t>0, 2, 4, 6, 8, 10, 12, 14, 16, 18, </a:t>
            </a:r>
            <a:r>
              <a:rPr lang="cs-CZ" sz="2400" b="1">
                <a:solidFill>
                  <a:srgbClr val="FF3300"/>
                </a:solidFill>
              </a:rPr>
              <a:t>20</a:t>
            </a:r>
            <a:r>
              <a:rPr lang="cs-CZ" sz="2400" b="1"/>
              <a:t>.</a:t>
            </a:r>
          </a:p>
        </p:txBody>
      </p:sp>
      <p:sp>
        <p:nvSpPr>
          <p:cNvPr id="31754" name="Text Box 10"/>
          <p:cNvSpPr txBox="1">
            <a:spLocks noChangeArrowheads="1"/>
          </p:cNvSpPr>
          <p:nvPr/>
        </p:nvSpPr>
        <p:spPr bwMode="auto">
          <a:xfrm>
            <a:off x="755650" y="4076700"/>
            <a:ext cx="76327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400" b="1"/>
              <a:t>0, 4, 8, 12, 16, </a:t>
            </a:r>
            <a:r>
              <a:rPr lang="cs-CZ" sz="2400" b="1">
                <a:solidFill>
                  <a:srgbClr val="FF3300"/>
                </a:solidFill>
              </a:rPr>
              <a:t>20</a:t>
            </a:r>
            <a:r>
              <a:rPr lang="cs-CZ" sz="2400" b="1"/>
              <a:t>, 24, 28, 32, 36,40.</a:t>
            </a:r>
          </a:p>
        </p:txBody>
      </p:sp>
      <p:sp>
        <p:nvSpPr>
          <p:cNvPr id="31755" name="Text Box 11"/>
          <p:cNvSpPr txBox="1">
            <a:spLocks noChangeArrowheads="1"/>
          </p:cNvSpPr>
          <p:nvPr/>
        </p:nvSpPr>
        <p:spPr bwMode="auto">
          <a:xfrm>
            <a:off x="755650" y="4652963"/>
            <a:ext cx="76327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400" b="1"/>
              <a:t>0, 5, 10, 15, </a:t>
            </a:r>
            <a:r>
              <a:rPr lang="cs-CZ" sz="2400" b="1">
                <a:solidFill>
                  <a:srgbClr val="FF3300"/>
                </a:solidFill>
              </a:rPr>
              <a:t>20</a:t>
            </a:r>
            <a:r>
              <a:rPr lang="cs-CZ" sz="2400" b="1"/>
              <a:t>, 25, 30, 35, 40, 45, 50. </a:t>
            </a:r>
          </a:p>
        </p:txBody>
      </p:sp>
      <p:sp>
        <p:nvSpPr>
          <p:cNvPr id="31756" name="Rectangle 12"/>
          <p:cNvSpPr>
            <a:spLocks noChangeArrowheads="1"/>
          </p:cNvSpPr>
          <p:nvPr/>
        </p:nvSpPr>
        <p:spPr bwMode="auto">
          <a:xfrm>
            <a:off x="358775" y="5805488"/>
            <a:ext cx="87852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>
              <a:spcBef>
                <a:spcPct val="20000"/>
              </a:spcBef>
              <a:buFont typeface="Arial" charset="0"/>
              <a:buNone/>
            </a:pPr>
            <a:r>
              <a:rPr lang="cs-CZ" sz="2400" b="1"/>
              <a:t>Řady násobků 2,4 a 5 mají společný násobek </a:t>
            </a:r>
            <a:r>
              <a:rPr lang="cs-CZ" sz="2400" b="1">
                <a:solidFill>
                  <a:srgbClr val="FF3300"/>
                </a:solidFill>
              </a:rPr>
              <a:t>20.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357188" y="2643188"/>
            <a:ext cx="107156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b="1"/>
              <a:t>Příklad:</a:t>
            </a:r>
            <a:endParaRPr lang="cs-CZ" sz="2000" b="1"/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6143625" y="2643188"/>
            <a:ext cx="1071563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b="1"/>
              <a:t>Příklad:</a:t>
            </a:r>
            <a:endParaRPr lang="cs-CZ" sz="2000" b="1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17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17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17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17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17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17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17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17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317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51" grpId="0"/>
      <p:bldP spid="31752" grpId="0"/>
      <p:bldP spid="31753" grpId="0"/>
      <p:bldP spid="31754" grpId="0"/>
      <p:bldP spid="31755" grpId="0"/>
      <p:bldP spid="31756" grpId="0"/>
      <p:bldP spid="11" grpId="0"/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" y="3284538"/>
            <a:ext cx="1497013" cy="1782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57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938" y="4221163"/>
            <a:ext cx="1228725" cy="1749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58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3357563"/>
            <a:ext cx="1133475" cy="1619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775" name="AutoShape 7"/>
          <p:cNvSpPr>
            <a:spLocks noChangeArrowheads="1"/>
          </p:cNvSpPr>
          <p:nvPr/>
        </p:nvSpPr>
        <p:spPr bwMode="auto">
          <a:xfrm>
            <a:off x="1042988" y="2276475"/>
            <a:ext cx="2233612" cy="1079500"/>
          </a:xfrm>
          <a:prstGeom prst="wedgeEllipseCallout">
            <a:avLst>
              <a:gd name="adj1" fmla="val -35074"/>
              <a:gd name="adj2" fmla="val 70588"/>
            </a:avLst>
          </a:prstGeom>
          <a:solidFill>
            <a:srgbClr val="FFFEE8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b="1"/>
              <a:t>Vidíš, jak je dobré umět počítat.</a:t>
            </a:r>
          </a:p>
        </p:txBody>
      </p:sp>
      <p:sp>
        <p:nvSpPr>
          <p:cNvPr id="32776" name="AutoShape 8"/>
          <p:cNvSpPr>
            <a:spLocks noChangeArrowheads="1"/>
          </p:cNvSpPr>
          <p:nvPr/>
        </p:nvSpPr>
        <p:spPr bwMode="auto">
          <a:xfrm>
            <a:off x="3924300" y="2565400"/>
            <a:ext cx="2593975" cy="1511300"/>
          </a:xfrm>
          <a:prstGeom prst="wedgeEllipseCallout">
            <a:avLst>
              <a:gd name="adj1" fmla="val -23255"/>
              <a:gd name="adj2" fmla="val 78991"/>
            </a:avLst>
          </a:prstGeom>
          <a:solidFill>
            <a:srgbClr val="FFFEE8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b="1"/>
              <a:t>Ať nedopadnete při nákupu jako já.</a:t>
            </a:r>
          </a:p>
        </p:txBody>
      </p:sp>
      <p:sp>
        <p:nvSpPr>
          <p:cNvPr id="32777" name="AutoShape 9"/>
          <p:cNvSpPr>
            <a:spLocks noChangeArrowheads="1"/>
          </p:cNvSpPr>
          <p:nvPr/>
        </p:nvSpPr>
        <p:spPr bwMode="auto">
          <a:xfrm>
            <a:off x="6659563" y="2708275"/>
            <a:ext cx="1370012" cy="504825"/>
          </a:xfrm>
          <a:prstGeom prst="wedgeEllipseCallout">
            <a:avLst>
              <a:gd name="adj1" fmla="val 26130"/>
              <a:gd name="adj2" fmla="val 118241"/>
            </a:avLst>
          </a:prstGeom>
          <a:solidFill>
            <a:srgbClr val="FFFEE8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b="1"/>
              <a:t>Ahoj 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27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27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27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27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27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27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5" grpId="0" animBg="1"/>
      <p:bldP spid="32776" grpId="0" animBg="1"/>
      <p:bldP spid="3277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050" cy="346075"/>
          </a:xfrm>
        </p:spPr>
        <p:txBody>
          <a:bodyPr/>
          <a:lstStyle/>
          <a:p>
            <a:pPr algn="l" eaLnBrk="1" hangingPunct="1"/>
            <a:r>
              <a:rPr lang="cs-CZ" sz="1800" smtClean="0">
                <a:latin typeface="Arial" charset="0"/>
              </a:rPr>
              <a:t>Zdroje:</a:t>
            </a:r>
          </a:p>
        </p:txBody>
      </p:sp>
      <p:sp>
        <p:nvSpPr>
          <p:cNvPr id="25603" name="Rectangle 3"/>
          <p:cNvSpPr>
            <a:spLocks noGrp="1"/>
          </p:cNvSpPr>
          <p:nvPr>
            <p:ph type="body" idx="1"/>
          </p:nvPr>
        </p:nvSpPr>
        <p:spPr>
          <a:xfrm>
            <a:off x="457200" y="692150"/>
            <a:ext cx="8229600" cy="5434013"/>
          </a:xfrm>
        </p:spPr>
        <p:txBody>
          <a:bodyPr/>
          <a:lstStyle/>
          <a:p>
            <a:pPr eaLnBrk="1" hangingPunct="1"/>
            <a:r>
              <a:rPr lang="cs-CZ" sz="1200" smtClean="0">
                <a:latin typeface="Arial" charset="0"/>
              </a:rPr>
              <a:t>Děti:</a:t>
            </a:r>
            <a:r>
              <a:rPr lang="it-IT" sz="1200" smtClean="0">
                <a:latin typeface="Arial" charset="0"/>
              </a:rPr>
              <a:t>In: [online]. [cit. 2013-04-09]. Dostupné z:</a:t>
            </a:r>
            <a:r>
              <a:rPr lang="cs-CZ" sz="1200" smtClean="0">
                <a:latin typeface="Arial" charset="0"/>
              </a:rPr>
              <a:t/>
            </a:r>
            <a:br>
              <a:rPr lang="cs-CZ" sz="1200" smtClean="0">
                <a:latin typeface="Arial" charset="0"/>
              </a:rPr>
            </a:br>
            <a:r>
              <a:rPr lang="cs-CZ" sz="1200" smtClean="0">
                <a:latin typeface="Arial" charset="0"/>
                <a:hlinkClick r:id="rId2"/>
              </a:rPr>
              <a:t>http://www.free-clipart-pictures.net/kid_clipart.html</a:t>
            </a:r>
            <a:endParaRPr lang="cs-CZ" sz="1200" smtClean="0">
              <a:latin typeface="Arial" charset="0"/>
            </a:endParaRPr>
          </a:p>
          <a:p>
            <a:pPr eaLnBrk="1" hangingPunct="1"/>
            <a:r>
              <a:rPr lang="cs-CZ" sz="1200" smtClean="0">
                <a:latin typeface="Arial" charset="0"/>
              </a:rPr>
              <a:t>Lízátko:</a:t>
            </a:r>
            <a:r>
              <a:rPr lang="it-IT" sz="1200" smtClean="0">
                <a:latin typeface="Arial" charset="0"/>
              </a:rPr>
              <a:t>In: [online]. [cit. 2013-04-09]. Dostupné z:</a:t>
            </a:r>
            <a:r>
              <a:rPr lang="cs-CZ" sz="1200" smtClean="0">
                <a:latin typeface="Arial" charset="0"/>
              </a:rPr>
              <a:t/>
            </a:r>
            <a:br>
              <a:rPr lang="cs-CZ" sz="1200" smtClean="0">
                <a:latin typeface="Arial" charset="0"/>
              </a:rPr>
            </a:br>
            <a:r>
              <a:rPr lang="cs-CZ" sz="1200" smtClean="0">
                <a:latin typeface="Arial" charset="0"/>
                <a:hlinkClick r:id="rId3" action="ppaction://hlinkpres?slideindex=1&amp;slidetitle="/>
              </a:rPr>
              <a:t>http://www.google.cz/imgres?hl=cs&amp;biw=1280&amp;bih=861&amp;tbs=itp:clipart&amp;tbm=isch&amp;tbnid=Zv0vJKQorZxBbM:&amp;imgrefurl=http://kirby.wikia.com/wiki/Invincibility_Candy&amp;docid=WuWWZ55_oujxFM&amp;imgurl=http://images3.wikia.nocookie.net/__cb20080719102310/kirby/en/images/1/1c/Lollipop.jpg&amp;w=551&amp;h=551&amp;ei=lZ2TUOY8zMKzBsydgcgF&amp;zoom=1&amp;iact=rc&amp;dur=45&amp;sig=116016876086388680681&amp;page=1&amp;tbnh=139&amp;tbnw=136&amp;start=0&amp;ndsp=20&amp;ved=1t:429,i:134&amp;tx=420&amp;ty=462</a:t>
            </a:r>
            <a:endParaRPr lang="cs-CZ" sz="1200" smtClean="0">
              <a:latin typeface="Arial" charset="0"/>
            </a:endParaRPr>
          </a:p>
          <a:p>
            <a:pPr eaLnBrk="1" hangingPunct="1"/>
            <a:r>
              <a:rPr lang="cs-CZ" sz="1200" smtClean="0">
                <a:latin typeface="Arial" charset="0"/>
              </a:rPr>
              <a:t>Prodavačka:</a:t>
            </a:r>
            <a:r>
              <a:rPr lang="it-IT" sz="1200" smtClean="0">
                <a:latin typeface="Arial" charset="0"/>
              </a:rPr>
              <a:t>In: [online]. [cit. 2013-04-09]. Dostupné z:</a:t>
            </a:r>
            <a:r>
              <a:rPr lang="cs-CZ" sz="1200" smtClean="0">
                <a:latin typeface="Arial" charset="0"/>
              </a:rPr>
              <a:t/>
            </a:r>
            <a:br>
              <a:rPr lang="cs-CZ" sz="1200" smtClean="0">
                <a:latin typeface="Arial" charset="0"/>
              </a:rPr>
            </a:br>
            <a:r>
              <a:rPr lang="cs-CZ" sz="1200" smtClean="0">
                <a:latin typeface="Arial" charset="0"/>
                <a:hlinkClick r:id="rId4"/>
              </a:rPr>
              <a:t>http://www.free-clipart-pictures.net/child_clipart.html</a:t>
            </a:r>
            <a:endParaRPr lang="cs-CZ" sz="1200" smtClean="0">
              <a:latin typeface="Arial" charset="0"/>
            </a:endParaRPr>
          </a:p>
          <a:p>
            <a:pPr eaLnBrk="1" hangingPunct="1"/>
            <a:r>
              <a:rPr lang="cs-CZ" sz="1200" smtClean="0">
                <a:latin typeface="Arial" charset="0"/>
              </a:rPr>
              <a:t>Peněženka:</a:t>
            </a:r>
            <a:r>
              <a:rPr lang="it-IT" sz="1200" smtClean="0">
                <a:latin typeface="Arial" charset="0"/>
              </a:rPr>
              <a:t>In: [online]. [cit. 2013-04-09]. Dostupné z:</a:t>
            </a:r>
            <a:r>
              <a:rPr lang="cs-CZ" sz="1200" smtClean="0">
                <a:latin typeface="Arial" charset="0"/>
              </a:rPr>
              <a:t/>
            </a:r>
            <a:br>
              <a:rPr lang="cs-CZ" sz="1200" smtClean="0">
                <a:latin typeface="Arial" charset="0"/>
              </a:rPr>
            </a:br>
            <a:r>
              <a:rPr lang="cs-CZ" sz="1200" smtClean="0">
                <a:latin typeface="Arial" charset="0"/>
                <a:hlinkClick r:id="rId3" action="ppaction://hlinkpres?slideindex=1&amp;slidetitle="/>
              </a:rPr>
              <a:t>http://www.google.cz/imgres?hl=cs&amp;biw=1280&amp;bih=861&amp;tbs=itp:clipart&amp;tbm=isch&amp;tbnid=Bh1hwv0nEHaLjM:&amp;imgrefurl=http://www.acclaimimages.com/photos-images/mans_wallet.html&amp;docid=ktIP3Ki8LowaPM&amp;imgurl=http://images.acclaimimages.com/_gallery/_TN/0515-1002-2013-1149_TN.jpg&amp;w=79&amp;h=100&amp;ei=456TUO3CNYjusgadhIHQBg&amp;zoom=1&amp;iact=hc&amp;vpx=331&amp;vpy=431&amp;dur=493&amp;hovh=87&amp;hovw=69&amp;tx=73&amp;ty=47&amp;sig=100690222670104122026&amp;page=1&amp;tbnh=87&amp;tbnw=69&amp;start=0&amp;ndsp=26&amp;ved=1t:429,i:160</a:t>
            </a:r>
            <a:endParaRPr lang="cs-CZ" sz="1200" smtClean="0">
              <a:latin typeface="Arial" charset="0"/>
            </a:endParaRPr>
          </a:p>
          <a:p>
            <a:pPr eaLnBrk="1" hangingPunct="1"/>
            <a:endParaRPr lang="cs-CZ" sz="1200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otiv systému Office 5">
      <a:dk1>
        <a:srgbClr val="000000"/>
      </a:dk1>
      <a:lt1>
        <a:srgbClr val="FFE7E7"/>
      </a:lt1>
      <a:dk2>
        <a:srgbClr val="1F497D"/>
      </a:dk2>
      <a:lt2>
        <a:srgbClr val="FFCCCC"/>
      </a:lt2>
      <a:accent1>
        <a:srgbClr val="4F81BD"/>
      </a:accent1>
      <a:accent2>
        <a:srgbClr val="C0504D"/>
      </a:accent2>
      <a:accent3>
        <a:srgbClr val="FFF1F1"/>
      </a:accent3>
      <a:accent4>
        <a:srgbClr val="000000"/>
      </a:accent4>
      <a:accent5>
        <a:srgbClr val="B2C1DB"/>
      </a:accent5>
      <a:accent6>
        <a:srgbClr val="AE4845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FFFFFF"/>
        </a:accent3>
        <a:accent4>
          <a:srgbClr val="000000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E7FF"/>
        </a:lt1>
        <a:dk2>
          <a:srgbClr val="1F497D"/>
        </a:dk2>
        <a:lt2>
          <a:srgbClr val="FFE7FF"/>
        </a:lt2>
        <a:accent1>
          <a:srgbClr val="4F81BD"/>
        </a:accent1>
        <a:accent2>
          <a:srgbClr val="C0504D"/>
        </a:accent2>
        <a:accent3>
          <a:srgbClr val="FFF1FF"/>
        </a:accent3>
        <a:accent4>
          <a:srgbClr val="000000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D9D9"/>
        </a:lt1>
        <a:dk2>
          <a:srgbClr val="1F497D"/>
        </a:dk2>
        <a:lt2>
          <a:srgbClr val="FFE7FF"/>
        </a:lt2>
        <a:accent1>
          <a:srgbClr val="4F81BD"/>
        </a:accent1>
        <a:accent2>
          <a:srgbClr val="C0504D"/>
        </a:accent2>
        <a:accent3>
          <a:srgbClr val="FFE9E9"/>
        </a:accent3>
        <a:accent4>
          <a:srgbClr val="000000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7F7"/>
        </a:lt1>
        <a:dk2>
          <a:srgbClr val="1F497D"/>
        </a:dk2>
        <a:lt2>
          <a:srgbClr val="FFE7FF"/>
        </a:lt2>
        <a:accent1>
          <a:srgbClr val="4F81BD"/>
        </a:accent1>
        <a:accent2>
          <a:srgbClr val="C0504D"/>
        </a:accent2>
        <a:accent3>
          <a:srgbClr val="FFFAFA"/>
        </a:accent3>
        <a:accent4>
          <a:srgbClr val="000000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E7E7"/>
        </a:lt1>
        <a:dk2>
          <a:srgbClr val="1F497D"/>
        </a:dk2>
        <a:lt2>
          <a:srgbClr val="FFCCCC"/>
        </a:lt2>
        <a:accent1>
          <a:srgbClr val="4F81BD"/>
        </a:accent1>
        <a:accent2>
          <a:srgbClr val="C0504D"/>
        </a:accent2>
        <a:accent3>
          <a:srgbClr val="FFF1F1"/>
        </a:accent3>
        <a:accent4>
          <a:srgbClr val="000000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</TotalTime>
  <Words>572</Words>
  <Application>Microsoft Office PowerPoint</Application>
  <PresentationFormat>Předvádění na obrazovce (4:3)</PresentationFormat>
  <Paragraphs>125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systému Office</vt:lpstr>
      <vt:lpstr>1_Motiv systému Office</vt:lpstr>
      <vt:lpstr>Prezentace aplikace PowerPoint</vt:lpstr>
      <vt:lpstr>ANOTACE</vt:lpstr>
      <vt:lpstr>     Matematika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Majitel</dc:creator>
  <cp:lastModifiedBy>jitka</cp:lastModifiedBy>
  <cp:revision>18</cp:revision>
  <dcterms:created xsi:type="dcterms:W3CDTF">2012-08-30T17:36:24Z</dcterms:created>
  <dcterms:modified xsi:type="dcterms:W3CDTF">2013-05-18T16:04:14Z</dcterms:modified>
</cp:coreProperties>
</file>