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3" r:id="rId3"/>
    <p:sldId id="272" r:id="rId4"/>
    <p:sldId id="256" r:id="rId5"/>
    <p:sldId id="257" r:id="rId6"/>
    <p:sldId id="258" r:id="rId7"/>
    <p:sldId id="265" r:id="rId8"/>
    <p:sldId id="266" r:id="rId9"/>
    <p:sldId id="267" r:id="rId10"/>
    <p:sldId id="268" r:id="rId11"/>
    <p:sldId id="269" r:id="rId12"/>
    <p:sldId id="270" r:id="rId13"/>
    <p:sldId id="271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EAD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FCF7C5-05CB-4B79-B4A3-212A903A6FF4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4997E0-85B8-4563-B953-28489272CD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EB4A6C-49E8-4FEA-BC02-F489902484F9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0EE06-1067-443C-B9D8-A058D246BE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E1A839-970E-4063-8A18-B3E0A0631F5A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26EA62-091D-4C83-B31C-033F00BD1E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B34B24-F7A5-4F7F-BA30-D50E78EB2A37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5BFE06-A559-4B2E-9CD0-328B24C316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902CB8-EDBC-4E41-BCFD-D813E9493315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E1373-8320-4498-BAB2-1D4A1EACE2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21D1BE-032F-4F26-8116-448CA70BE757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C89A3B-CF2A-4717-9C3F-D4A5BD6184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48A54C-94F2-430A-8D1A-924C1A8DF6C1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94B270-3F08-4CEF-AC82-9E8C4A0C5C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0ED614-1DE3-4BA2-9C0F-A6B8BFB016D7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CCE29D-755F-42C5-A386-A84683A956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81B08C-D0D0-4AAE-A257-070D11BA9EEB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746515-6AAB-49E3-856E-DD854B0AFD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9962BD-B046-455F-806E-934B80DB0D94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8BED63-40D5-48C7-B845-41106156CD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62BD31-40ED-4BE5-8C24-F2A945E5BAA3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C094B9-A3BE-47DF-98A3-869430CCE2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F5DC2B9-9B66-4DD9-85C0-AF6871AEC908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C389F39-F5C7-42DB-A9FB-C7AF20E3EC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05979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7B2896F6-2AD4-40F4-9E38-5DB538FE56D4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8388C1DE-4777-4A61-B32A-CE5843BEF7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60508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C820F81C-B747-43CE-8E79-EB8C98B1BD67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626C132-3E6F-4FC3-B7ED-C0AB099B11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9381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66F28DF-8562-4641-9726-335D0F52608B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D021951-32C2-4D28-BFBC-5FE7DFC7D9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17764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94C1033-88F4-44E1-A8FE-33C8FD914126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C047496-6AC4-403A-B6F6-2101ED6638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3821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8616179-BB09-4AB3-92D7-75596F016B23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EA37A97-0DB0-4864-8E1A-5387B3959D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931597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7EA2B0B8-DB90-4EAF-91D0-436DBCF74031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D2F1E96-FA97-44BE-A793-9446E017D2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550458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BF14973-8A50-43A3-B951-F4FBF56E1A4F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9CD68EF-D4A6-4207-8F1E-019CD50F2F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060420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C44FA41-AE04-4003-B686-1C5B75F626AF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4CB990F-E7A6-49E6-B186-84CFC8E01B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480832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D8CC445-5FD1-4431-8988-AAE565619992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486AF58-7495-450F-8204-70E21558D1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621093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E801309-0A57-4912-A185-96204A6DA8A3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7894D4B-4136-46F2-B03A-94E60F94A9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8354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2520A5C-8B51-4FCA-B715-5081CDD266EE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C1CEEDA-CCAB-4DC3-AD0E-D2FE4B02DF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>
    <p:dissolv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4748EB19-5D4E-488D-B7FE-8FDCB1F5216F}" type="datetimeFigureOut">
              <a:rPr lang="cs-CZ">
                <a:cs typeface="+mn-cs"/>
              </a:rPr>
              <a:pPr>
                <a:defRPr/>
              </a:pPr>
              <a:t>18.5.2013</a:t>
            </a:fld>
            <a:endParaRPr lang="cs-CZ">
              <a:cs typeface="+mn-cs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>
              <a:cs typeface="+mn-cs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BD88C028-AF79-4421-9D38-D588F29E1D9F}" type="slidenum">
              <a:rPr lang="cs-CZ">
                <a:cs typeface="+mn-cs"/>
              </a:rPr>
              <a:pPr>
                <a:defRPr/>
              </a:pPr>
              <a:t>‹#›</a:t>
            </a:fld>
            <a:endParaRPr lang="cs-CZ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42774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cs/jednoduch%C3%A9-kreslen%C3%BD-film-pruhy-47730/" TargetMode="External"/><Relationship Id="rId2" Type="http://schemas.openxmlformats.org/officeDocument/2006/relationships/hyperlink" Target="http://www.google.cz/imgres?q=sovi%C4%8Dka&amp;num=10&amp;hl=cs&amp;sa=X&amp;biw=1280&amp;bih=861&amp;tbs=itp:clipart&amp;tbm=isch&amp;tbnid=Ibsq8hujOAwp5M:&amp;imgrefurl=http://www.kindergarten.cz/cs/firemni-skolky/ziraifka/clanek/rozvrh-dne-ziraifka&amp;docid=hQPmIrIhDFLcUM&amp;imgurl=http://www.kindergarten.cz/images/clanky/image/skolka_ziraifka/logo-sova.jpg&amp;w=340&amp;h=340&amp;ei=oGp4ULOyDMjZsgbn_ICICQ&amp;zoom=1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pixabay.com/cs/jednoduch%C3%A9-kv%C4%9Btina-kruh-47527/" TargetMode="External"/><Relationship Id="rId4" Type="http://schemas.openxmlformats.org/officeDocument/2006/relationships/hyperlink" Target="http://pixabay.com/cs/jednoduch%C3%A9-kruh-kreslen%C3%BD-film-ryby-47531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5" b="6725"/>
          <a:stretch>
            <a:fillRect/>
          </a:stretch>
        </p:blipFill>
        <p:spPr bwMode="auto">
          <a:xfrm>
            <a:off x="1835150" y="333375"/>
            <a:ext cx="5473700" cy="1254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5884615"/>
              </p:ext>
            </p:extLst>
          </p:nvPr>
        </p:nvGraphicFramePr>
        <p:xfrm>
          <a:off x="1150938" y="4508500"/>
          <a:ext cx="6842125" cy="2233614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2125"/>
              </a:tblGrid>
              <a:tr h="64033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AUTOR:      Mgr. Lenka</a:t>
                      </a:r>
                      <a:r>
                        <a:rPr lang="cs-CZ" sz="1800" baseline="0" dirty="0" smtClean="0"/>
                        <a:t> Dolanová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NÁZEV</a:t>
                      </a:r>
                      <a:r>
                        <a:rPr lang="cs-CZ" sz="1800" smtClean="0"/>
                        <a:t>:      VY_32_Inovace_7A_10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TÉMA:       Násobení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590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ČÍSLO PROJEKTU:  </a:t>
                      </a:r>
                      <a:r>
                        <a:rPr lang="cs-CZ" sz="1800" i="1" dirty="0" smtClean="0"/>
                        <a:t>CZ.</a:t>
                      </a:r>
                      <a:r>
                        <a:rPr lang="cs-CZ" sz="1800" i="1" baseline="0" dirty="0" smtClean="0"/>
                        <a:t> 1. 07/ 1. 4. 00/ 21. 1843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15377" name="Picture 4" descr="C:\Users\jitka\Desktop\DSC_093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1587500"/>
            <a:ext cx="4625975" cy="2916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17574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24744"/>
            <a:ext cx="8229600" cy="1008112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r>
              <a:rPr lang="cs-CZ" sz="1800" dirty="0" smtClean="0"/>
              <a:t>Procvičování násobení 2, 3, 4, 5 – test.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r>
              <a:rPr lang="cs-CZ" sz="1400" dirty="0" smtClean="0">
                <a:solidFill>
                  <a:schemeClr val="bg1">
                    <a:lumMod val="25000"/>
                  </a:schemeClr>
                </a:solidFill>
              </a:rPr>
              <a:t>Autorem materiálu a všech jeho částí, není-li uvedeno jinak, je Mgr. Lenka </a:t>
            </a:r>
            <a:r>
              <a:rPr lang="cs-CZ" sz="1400" dirty="0" err="1" smtClean="0">
                <a:solidFill>
                  <a:schemeClr val="bg1">
                    <a:lumMod val="25000"/>
                  </a:schemeClr>
                </a:solidFill>
              </a:rPr>
              <a:t>Dolanová</a:t>
            </a:r>
            <a:endParaRPr lang="cs-CZ" sz="1400" dirty="0" smtClean="0">
              <a:solidFill>
                <a:schemeClr val="bg1">
                  <a:lumMod val="25000"/>
                </a:schemeClr>
              </a:solidFill>
            </a:endParaRPr>
          </a:p>
          <a:p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z="6000" b="1" smtClean="0"/>
              <a:t>Matematika</a:t>
            </a:r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1403350" y="3644900"/>
            <a:ext cx="6400800" cy="1752600"/>
          </a:xfrm>
        </p:spPr>
        <p:txBody>
          <a:bodyPr/>
          <a:lstStyle/>
          <a:p>
            <a:pPr eaLnBrk="1" hangingPunct="1"/>
            <a:r>
              <a:rPr lang="cs-CZ" sz="4000" b="1" dirty="0" smtClean="0">
                <a:solidFill>
                  <a:schemeClr val="tx1"/>
                </a:solidFill>
              </a:rPr>
              <a:t>Násobení 2,3,4,5, - test</a:t>
            </a:r>
          </a:p>
          <a:p>
            <a:pPr algn="l" eaLnBrk="1" hangingPunct="1"/>
            <a:r>
              <a:rPr lang="cs-CZ" sz="1200" dirty="0" smtClean="0"/>
              <a:t> </a:t>
            </a:r>
          </a:p>
          <a:p>
            <a:pPr algn="l" eaLnBrk="1" hangingPunct="1"/>
            <a:endParaRPr lang="cs-CZ" sz="1200" dirty="0" smtClean="0"/>
          </a:p>
          <a:p>
            <a:pPr algn="l" eaLnBrk="1" hangingPunct="1"/>
            <a:endParaRPr lang="cs-CZ" sz="1200" dirty="0" smtClean="0"/>
          </a:p>
          <a:p>
            <a:pPr algn="l" eaLnBrk="1" hangingPunct="1"/>
            <a:endParaRPr lang="cs-CZ" sz="1200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3600" smtClean="0"/>
              <a:t>Násobení 2</a:t>
            </a:r>
            <a:r>
              <a:rPr lang="cs-CZ" sz="4000" smtClean="0"/>
              <a:t/>
            </a:r>
            <a:br>
              <a:rPr lang="cs-CZ" sz="4000" smtClean="0"/>
            </a:br>
            <a:r>
              <a:rPr lang="cs-CZ" sz="2200" b="1" smtClean="0"/>
              <a:t>Vypočítej správně příklady a pak se dozvíš, jestli si zasloužíš jedničku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323850" y="1412875"/>
            <a:ext cx="8229600" cy="4525963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endParaRPr lang="cs-CZ" sz="1600" smtClean="0"/>
          </a:p>
          <a:p>
            <a:pPr eaLnBrk="1" hangingPunct="1">
              <a:buFont typeface="Arial" charset="0"/>
              <a:buNone/>
            </a:pPr>
            <a:r>
              <a:rPr lang="cs-CZ" sz="2400" smtClean="0"/>
              <a:t>5 x 2  =</a:t>
            </a:r>
          </a:p>
          <a:p>
            <a:pPr eaLnBrk="1" hangingPunct="1">
              <a:buFont typeface="Arial" charset="0"/>
              <a:buNone/>
            </a:pPr>
            <a:r>
              <a:rPr lang="cs-CZ" sz="2400" smtClean="0"/>
              <a:t>4 x 2 =</a:t>
            </a:r>
          </a:p>
          <a:p>
            <a:pPr eaLnBrk="1" hangingPunct="1">
              <a:buFont typeface="Arial" charset="0"/>
              <a:buNone/>
            </a:pPr>
            <a:r>
              <a:rPr lang="cs-CZ" sz="2400" smtClean="0"/>
              <a:t>7 x 2 =</a:t>
            </a:r>
          </a:p>
          <a:p>
            <a:pPr eaLnBrk="1" hangingPunct="1">
              <a:buFont typeface="Arial" charset="0"/>
              <a:buNone/>
            </a:pPr>
            <a:r>
              <a:rPr lang="cs-CZ" sz="2400" smtClean="0"/>
              <a:t>2 x 2 =</a:t>
            </a:r>
          </a:p>
          <a:p>
            <a:pPr eaLnBrk="1" hangingPunct="1">
              <a:buFont typeface="Arial" charset="0"/>
              <a:buNone/>
            </a:pPr>
            <a:r>
              <a:rPr lang="cs-CZ" sz="2400" smtClean="0"/>
              <a:t>9 x 2 =</a:t>
            </a:r>
          </a:p>
          <a:p>
            <a:pPr eaLnBrk="1" hangingPunct="1">
              <a:buFont typeface="Arial" charset="0"/>
              <a:buNone/>
            </a:pPr>
            <a:r>
              <a:rPr lang="cs-CZ" sz="2400" smtClean="0"/>
              <a:t>6 x 2 =</a:t>
            </a:r>
          </a:p>
          <a:p>
            <a:pPr eaLnBrk="1" hangingPunct="1">
              <a:buFont typeface="Arial" charset="0"/>
              <a:buNone/>
            </a:pPr>
            <a:r>
              <a:rPr lang="cs-CZ" sz="2400" smtClean="0"/>
              <a:t>1 x 2 =</a:t>
            </a:r>
          </a:p>
          <a:p>
            <a:pPr eaLnBrk="1" hangingPunct="1">
              <a:buFont typeface="Arial" charset="0"/>
              <a:buNone/>
            </a:pPr>
            <a:r>
              <a:rPr lang="cs-CZ" sz="2400" smtClean="0"/>
              <a:t>8 x 2 =</a:t>
            </a:r>
          </a:p>
          <a:p>
            <a:pPr eaLnBrk="1" hangingPunct="1">
              <a:buFont typeface="Arial" charset="0"/>
              <a:buNone/>
            </a:pPr>
            <a:r>
              <a:rPr lang="cs-CZ" sz="2400" smtClean="0"/>
              <a:t>10x2 =</a:t>
            </a:r>
          </a:p>
          <a:p>
            <a:pPr eaLnBrk="1" hangingPunct="1">
              <a:buFont typeface="Arial" charset="0"/>
              <a:buNone/>
            </a:pPr>
            <a:r>
              <a:rPr lang="cs-CZ" sz="2400" smtClean="0"/>
              <a:t>3 x 2 =</a:t>
            </a:r>
          </a:p>
        </p:txBody>
      </p:sp>
      <p:sp>
        <p:nvSpPr>
          <p:cNvPr id="14340" name="Rectangle 4"/>
          <p:cNvSpPr>
            <a:spLocks noChangeArrowheads="1"/>
          </p:cNvSpPr>
          <p:nvPr/>
        </p:nvSpPr>
        <p:spPr bwMode="auto">
          <a:xfrm>
            <a:off x="1404938" y="1700213"/>
            <a:ext cx="863600" cy="431800"/>
          </a:xfrm>
          <a:prstGeom prst="rect">
            <a:avLst/>
          </a:prstGeom>
          <a:solidFill>
            <a:srgbClr val="FFEAD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4341" name="Rectangle 5"/>
          <p:cNvSpPr>
            <a:spLocks noChangeArrowheads="1"/>
          </p:cNvSpPr>
          <p:nvPr/>
        </p:nvSpPr>
        <p:spPr bwMode="auto">
          <a:xfrm>
            <a:off x="1404938" y="2133600"/>
            <a:ext cx="863600" cy="431800"/>
          </a:xfrm>
          <a:prstGeom prst="rect">
            <a:avLst/>
          </a:prstGeom>
          <a:solidFill>
            <a:srgbClr val="FFEAD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4342" name="Rectangle 6"/>
          <p:cNvSpPr>
            <a:spLocks noChangeArrowheads="1"/>
          </p:cNvSpPr>
          <p:nvPr/>
        </p:nvSpPr>
        <p:spPr bwMode="auto">
          <a:xfrm>
            <a:off x="1404938" y="2565400"/>
            <a:ext cx="863600" cy="431800"/>
          </a:xfrm>
          <a:prstGeom prst="rect">
            <a:avLst/>
          </a:prstGeom>
          <a:solidFill>
            <a:srgbClr val="FFEAD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4343" name="Rectangle 7"/>
          <p:cNvSpPr>
            <a:spLocks noChangeArrowheads="1"/>
          </p:cNvSpPr>
          <p:nvPr/>
        </p:nvSpPr>
        <p:spPr bwMode="auto">
          <a:xfrm>
            <a:off x="1404938" y="2997200"/>
            <a:ext cx="863600" cy="431800"/>
          </a:xfrm>
          <a:prstGeom prst="rect">
            <a:avLst/>
          </a:prstGeom>
          <a:solidFill>
            <a:srgbClr val="FFEAD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4344" name="Rectangle 8"/>
          <p:cNvSpPr>
            <a:spLocks noChangeArrowheads="1"/>
          </p:cNvSpPr>
          <p:nvPr/>
        </p:nvSpPr>
        <p:spPr bwMode="auto">
          <a:xfrm>
            <a:off x="1404938" y="3429000"/>
            <a:ext cx="863600" cy="431800"/>
          </a:xfrm>
          <a:prstGeom prst="rect">
            <a:avLst/>
          </a:prstGeom>
          <a:solidFill>
            <a:srgbClr val="FFEAD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4345" name="Rectangle 9"/>
          <p:cNvSpPr>
            <a:spLocks noChangeArrowheads="1"/>
          </p:cNvSpPr>
          <p:nvPr/>
        </p:nvSpPr>
        <p:spPr bwMode="auto">
          <a:xfrm>
            <a:off x="1404938" y="3860800"/>
            <a:ext cx="863600" cy="431800"/>
          </a:xfrm>
          <a:prstGeom prst="rect">
            <a:avLst/>
          </a:prstGeom>
          <a:solidFill>
            <a:srgbClr val="FFEAD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4346" name="Rectangle 10"/>
          <p:cNvSpPr>
            <a:spLocks noChangeArrowheads="1"/>
          </p:cNvSpPr>
          <p:nvPr/>
        </p:nvSpPr>
        <p:spPr bwMode="auto">
          <a:xfrm>
            <a:off x="1404938" y="4292600"/>
            <a:ext cx="863600" cy="431800"/>
          </a:xfrm>
          <a:prstGeom prst="rect">
            <a:avLst/>
          </a:prstGeom>
          <a:solidFill>
            <a:srgbClr val="FFEAD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4347" name="Rectangle 11"/>
          <p:cNvSpPr>
            <a:spLocks noChangeArrowheads="1"/>
          </p:cNvSpPr>
          <p:nvPr/>
        </p:nvSpPr>
        <p:spPr bwMode="auto">
          <a:xfrm>
            <a:off x="1404938" y="4724400"/>
            <a:ext cx="863600" cy="431800"/>
          </a:xfrm>
          <a:prstGeom prst="rect">
            <a:avLst/>
          </a:prstGeom>
          <a:solidFill>
            <a:srgbClr val="FFEAD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4348" name="Rectangle 12"/>
          <p:cNvSpPr>
            <a:spLocks noChangeArrowheads="1"/>
          </p:cNvSpPr>
          <p:nvPr/>
        </p:nvSpPr>
        <p:spPr bwMode="auto">
          <a:xfrm>
            <a:off x="1404938" y="5157788"/>
            <a:ext cx="863600" cy="431800"/>
          </a:xfrm>
          <a:prstGeom prst="rect">
            <a:avLst/>
          </a:prstGeom>
          <a:solidFill>
            <a:srgbClr val="FFEAD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4349" name="Rectangle 13"/>
          <p:cNvSpPr>
            <a:spLocks noChangeArrowheads="1"/>
          </p:cNvSpPr>
          <p:nvPr/>
        </p:nvSpPr>
        <p:spPr bwMode="auto">
          <a:xfrm>
            <a:off x="1404938" y="5589588"/>
            <a:ext cx="863600" cy="431800"/>
          </a:xfrm>
          <a:prstGeom prst="rect">
            <a:avLst/>
          </a:prstGeom>
          <a:solidFill>
            <a:srgbClr val="FFEAD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4350" name="Text Box 14"/>
          <p:cNvSpPr txBox="1">
            <a:spLocks noChangeArrowheads="1"/>
          </p:cNvSpPr>
          <p:nvPr/>
        </p:nvSpPr>
        <p:spPr bwMode="auto">
          <a:xfrm>
            <a:off x="2268538" y="1700213"/>
            <a:ext cx="720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10</a:t>
            </a:r>
          </a:p>
        </p:txBody>
      </p:sp>
      <p:sp>
        <p:nvSpPr>
          <p:cNvPr id="14351" name="Text Box 15"/>
          <p:cNvSpPr txBox="1">
            <a:spLocks noChangeArrowheads="1"/>
          </p:cNvSpPr>
          <p:nvPr/>
        </p:nvSpPr>
        <p:spPr bwMode="auto">
          <a:xfrm>
            <a:off x="2268538" y="2133600"/>
            <a:ext cx="720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8</a:t>
            </a:r>
          </a:p>
        </p:txBody>
      </p:sp>
      <p:sp>
        <p:nvSpPr>
          <p:cNvPr id="14352" name="Text Box 16"/>
          <p:cNvSpPr txBox="1">
            <a:spLocks noChangeArrowheads="1"/>
          </p:cNvSpPr>
          <p:nvPr/>
        </p:nvSpPr>
        <p:spPr bwMode="auto">
          <a:xfrm>
            <a:off x="2268538" y="2565400"/>
            <a:ext cx="720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14</a:t>
            </a:r>
          </a:p>
        </p:txBody>
      </p:sp>
      <p:sp>
        <p:nvSpPr>
          <p:cNvPr id="14353" name="Text Box 17"/>
          <p:cNvSpPr txBox="1">
            <a:spLocks noChangeArrowheads="1"/>
          </p:cNvSpPr>
          <p:nvPr/>
        </p:nvSpPr>
        <p:spPr bwMode="auto">
          <a:xfrm>
            <a:off x="2268538" y="2997200"/>
            <a:ext cx="720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14354" name="Text Box 18"/>
          <p:cNvSpPr txBox="1">
            <a:spLocks noChangeArrowheads="1"/>
          </p:cNvSpPr>
          <p:nvPr/>
        </p:nvSpPr>
        <p:spPr bwMode="auto">
          <a:xfrm>
            <a:off x="2268538" y="3429000"/>
            <a:ext cx="720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18</a:t>
            </a:r>
          </a:p>
        </p:txBody>
      </p:sp>
      <p:sp>
        <p:nvSpPr>
          <p:cNvPr id="14355" name="Text Box 19"/>
          <p:cNvSpPr txBox="1">
            <a:spLocks noChangeArrowheads="1"/>
          </p:cNvSpPr>
          <p:nvPr/>
        </p:nvSpPr>
        <p:spPr bwMode="auto">
          <a:xfrm>
            <a:off x="2268538" y="3860800"/>
            <a:ext cx="720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12</a:t>
            </a:r>
          </a:p>
        </p:txBody>
      </p:sp>
      <p:sp>
        <p:nvSpPr>
          <p:cNvPr id="14356" name="Text Box 20"/>
          <p:cNvSpPr txBox="1">
            <a:spLocks noChangeArrowheads="1"/>
          </p:cNvSpPr>
          <p:nvPr/>
        </p:nvSpPr>
        <p:spPr bwMode="auto">
          <a:xfrm>
            <a:off x="2268538" y="4292600"/>
            <a:ext cx="720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14357" name="Text Box 21"/>
          <p:cNvSpPr txBox="1">
            <a:spLocks noChangeArrowheads="1"/>
          </p:cNvSpPr>
          <p:nvPr/>
        </p:nvSpPr>
        <p:spPr bwMode="auto">
          <a:xfrm>
            <a:off x="2268538" y="4724400"/>
            <a:ext cx="720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16</a:t>
            </a:r>
          </a:p>
        </p:txBody>
      </p:sp>
      <p:sp>
        <p:nvSpPr>
          <p:cNvPr id="14358" name="Text Box 22"/>
          <p:cNvSpPr txBox="1">
            <a:spLocks noChangeArrowheads="1"/>
          </p:cNvSpPr>
          <p:nvPr/>
        </p:nvSpPr>
        <p:spPr bwMode="auto">
          <a:xfrm>
            <a:off x="2268538" y="5157788"/>
            <a:ext cx="720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20</a:t>
            </a:r>
          </a:p>
        </p:txBody>
      </p:sp>
      <p:sp>
        <p:nvSpPr>
          <p:cNvPr id="14359" name="Text Box 23"/>
          <p:cNvSpPr txBox="1">
            <a:spLocks noChangeArrowheads="1"/>
          </p:cNvSpPr>
          <p:nvPr/>
        </p:nvSpPr>
        <p:spPr bwMode="auto">
          <a:xfrm>
            <a:off x="2268538" y="5589588"/>
            <a:ext cx="720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6</a:t>
            </a:r>
          </a:p>
        </p:txBody>
      </p:sp>
      <p:pic>
        <p:nvPicPr>
          <p:cNvPr id="2" name="Picture 2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5963" y="3644900"/>
            <a:ext cx="2311400" cy="245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3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3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3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3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3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3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3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3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3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3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3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3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3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3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3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3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3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3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3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43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43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43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43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43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43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43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43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43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43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43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43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43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43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43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0" grpId="0" animBg="1"/>
      <p:bldP spid="14341" grpId="0" animBg="1"/>
      <p:bldP spid="14342" grpId="0" animBg="1"/>
      <p:bldP spid="14343" grpId="0" animBg="1"/>
      <p:bldP spid="14344" grpId="0" animBg="1"/>
      <p:bldP spid="14345" grpId="0" animBg="1"/>
      <p:bldP spid="14346" grpId="0" animBg="1"/>
      <p:bldP spid="14347" grpId="0" animBg="1"/>
      <p:bldP spid="14348" grpId="0" animBg="1"/>
      <p:bldP spid="14349" grpId="0" animBg="1"/>
      <p:bldP spid="14350" grpId="0"/>
      <p:bldP spid="14351" grpId="0"/>
      <p:bldP spid="14352" grpId="0"/>
      <p:bldP spid="14353" grpId="0"/>
      <p:bldP spid="14354" grpId="0"/>
      <p:bldP spid="14355" grpId="0"/>
      <p:bldP spid="14356" grpId="0"/>
      <p:bldP spid="14357" grpId="0"/>
      <p:bldP spid="14358" grpId="0"/>
      <p:bldP spid="1435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Násobení 2 - hodnocení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endParaRPr lang="cs-CZ" sz="2400" b="1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>
              <a:buFont typeface="Arial" charset="0"/>
              <a:buNone/>
            </a:pPr>
            <a:endParaRPr lang="cs-CZ" sz="1600" smtClean="0"/>
          </a:p>
        </p:txBody>
      </p:sp>
      <p:sp>
        <p:nvSpPr>
          <p:cNvPr id="15364" name="AutoShape 4"/>
          <p:cNvSpPr>
            <a:spLocks noChangeArrowheads="1"/>
          </p:cNvSpPr>
          <p:nvPr/>
        </p:nvSpPr>
        <p:spPr bwMode="auto">
          <a:xfrm>
            <a:off x="0" y="1773238"/>
            <a:ext cx="6335713" cy="3887787"/>
          </a:xfrm>
          <a:prstGeom prst="wedgeEllipseCallout">
            <a:avLst>
              <a:gd name="adj1" fmla="val 53509"/>
              <a:gd name="adj2" fmla="val 37630"/>
            </a:avLst>
          </a:prstGeom>
          <a:solidFill>
            <a:srgbClr val="FFEAD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endParaRPr lang="cs-CZ"/>
          </a:p>
        </p:txBody>
      </p:sp>
      <p:sp>
        <p:nvSpPr>
          <p:cNvPr id="15365" name="Text Box 5"/>
          <p:cNvSpPr txBox="1">
            <a:spLocks noChangeArrowheads="1"/>
          </p:cNvSpPr>
          <p:nvPr/>
        </p:nvSpPr>
        <p:spPr bwMode="auto">
          <a:xfrm>
            <a:off x="611188" y="2636838"/>
            <a:ext cx="4811712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 b="1"/>
              <a:t>Kdo spočítal všechno správně?</a:t>
            </a:r>
          </a:p>
        </p:txBody>
      </p:sp>
      <p:sp>
        <p:nvSpPr>
          <p:cNvPr id="15369" name="Text Box 9"/>
          <p:cNvSpPr txBox="1">
            <a:spLocks noChangeArrowheads="1"/>
          </p:cNvSpPr>
          <p:nvPr/>
        </p:nvSpPr>
        <p:spPr bwMode="auto">
          <a:xfrm>
            <a:off x="1116013" y="4221163"/>
            <a:ext cx="2663825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Zasloužíš si</a:t>
            </a:r>
          </a:p>
        </p:txBody>
      </p:sp>
      <p:sp>
        <p:nvSpPr>
          <p:cNvPr id="15370" name="Text Box 10"/>
          <p:cNvSpPr txBox="1">
            <a:spLocks noChangeArrowheads="1"/>
          </p:cNvSpPr>
          <p:nvPr/>
        </p:nvSpPr>
        <p:spPr bwMode="auto">
          <a:xfrm>
            <a:off x="3779838" y="3644900"/>
            <a:ext cx="1152525" cy="1433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8800" b="1"/>
              <a:t>1</a:t>
            </a:r>
          </a:p>
        </p:txBody>
      </p:sp>
      <p:pic>
        <p:nvPicPr>
          <p:cNvPr id="15367" name="Picture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7050" y="4581525"/>
            <a:ext cx="1768475" cy="1874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3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3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3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3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4" grpId="1" animBg="1"/>
      <p:bldP spid="15365" grpId="0"/>
      <p:bldP spid="15369" grpId="0"/>
      <p:bldP spid="1537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3600">
                <a:latin typeface="Calibri" pitchFamily="34" charset="0"/>
              </a:rPr>
              <a:t>Násobení 3</a:t>
            </a:r>
            <a:r>
              <a:rPr lang="cs-CZ" sz="4000">
                <a:latin typeface="Calibri" pitchFamily="34" charset="0"/>
              </a:rPr>
              <a:t/>
            </a:r>
            <a:br>
              <a:rPr lang="cs-CZ" sz="4000">
                <a:latin typeface="Calibri" pitchFamily="34" charset="0"/>
              </a:rPr>
            </a:br>
            <a:r>
              <a:rPr lang="cs-CZ" sz="2200" b="1">
                <a:latin typeface="Calibri" pitchFamily="34" charset="0"/>
              </a:rPr>
              <a:t>Vypočítej správně příklady a pak se dozvíš, jestli si zasloužíš jedničku</a:t>
            </a:r>
          </a:p>
        </p:txBody>
      </p:sp>
      <p:sp>
        <p:nvSpPr>
          <p:cNvPr id="23557" name="Rectangle 5"/>
          <p:cNvSpPr>
            <a:spLocks noChangeArrowheads="1"/>
          </p:cNvSpPr>
          <p:nvPr/>
        </p:nvSpPr>
        <p:spPr bwMode="auto">
          <a:xfrm>
            <a:off x="1763713" y="1700213"/>
            <a:ext cx="863600" cy="431800"/>
          </a:xfrm>
          <a:prstGeom prst="rect">
            <a:avLst/>
          </a:prstGeom>
          <a:solidFill>
            <a:srgbClr val="FFEAD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3558" name="Rectangle 6"/>
          <p:cNvSpPr>
            <a:spLocks noChangeArrowheads="1"/>
          </p:cNvSpPr>
          <p:nvPr/>
        </p:nvSpPr>
        <p:spPr bwMode="auto">
          <a:xfrm>
            <a:off x="1763713" y="2133600"/>
            <a:ext cx="863600" cy="431800"/>
          </a:xfrm>
          <a:prstGeom prst="rect">
            <a:avLst/>
          </a:prstGeom>
          <a:solidFill>
            <a:srgbClr val="FFEAD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3559" name="Rectangle 7"/>
          <p:cNvSpPr>
            <a:spLocks noChangeArrowheads="1"/>
          </p:cNvSpPr>
          <p:nvPr/>
        </p:nvSpPr>
        <p:spPr bwMode="auto">
          <a:xfrm>
            <a:off x="1763713" y="2565400"/>
            <a:ext cx="863600" cy="431800"/>
          </a:xfrm>
          <a:prstGeom prst="rect">
            <a:avLst/>
          </a:prstGeom>
          <a:solidFill>
            <a:srgbClr val="FFEAD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3560" name="Rectangle 8"/>
          <p:cNvSpPr>
            <a:spLocks noChangeArrowheads="1"/>
          </p:cNvSpPr>
          <p:nvPr/>
        </p:nvSpPr>
        <p:spPr bwMode="auto">
          <a:xfrm>
            <a:off x="1763713" y="2997200"/>
            <a:ext cx="863600" cy="431800"/>
          </a:xfrm>
          <a:prstGeom prst="rect">
            <a:avLst/>
          </a:prstGeom>
          <a:solidFill>
            <a:srgbClr val="FFEAD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3561" name="Rectangle 9"/>
          <p:cNvSpPr>
            <a:spLocks noChangeArrowheads="1"/>
          </p:cNvSpPr>
          <p:nvPr/>
        </p:nvSpPr>
        <p:spPr bwMode="auto">
          <a:xfrm>
            <a:off x="1763713" y="3429000"/>
            <a:ext cx="863600" cy="431800"/>
          </a:xfrm>
          <a:prstGeom prst="rect">
            <a:avLst/>
          </a:prstGeom>
          <a:solidFill>
            <a:srgbClr val="FFEAD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3562" name="Rectangle 10"/>
          <p:cNvSpPr>
            <a:spLocks noChangeArrowheads="1"/>
          </p:cNvSpPr>
          <p:nvPr/>
        </p:nvSpPr>
        <p:spPr bwMode="auto">
          <a:xfrm>
            <a:off x="1763713" y="3860800"/>
            <a:ext cx="863600" cy="431800"/>
          </a:xfrm>
          <a:prstGeom prst="rect">
            <a:avLst/>
          </a:prstGeom>
          <a:solidFill>
            <a:srgbClr val="FFEAD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3563" name="Rectangle 11"/>
          <p:cNvSpPr>
            <a:spLocks noChangeArrowheads="1"/>
          </p:cNvSpPr>
          <p:nvPr/>
        </p:nvSpPr>
        <p:spPr bwMode="auto">
          <a:xfrm>
            <a:off x="1763713" y="4292600"/>
            <a:ext cx="863600" cy="431800"/>
          </a:xfrm>
          <a:prstGeom prst="rect">
            <a:avLst/>
          </a:prstGeom>
          <a:solidFill>
            <a:srgbClr val="FFEAD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3564" name="Rectangle 12"/>
          <p:cNvSpPr>
            <a:spLocks noChangeArrowheads="1"/>
          </p:cNvSpPr>
          <p:nvPr/>
        </p:nvSpPr>
        <p:spPr bwMode="auto">
          <a:xfrm>
            <a:off x="1763713" y="4724400"/>
            <a:ext cx="863600" cy="431800"/>
          </a:xfrm>
          <a:prstGeom prst="rect">
            <a:avLst/>
          </a:prstGeom>
          <a:solidFill>
            <a:srgbClr val="FFEAD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3565" name="Rectangle 13"/>
          <p:cNvSpPr>
            <a:spLocks noChangeArrowheads="1"/>
          </p:cNvSpPr>
          <p:nvPr/>
        </p:nvSpPr>
        <p:spPr bwMode="auto">
          <a:xfrm>
            <a:off x="1763713" y="5157788"/>
            <a:ext cx="863600" cy="431800"/>
          </a:xfrm>
          <a:prstGeom prst="rect">
            <a:avLst/>
          </a:prstGeom>
          <a:solidFill>
            <a:srgbClr val="FFEAD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3566" name="Rectangle 14"/>
          <p:cNvSpPr>
            <a:spLocks noChangeArrowheads="1"/>
          </p:cNvSpPr>
          <p:nvPr/>
        </p:nvSpPr>
        <p:spPr bwMode="auto">
          <a:xfrm>
            <a:off x="1763713" y="5589588"/>
            <a:ext cx="863600" cy="431800"/>
          </a:xfrm>
          <a:prstGeom prst="rect">
            <a:avLst/>
          </a:prstGeom>
          <a:solidFill>
            <a:srgbClr val="FFEAD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3567" name="Text Box 15"/>
          <p:cNvSpPr txBox="1">
            <a:spLocks noChangeArrowheads="1"/>
          </p:cNvSpPr>
          <p:nvPr/>
        </p:nvSpPr>
        <p:spPr bwMode="auto">
          <a:xfrm>
            <a:off x="2627313" y="1700213"/>
            <a:ext cx="720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6</a:t>
            </a:r>
          </a:p>
        </p:txBody>
      </p:sp>
      <p:sp>
        <p:nvSpPr>
          <p:cNvPr id="23568" name="Text Box 16"/>
          <p:cNvSpPr txBox="1">
            <a:spLocks noChangeArrowheads="1"/>
          </p:cNvSpPr>
          <p:nvPr/>
        </p:nvSpPr>
        <p:spPr bwMode="auto">
          <a:xfrm>
            <a:off x="2627313" y="2133600"/>
            <a:ext cx="720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15</a:t>
            </a:r>
          </a:p>
        </p:txBody>
      </p:sp>
      <p:sp>
        <p:nvSpPr>
          <p:cNvPr id="23569" name="Text Box 17"/>
          <p:cNvSpPr txBox="1">
            <a:spLocks noChangeArrowheads="1"/>
          </p:cNvSpPr>
          <p:nvPr/>
        </p:nvSpPr>
        <p:spPr bwMode="auto">
          <a:xfrm>
            <a:off x="2627313" y="2565400"/>
            <a:ext cx="720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21</a:t>
            </a:r>
          </a:p>
        </p:txBody>
      </p:sp>
      <p:sp>
        <p:nvSpPr>
          <p:cNvPr id="23570" name="Text Box 18"/>
          <p:cNvSpPr txBox="1">
            <a:spLocks noChangeArrowheads="1"/>
          </p:cNvSpPr>
          <p:nvPr/>
        </p:nvSpPr>
        <p:spPr bwMode="auto">
          <a:xfrm>
            <a:off x="2627313" y="2997200"/>
            <a:ext cx="720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23571" name="Text Box 19"/>
          <p:cNvSpPr txBox="1">
            <a:spLocks noChangeArrowheads="1"/>
          </p:cNvSpPr>
          <p:nvPr/>
        </p:nvSpPr>
        <p:spPr bwMode="auto">
          <a:xfrm>
            <a:off x="2627313" y="3429000"/>
            <a:ext cx="720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18</a:t>
            </a:r>
          </a:p>
        </p:txBody>
      </p:sp>
      <p:sp>
        <p:nvSpPr>
          <p:cNvPr id="23572" name="Text Box 20"/>
          <p:cNvSpPr txBox="1">
            <a:spLocks noChangeArrowheads="1"/>
          </p:cNvSpPr>
          <p:nvPr/>
        </p:nvSpPr>
        <p:spPr bwMode="auto">
          <a:xfrm>
            <a:off x="2627313" y="3860800"/>
            <a:ext cx="720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30</a:t>
            </a:r>
          </a:p>
        </p:txBody>
      </p:sp>
      <p:sp>
        <p:nvSpPr>
          <p:cNvPr id="23573" name="Text Box 21"/>
          <p:cNvSpPr txBox="1">
            <a:spLocks noChangeArrowheads="1"/>
          </p:cNvSpPr>
          <p:nvPr/>
        </p:nvSpPr>
        <p:spPr bwMode="auto">
          <a:xfrm>
            <a:off x="2627313" y="4292600"/>
            <a:ext cx="720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12</a:t>
            </a:r>
          </a:p>
        </p:txBody>
      </p:sp>
      <p:sp>
        <p:nvSpPr>
          <p:cNvPr id="23574" name="Text Box 22"/>
          <p:cNvSpPr txBox="1">
            <a:spLocks noChangeArrowheads="1"/>
          </p:cNvSpPr>
          <p:nvPr/>
        </p:nvSpPr>
        <p:spPr bwMode="auto">
          <a:xfrm>
            <a:off x="2627313" y="4724400"/>
            <a:ext cx="720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24</a:t>
            </a:r>
          </a:p>
        </p:txBody>
      </p:sp>
      <p:sp>
        <p:nvSpPr>
          <p:cNvPr id="23575" name="Text Box 23"/>
          <p:cNvSpPr txBox="1">
            <a:spLocks noChangeArrowheads="1"/>
          </p:cNvSpPr>
          <p:nvPr/>
        </p:nvSpPr>
        <p:spPr bwMode="auto">
          <a:xfrm>
            <a:off x="2627313" y="5157788"/>
            <a:ext cx="720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9</a:t>
            </a:r>
          </a:p>
        </p:txBody>
      </p:sp>
      <p:sp>
        <p:nvSpPr>
          <p:cNvPr id="23576" name="Text Box 24"/>
          <p:cNvSpPr txBox="1">
            <a:spLocks noChangeArrowheads="1"/>
          </p:cNvSpPr>
          <p:nvPr/>
        </p:nvSpPr>
        <p:spPr bwMode="auto">
          <a:xfrm>
            <a:off x="2627313" y="5589588"/>
            <a:ext cx="720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27</a:t>
            </a:r>
          </a:p>
        </p:txBody>
      </p:sp>
      <p:sp>
        <p:nvSpPr>
          <p:cNvPr id="16406" name="Zástupný symbol pro obsah 2"/>
          <p:cNvSpPr>
            <a:spLocks/>
          </p:cNvSpPr>
          <p:nvPr/>
        </p:nvSpPr>
        <p:spPr bwMode="auto">
          <a:xfrm>
            <a:off x="250825" y="1412875"/>
            <a:ext cx="8642350" cy="544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endParaRPr lang="cs-CZ" sz="160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6407" name="Zástupný symbol pro obsah 2"/>
          <p:cNvSpPr>
            <a:spLocks/>
          </p:cNvSpPr>
          <p:nvPr/>
        </p:nvSpPr>
        <p:spPr bwMode="auto">
          <a:xfrm>
            <a:off x="501650" y="1412875"/>
            <a:ext cx="8642350" cy="544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endParaRPr lang="cs-CZ" sz="160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2400">
                <a:latin typeface="Calibri" pitchFamily="34" charset="0"/>
              </a:rPr>
              <a:t>2 x 3 =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2400">
                <a:latin typeface="Calibri" pitchFamily="34" charset="0"/>
              </a:rPr>
              <a:t>5 x 3 =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2400">
                <a:latin typeface="Calibri" pitchFamily="34" charset="0"/>
              </a:rPr>
              <a:t>7 x 3 =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2400">
                <a:latin typeface="Calibri" pitchFamily="34" charset="0"/>
              </a:rPr>
              <a:t>1 x 3 =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2400">
                <a:latin typeface="Calibri" pitchFamily="34" charset="0"/>
              </a:rPr>
              <a:t>6 x 3 =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2400">
                <a:latin typeface="Calibri" pitchFamily="34" charset="0"/>
              </a:rPr>
              <a:t>10x3 =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2400">
                <a:latin typeface="Calibri" pitchFamily="34" charset="0"/>
              </a:rPr>
              <a:t>4 x 3 =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2400">
                <a:latin typeface="Calibri" pitchFamily="34" charset="0"/>
              </a:rPr>
              <a:t>8 x 3 =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2400">
                <a:latin typeface="Calibri" pitchFamily="34" charset="0"/>
              </a:rPr>
              <a:t>3 x 3 =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2400">
                <a:latin typeface="Calibri" pitchFamily="34" charset="0"/>
              </a:rPr>
              <a:t>9 x 3 =</a:t>
            </a:r>
          </a:p>
        </p:txBody>
      </p:sp>
      <p:pic>
        <p:nvPicPr>
          <p:cNvPr id="16408" name="Picture 2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725" y="3068638"/>
            <a:ext cx="2779713" cy="3135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5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5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5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5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5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5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5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5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5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5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5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5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35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35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35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35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35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35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35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35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35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35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35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35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35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35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35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35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35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35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35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35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35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35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35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35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7" grpId="0" animBg="1"/>
      <p:bldP spid="23558" grpId="0" animBg="1"/>
      <p:bldP spid="23559" grpId="0" animBg="1"/>
      <p:bldP spid="23560" grpId="0" animBg="1"/>
      <p:bldP spid="23561" grpId="0" animBg="1"/>
      <p:bldP spid="23562" grpId="0" animBg="1"/>
      <p:bldP spid="23563" grpId="0" animBg="1"/>
      <p:bldP spid="23564" grpId="0" animBg="1"/>
      <p:bldP spid="23565" grpId="0" animBg="1"/>
      <p:bldP spid="23566" grpId="0" animBg="1"/>
      <p:bldP spid="23567" grpId="0"/>
      <p:bldP spid="23568" grpId="0"/>
      <p:bldP spid="23569" grpId="0"/>
      <p:bldP spid="23570" grpId="0"/>
      <p:bldP spid="23571" grpId="0"/>
      <p:bldP spid="23572" grpId="0"/>
      <p:bldP spid="23573" grpId="0"/>
      <p:bldP spid="23574" grpId="0"/>
      <p:bldP spid="23575" grpId="0"/>
      <p:bldP spid="2357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Násobení 3 - hodnocení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endParaRPr lang="cs-CZ" sz="2400" b="1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>
              <a:buFont typeface="Arial" charset="0"/>
              <a:buNone/>
            </a:pPr>
            <a:endParaRPr lang="cs-CZ" sz="1600" smtClean="0"/>
          </a:p>
        </p:txBody>
      </p:sp>
      <p:sp>
        <p:nvSpPr>
          <p:cNvPr id="24580" name="AutoShape 4"/>
          <p:cNvSpPr>
            <a:spLocks noChangeArrowheads="1"/>
          </p:cNvSpPr>
          <p:nvPr/>
        </p:nvSpPr>
        <p:spPr bwMode="auto">
          <a:xfrm>
            <a:off x="0" y="1773238"/>
            <a:ext cx="6335713" cy="3887787"/>
          </a:xfrm>
          <a:prstGeom prst="wedgeEllipseCallout">
            <a:avLst>
              <a:gd name="adj1" fmla="val 52681"/>
              <a:gd name="adj2" fmla="val 39384"/>
            </a:avLst>
          </a:prstGeom>
          <a:solidFill>
            <a:srgbClr val="FFEAD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endParaRPr lang="cs-CZ"/>
          </a:p>
        </p:txBody>
      </p:sp>
      <p:sp>
        <p:nvSpPr>
          <p:cNvPr id="24581" name="Text Box 5"/>
          <p:cNvSpPr txBox="1">
            <a:spLocks noChangeArrowheads="1"/>
          </p:cNvSpPr>
          <p:nvPr/>
        </p:nvSpPr>
        <p:spPr bwMode="auto">
          <a:xfrm>
            <a:off x="611188" y="2636838"/>
            <a:ext cx="4811712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 b="1"/>
              <a:t>Kdo spočítal všechno správně?</a:t>
            </a:r>
          </a:p>
        </p:txBody>
      </p:sp>
      <p:sp>
        <p:nvSpPr>
          <p:cNvPr id="24582" name="Text Box 6"/>
          <p:cNvSpPr txBox="1">
            <a:spLocks noChangeArrowheads="1"/>
          </p:cNvSpPr>
          <p:nvPr/>
        </p:nvSpPr>
        <p:spPr bwMode="auto">
          <a:xfrm>
            <a:off x="1116013" y="4221163"/>
            <a:ext cx="2663825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Zasloužíš si</a:t>
            </a:r>
          </a:p>
        </p:txBody>
      </p:sp>
      <p:sp>
        <p:nvSpPr>
          <p:cNvPr id="24583" name="Text Box 7"/>
          <p:cNvSpPr txBox="1">
            <a:spLocks noChangeArrowheads="1"/>
          </p:cNvSpPr>
          <p:nvPr/>
        </p:nvSpPr>
        <p:spPr bwMode="auto">
          <a:xfrm>
            <a:off x="3779838" y="3644900"/>
            <a:ext cx="1152525" cy="1433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8800" b="1"/>
              <a:t>1</a:t>
            </a:r>
          </a:p>
        </p:txBody>
      </p:sp>
      <p:pic>
        <p:nvPicPr>
          <p:cNvPr id="17415" name="Picture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7050" y="4365625"/>
            <a:ext cx="1857375" cy="209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45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5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45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45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80" grpId="0" animBg="1"/>
      <p:bldP spid="24581" grpId="0"/>
      <p:bldP spid="24582" grpId="0"/>
      <p:bldP spid="2458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3600">
                <a:latin typeface="Calibri" pitchFamily="34" charset="0"/>
              </a:rPr>
              <a:t>Násobení 4</a:t>
            </a:r>
            <a:r>
              <a:rPr lang="cs-CZ" sz="4000">
                <a:latin typeface="Calibri" pitchFamily="34" charset="0"/>
              </a:rPr>
              <a:t/>
            </a:r>
            <a:br>
              <a:rPr lang="cs-CZ" sz="4000">
                <a:latin typeface="Calibri" pitchFamily="34" charset="0"/>
              </a:rPr>
            </a:br>
            <a:r>
              <a:rPr lang="cs-CZ" sz="2200" b="1">
                <a:latin typeface="Calibri" pitchFamily="34" charset="0"/>
              </a:rPr>
              <a:t>Vypočítej správně příklady a pak se dozvíš, jestli si zasloužíš jedničku</a:t>
            </a:r>
          </a:p>
        </p:txBody>
      </p:sp>
      <p:sp>
        <p:nvSpPr>
          <p:cNvPr id="25603" name="Rectangle 3"/>
          <p:cNvSpPr>
            <a:spLocks noChangeArrowheads="1"/>
          </p:cNvSpPr>
          <p:nvPr/>
        </p:nvSpPr>
        <p:spPr bwMode="auto">
          <a:xfrm>
            <a:off x="1763713" y="1700213"/>
            <a:ext cx="863600" cy="431800"/>
          </a:xfrm>
          <a:prstGeom prst="rect">
            <a:avLst/>
          </a:prstGeom>
          <a:solidFill>
            <a:srgbClr val="FFEAD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5604" name="Rectangle 4"/>
          <p:cNvSpPr>
            <a:spLocks noChangeArrowheads="1"/>
          </p:cNvSpPr>
          <p:nvPr/>
        </p:nvSpPr>
        <p:spPr bwMode="auto">
          <a:xfrm>
            <a:off x="1763713" y="2133600"/>
            <a:ext cx="863600" cy="431800"/>
          </a:xfrm>
          <a:prstGeom prst="rect">
            <a:avLst/>
          </a:prstGeom>
          <a:solidFill>
            <a:srgbClr val="FFEAD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5605" name="Rectangle 5"/>
          <p:cNvSpPr>
            <a:spLocks noChangeArrowheads="1"/>
          </p:cNvSpPr>
          <p:nvPr/>
        </p:nvSpPr>
        <p:spPr bwMode="auto">
          <a:xfrm>
            <a:off x="1763713" y="2565400"/>
            <a:ext cx="863600" cy="431800"/>
          </a:xfrm>
          <a:prstGeom prst="rect">
            <a:avLst/>
          </a:prstGeom>
          <a:solidFill>
            <a:srgbClr val="FFEAD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5606" name="Rectangle 6"/>
          <p:cNvSpPr>
            <a:spLocks noChangeArrowheads="1"/>
          </p:cNvSpPr>
          <p:nvPr/>
        </p:nvSpPr>
        <p:spPr bwMode="auto">
          <a:xfrm>
            <a:off x="1763713" y="2997200"/>
            <a:ext cx="863600" cy="431800"/>
          </a:xfrm>
          <a:prstGeom prst="rect">
            <a:avLst/>
          </a:prstGeom>
          <a:solidFill>
            <a:srgbClr val="FFEAD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5607" name="Rectangle 7"/>
          <p:cNvSpPr>
            <a:spLocks noChangeArrowheads="1"/>
          </p:cNvSpPr>
          <p:nvPr/>
        </p:nvSpPr>
        <p:spPr bwMode="auto">
          <a:xfrm>
            <a:off x="1763713" y="3429000"/>
            <a:ext cx="863600" cy="431800"/>
          </a:xfrm>
          <a:prstGeom prst="rect">
            <a:avLst/>
          </a:prstGeom>
          <a:solidFill>
            <a:srgbClr val="FFEAD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5608" name="Rectangle 8"/>
          <p:cNvSpPr>
            <a:spLocks noChangeArrowheads="1"/>
          </p:cNvSpPr>
          <p:nvPr/>
        </p:nvSpPr>
        <p:spPr bwMode="auto">
          <a:xfrm>
            <a:off x="1763713" y="3860800"/>
            <a:ext cx="863600" cy="431800"/>
          </a:xfrm>
          <a:prstGeom prst="rect">
            <a:avLst/>
          </a:prstGeom>
          <a:solidFill>
            <a:srgbClr val="FFEAD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5609" name="Rectangle 9"/>
          <p:cNvSpPr>
            <a:spLocks noChangeArrowheads="1"/>
          </p:cNvSpPr>
          <p:nvPr/>
        </p:nvSpPr>
        <p:spPr bwMode="auto">
          <a:xfrm>
            <a:off x="1763713" y="4292600"/>
            <a:ext cx="863600" cy="431800"/>
          </a:xfrm>
          <a:prstGeom prst="rect">
            <a:avLst/>
          </a:prstGeom>
          <a:solidFill>
            <a:srgbClr val="FFEAD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5610" name="Rectangle 10"/>
          <p:cNvSpPr>
            <a:spLocks noChangeArrowheads="1"/>
          </p:cNvSpPr>
          <p:nvPr/>
        </p:nvSpPr>
        <p:spPr bwMode="auto">
          <a:xfrm>
            <a:off x="1763713" y="4724400"/>
            <a:ext cx="863600" cy="431800"/>
          </a:xfrm>
          <a:prstGeom prst="rect">
            <a:avLst/>
          </a:prstGeom>
          <a:solidFill>
            <a:srgbClr val="FFEAD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5611" name="Rectangle 11"/>
          <p:cNvSpPr>
            <a:spLocks noChangeArrowheads="1"/>
          </p:cNvSpPr>
          <p:nvPr/>
        </p:nvSpPr>
        <p:spPr bwMode="auto">
          <a:xfrm>
            <a:off x="1763713" y="5157788"/>
            <a:ext cx="863600" cy="431800"/>
          </a:xfrm>
          <a:prstGeom prst="rect">
            <a:avLst/>
          </a:prstGeom>
          <a:solidFill>
            <a:srgbClr val="FFEAD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5612" name="Rectangle 12"/>
          <p:cNvSpPr>
            <a:spLocks noChangeArrowheads="1"/>
          </p:cNvSpPr>
          <p:nvPr/>
        </p:nvSpPr>
        <p:spPr bwMode="auto">
          <a:xfrm>
            <a:off x="1763713" y="5589588"/>
            <a:ext cx="863600" cy="431800"/>
          </a:xfrm>
          <a:prstGeom prst="rect">
            <a:avLst/>
          </a:prstGeom>
          <a:solidFill>
            <a:srgbClr val="FFEAD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5613" name="Text Box 13"/>
          <p:cNvSpPr txBox="1">
            <a:spLocks noChangeArrowheads="1"/>
          </p:cNvSpPr>
          <p:nvPr/>
        </p:nvSpPr>
        <p:spPr bwMode="auto">
          <a:xfrm>
            <a:off x="2627313" y="1700213"/>
            <a:ext cx="720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8</a:t>
            </a:r>
          </a:p>
        </p:txBody>
      </p:sp>
      <p:sp>
        <p:nvSpPr>
          <p:cNvPr id="25614" name="Text Box 14"/>
          <p:cNvSpPr txBox="1">
            <a:spLocks noChangeArrowheads="1"/>
          </p:cNvSpPr>
          <p:nvPr/>
        </p:nvSpPr>
        <p:spPr bwMode="auto">
          <a:xfrm>
            <a:off x="2627313" y="2133600"/>
            <a:ext cx="720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24</a:t>
            </a:r>
          </a:p>
        </p:txBody>
      </p:sp>
      <p:sp>
        <p:nvSpPr>
          <p:cNvPr id="25615" name="Text Box 15"/>
          <p:cNvSpPr txBox="1">
            <a:spLocks noChangeArrowheads="1"/>
          </p:cNvSpPr>
          <p:nvPr/>
        </p:nvSpPr>
        <p:spPr bwMode="auto">
          <a:xfrm>
            <a:off x="2627313" y="2565400"/>
            <a:ext cx="720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28</a:t>
            </a:r>
          </a:p>
        </p:txBody>
      </p:sp>
      <p:sp>
        <p:nvSpPr>
          <p:cNvPr id="25616" name="Text Box 16"/>
          <p:cNvSpPr txBox="1">
            <a:spLocks noChangeArrowheads="1"/>
          </p:cNvSpPr>
          <p:nvPr/>
        </p:nvSpPr>
        <p:spPr bwMode="auto">
          <a:xfrm>
            <a:off x="2627313" y="2997200"/>
            <a:ext cx="720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12</a:t>
            </a:r>
          </a:p>
        </p:txBody>
      </p:sp>
      <p:sp>
        <p:nvSpPr>
          <p:cNvPr id="25617" name="Text Box 17"/>
          <p:cNvSpPr txBox="1">
            <a:spLocks noChangeArrowheads="1"/>
          </p:cNvSpPr>
          <p:nvPr/>
        </p:nvSpPr>
        <p:spPr bwMode="auto">
          <a:xfrm>
            <a:off x="2627313" y="3429000"/>
            <a:ext cx="720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20</a:t>
            </a:r>
          </a:p>
        </p:txBody>
      </p:sp>
      <p:sp>
        <p:nvSpPr>
          <p:cNvPr id="25618" name="Text Box 18"/>
          <p:cNvSpPr txBox="1">
            <a:spLocks noChangeArrowheads="1"/>
          </p:cNvSpPr>
          <p:nvPr/>
        </p:nvSpPr>
        <p:spPr bwMode="auto">
          <a:xfrm>
            <a:off x="2627313" y="3860800"/>
            <a:ext cx="720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36</a:t>
            </a:r>
          </a:p>
        </p:txBody>
      </p:sp>
      <p:sp>
        <p:nvSpPr>
          <p:cNvPr id="25619" name="Text Box 19"/>
          <p:cNvSpPr txBox="1">
            <a:spLocks noChangeArrowheads="1"/>
          </p:cNvSpPr>
          <p:nvPr/>
        </p:nvSpPr>
        <p:spPr bwMode="auto">
          <a:xfrm>
            <a:off x="2627313" y="4292600"/>
            <a:ext cx="720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40</a:t>
            </a:r>
          </a:p>
        </p:txBody>
      </p:sp>
      <p:sp>
        <p:nvSpPr>
          <p:cNvPr id="25620" name="Text Box 20"/>
          <p:cNvSpPr txBox="1">
            <a:spLocks noChangeArrowheads="1"/>
          </p:cNvSpPr>
          <p:nvPr/>
        </p:nvSpPr>
        <p:spPr bwMode="auto">
          <a:xfrm>
            <a:off x="2627313" y="4724400"/>
            <a:ext cx="720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32</a:t>
            </a:r>
          </a:p>
        </p:txBody>
      </p:sp>
      <p:sp>
        <p:nvSpPr>
          <p:cNvPr id="25621" name="Text Box 21"/>
          <p:cNvSpPr txBox="1">
            <a:spLocks noChangeArrowheads="1"/>
          </p:cNvSpPr>
          <p:nvPr/>
        </p:nvSpPr>
        <p:spPr bwMode="auto">
          <a:xfrm>
            <a:off x="2627313" y="5157788"/>
            <a:ext cx="720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25622" name="Text Box 22"/>
          <p:cNvSpPr txBox="1">
            <a:spLocks noChangeArrowheads="1"/>
          </p:cNvSpPr>
          <p:nvPr/>
        </p:nvSpPr>
        <p:spPr bwMode="auto">
          <a:xfrm>
            <a:off x="2627313" y="5589588"/>
            <a:ext cx="720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16</a:t>
            </a:r>
          </a:p>
        </p:txBody>
      </p:sp>
      <p:sp>
        <p:nvSpPr>
          <p:cNvPr id="18454" name="Zástupný symbol pro obsah 2"/>
          <p:cNvSpPr>
            <a:spLocks/>
          </p:cNvSpPr>
          <p:nvPr/>
        </p:nvSpPr>
        <p:spPr bwMode="auto">
          <a:xfrm>
            <a:off x="250825" y="1412875"/>
            <a:ext cx="8642350" cy="544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endParaRPr lang="cs-CZ" sz="160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8455" name="Zástupný symbol pro obsah 2"/>
          <p:cNvSpPr>
            <a:spLocks/>
          </p:cNvSpPr>
          <p:nvPr/>
        </p:nvSpPr>
        <p:spPr bwMode="auto">
          <a:xfrm>
            <a:off x="501650" y="1412875"/>
            <a:ext cx="8642350" cy="544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endParaRPr lang="cs-CZ" sz="160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2400">
                <a:latin typeface="Calibri" pitchFamily="34" charset="0"/>
              </a:rPr>
              <a:t>2 x 4 =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2400">
                <a:latin typeface="Calibri" pitchFamily="34" charset="0"/>
              </a:rPr>
              <a:t>6 x 4 =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2400">
                <a:latin typeface="Calibri" pitchFamily="34" charset="0"/>
              </a:rPr>
              <a:t>7 x 4 =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2400">
                <a:latin typeface="Calibri" pitchFamily="34" charset="0"/>
              </a:rPr>
              <a:t>3 x 4 =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2400">
                <a:latin typeface="Calibri" pitchFamily="34" charset="0"/>
              </a:rPr>
              <a:t>5 x 4 =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2400">
                <a:latin typeface="Calibri" pitchFamily="34" charset="0"/>
              </a:rPr>
              <a:t>9 x 4 =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2400">
                <a:latin typeface="Calibri" pitchFamily="34" charset="0"/>
              </a:rPr>
              <a:t>10x4 =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2400">
                <a:latin typeface="Calibri" pitchFamily="34" charset="0"/>
              </a:rPr>
              <a:t>8 x 4 =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2400">
                <a:latin typeface="Calibri" pitchFamily="34" charset="0"/>
              </a:rPr>
              <a:t>1 x 4 =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2400">
                <a:latin typeface="Calibri" pitchFamily="34" charset="0"/>
              </a:rPr>
              <a:t>4 x 4 =</a:t>
            </a:r>
          </a:p>
        </p:txBody>
      </p:sp>
      <p:pic>
        <p:nvPicPr>
          <p:cNvPr id="18456" name="Picture 2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1863" y="3357563"/>
            <a:ext cx="2428875" cy="292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6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6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6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6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6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6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56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56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56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56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56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56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56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56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56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56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56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56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56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56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56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56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56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56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56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56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56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56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56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56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3" grpId="0" animBg="1"/>
      <p:bldP spid="25604" grpId="0" animBg="1"/>
      <p:bldP spid="25605" grpId="0" animBg="1"/>
      <p:bldP spid="25606" grpId="0" animBg="1"/>
      <p:bldP spid="25607" grpId="0" animBg="1"/>
      <p:bldP spid="25608" grpId="0" animBg="1"/>
      <p:bldP spid="25609" grpId="0" animBg="1"/>
      <p:bldP spid="25610" grpId="0" animBg="1"/>
      <p:bldP spid="25611" grpId="0" animBg="1"/>
      <p:bldP spid="25612" grpId="0" animBg="1"/>
      <p:bldP spid="25613" grpId="0"/>
      <p:bldP spid="25614" grpId="0"/>
      <p:bldP spid="25615" grpId="0"/>
      <p:bldP spid="25616" grpId="0"/>
      <p:bldP spid="25617" grpId="0"/>
      <p:bldP spid="25618" grpId="0"/>
      <p:bldP spid="25619" grpId="0"/>
      <p:bldP spid="25620" grpId="0"/>
      <p:bldP spid="25621" grpId="0"/>
      <p:bldP spid="256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Násobení 4 - hodnocení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endParaRPr lang="cs-CZ" sz="2400" b="1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>
              <a:buFont typeface="Arial" charset="0"/>
              <a:buNone/>
            </a:pPr>
            <a:endParaRPr lang="cs-CZ" sz="1600" smtClean="0"/>
          </a:p>
        </p:txBody>
      </p:sp>
      <p:sp>
        <p:nvSpPr>
          <p:cNvPr id="26628" name="AutoShape 4"/>
          <p:cNvSpPr>
            <a:spLocks noChangeArrowheads="1"/>
          </p:cNvSpPr>
          <p:nvPr/>
        </p:nvSpPr>
        <p:spPr bwMode="auto">
          <a:xfrm>
            <a:off x="0" y="1773238"/>
            <a:ext cx="6335713" cy="3887787"/>
          </a:xfrm>
          <a:prstGeom prst="wedgeEllipseCallout">
            <a:avLst>
              <a:gd name="adj1" fmla="val 52681"/>
              <a:gd name="adj2" fmla="val 39384"/>
            </a:avLst>
          </a:prstGeom>
          <a:solidFill>
            <a:srgbClr val="FFEAD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endParaRPr lang="cs-CZ"/>
          </a:p>
        </p:txBody>
      </p:sp>
      <p:sp>
        <p:nvSpPr>
          <p:cNvPr id="26629" name="Text Box 5"/>
          <p:cNvSpPr txBox="1">
            <a:spLocks noChangeArrowheads="1"/>
          </p:cNvSpPr>
          <p:nvPr/>
        </p:nvSpPr>
        <p:spPr bwMode="auto">
          <a:xfrm>
            <a:off x="611188" y="2636838"/>
            <a:ext cx="4811712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 b="1"/>
              <a:t>Kdo spočítal všechno správně?</a:t>
            </a:r>
          </a:p>
        </p:txBody>
      </p:sp>
      <p:sp>
        <p:nvSpPr>
          <p:cNvPr id="26630" name="Text Box 6"/>
          <p:cNvSpPr txBox="1">
            <a:spLocks noChangeArrowheads="1"/>
          </p:cNvSpPr>
          <p:nvPr/>
        </p:nvSpPr>
        <p:spPr bwMode="auto">
          <a:xfrm>
            <a:off x="1116013" y="4221163"/>
            <a:ext cx="2663825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Zasloužíš si</a:t>
            </a:r>
          </a:p>
        </p:txBody>
      </p:sp>
      <p:sp>
        <p:nvSpPr>
          <p:cNvPr id="26631" name="Text Box 7"/>
          <p:cNvSpPr txBox="1">
            <a:spLocks noChangeArrowheads="1"/>
          </p:cNvSpPr>
          <p:nvPr/>
        </p:nvSpPr>
        <p:spPr bwMode="auto">
          <a:xfrm>
            <a:off x="3779838" y="3644900"/>
            <a:ext cx="1152525" cy="1433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8800" b="1"/>
              <a:t>1</a:t>
            </a:r>
          </a:p>
        </p:txBody>
      </p:sp>
      <p:pic>
        <p:nvPicPr>
          <p:cNvPr id="19463" name="Picture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688" y="3933825"/>
            <a:ext cx="2247900" cy="2706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66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66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66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66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66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66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8" grpId="0" animBg="1"/>
      <p:bldP spid="26629" grpId="0"/>
      <p:bldP spid="26630" grpId="0"/>
      <p:bldP spid="2663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3600">
                <a:latin typeface="Calibri" pitchFamily="34" charset="0"/>
              </a:rPr>
              <a:t>Násobení 5</a:t>
            </a:r>
            <a:r>
              <a:rPr lang="cs-CZ" sz="4000">
                <a:latin typeface="Calibri" pitchFamily="34" charset="0"/>
              </a:rPr>
              <a:t/>
            </a:r>
            <a:br>
              <a:rPr lang="cs-CZ" sz="4000">
                <a:latin typeface="Calibri" pitchFamily="34" charset="0"/>
              </a:rPr>
            </a:br>
            <a:r>
              <a:rPr lang="cs-CZ" sz="2200" b="1">
                <a:latin typeface="Calibri" pitchFamily="34" charset="0"/>
              </a:rPr>
              <a:t>Vypočítej správně příklady a pak se dozvíš, jestli si zasloužíš jedničku</a:t>
            </a:r>
          </a:p>
        </p:txBody>
      </p:sp>
      <p:sp>
        <p:nvSpPr>
          <p:cNvPr id="27651" name="Rectangle 3"/>
          <p:cNvSpPr>
            <a:spLocks noChangeArrowheads="1"/>
          </p:cNvSpPr>
          <p:nvPr/>
        </p:nvSpPr>
        <p:spPr bwMode="auto">
          <a:xfrm>
            <a:off x="1763713" y="1700213"/>
            <a:ext cx="863600" cy="431800"/>
          </a:xfrm>
          <a:prstGeom prst="rect">
            <a:avLst/>
          </a:prstGeom>
          <a:solidFill>
            <a:srgbClr val="FFEAD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7652" name="Rectangle 4"/>
          <p:cNvSpPr>
            <a:spLocks noChangeArrowheads="1"/>
          </p:cNvSpPr>
          <p:nvPr/>
        </p:nvSpPr>
        <p:spPr bwMode="auto">
          <a:xfrm>
            <a:off x="1763713" y="2133600"/>
            <a:ext cx="863600" cy="431800"/>
          </a:xfrm>
          <a:prstGeom prst="rect">
            <a:avLst/>
          </a:prstGeom>
          <a:solidFill>
            <a:srgbClr val="FFEAD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7653" name="Rectangle 5"/>
          <p:cNvSpPr>
            <a:spLocks noChangeArrowheads="1"/>
          </p:cNvSpPr>
          <p:nvPr/>
        </p:nvSpPr>
        <p:spPr bwMode="auto">
          <a:xfrm>
            <a:off x="1763713" y="2565400"/>
            <a:ext cx="863600" cy="431800"/>
          </a:xfrm>
          <a:prstGeom prst="rect">
            <a:avLst/>
          </a:prstGeom>
          <a:solidFill>
            <a:srgbClr val="FFEAD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7654" name="Rectangle 6"/>
          <p:cNvSpPr>
            <a:spLocks noChangeArrowheads="1"/>
          </p:cNvSpPr>
          <p:nvPr/>
        </p:nvSpPr>
        <p:spPr bwMode="auto">
          <a:xfrm>
            <a:off x="1763713" y="2997200"/>
            <a:ext cx="863600" cy="431800"/>
          </a:xfrm>
          <a:prstGeom prst="rect">
            <a:avLst/>
          </a:prstGeom>
          <a:solidFill>
            <a:srgbClr val="FFEAD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7655" name="Rectangle 7"/>
          <p:cNvSpPr>
            <a:spLocks noChangeArrowheads="1"/>
          </p:cNvSpPr>
          <p:nvPr/>
        </p:nvSpPr>
        <p:spPr bwMode="auto">
          <a:xfrm>
            <a:off x="1763713" y="3429000"/>
            <a:ext cx="863600" cy="431800"/>
          </a:xfrm>
          <a:prstGeom prst="rect">
            <a:avLst/>
          </a:prstGeom>
          <a:solidFill>
            <a:srgbClr val="FFEAD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7656" name="Rectangle 8"/>
          <p:cNvSpPr>
            <a:spLocks noChangeArrowheads="1"/>
          </p:cNvSpPr>
          <p:nvPr/>
        </p:nvSpPr>
        <p:spPr bwMode="auto">
          <a:xfrm>
            <a:off x="1763713" y="3860800"/>
            <a:ext cx="863600" cy="431800"/>
          </a:xfrm>
          <a:prstGeom prst="rect">
            <a:avLst/>
          </a:prstGeom>
          <a:solidFill>
            <a:srgbClr val="FFEAD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7657" name="Rectangle 9"/>
          <p:cNvSpPr>
            <a:spLocks noChangeArrowheads="1"/>
          </p:cNvSpPr>
          <p:nvPr/>
        </p:nvSpPr>
        <p:spPr bwMode="auto">
          <a:xfrm>
            <a:off x="1763713" y="4292600"/>
            <a:ext cx="863600" cy="431800"/>
          </a:xfrm>
          <a:prstGeom prst="rect">
            <a:avLst/>
          </a:prstGeom>
          <a:solidFill>
            <a:srgbClr val="FFEAD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7658" name="Rectangle 10"/>
          <p:cNvSpPr>
            <a:spLocks noChangeArrowheads="1"/>
          </p:cNvSpPr>
          <p:nvPr/>
        </p:nvSpPr>
        <p:spPr bwMode="auto">
          <a:xfrm>
            <a:off x="1763713" y="4724400"/>
            <a:ext cx="863600" cy="431800"/>
          </a:xfrm>
          <a:prstGeom prst="rect">
            <a:avLst/>
          </a:prstGeom>
          <a:solidFill>
            <a:srgbClr val="FFEAD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7659" name="Rectangle 11"/>
          <p:cNvSpPr>
            <a:spLocks noChangeArrowheads="1"/>
          </p:cNvSpPr>
          <p:nvPr/>
        </p:nvSpPr>
        <p:spPr bwMode="auto">
          <a:xfrm>
            <a:off x="1763713" y="5157788"/>
            <a:ext cx="863600" cy="431800"/>
          </a:xfrm>
          <a:prstGeom prst="rect">
            <a:avLst/>
          </a:prstGeom>
          <a:solidFill>
            <a:srgbClr val="FFEAD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7660" name="Rectangle 12"/>
          <p:cNvSpPr>
            <a:spLocks noChangeArrowheads="1"/>
          </p:cNvSpPr>
          <p:nvPr/>
        </p:nvSpPr>
        <p:spPr bwMode="auto">
          <a:xfrm>
            <a:off x="1763713" y="5589588"/>
            <a:ext cx="863600" cy="431800"/>
          </a:xfrm>
          <a:prstGeom prst="rect">
            <a:avLst/>
          </a:prstGeom>
          <a:solidFill>
            <a:srgbClr val="FFEAD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7661" name="Text Box 13"/>
          <p:cNvSpPr txBox="1">
            <a:spLocks noChangeArrowheads="1"/>
          </p:cNvSpPr>
          <p:nvPr/>
        </p:nvSpPr>
        <p:spPr bwMode="auto">
          <a:xfrm>
            <a:off x="2627313" y="1700213"/>
            <a:ext cx="720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10</a:t>
            </a:r>
          </a:p>
        </p:txBody>
      </p:sp>
      <p:sp>
        <p:nvSpPr>
          <p:cNvPr id="27662" name="Text Box 14"/>
          <p:cNvSpPr txBox="1">
            <a:spLocks noChangeArrowheads="1"/>
          </p:cNvSpPr>
          <p:nvPr/>
        </p:nvSpPr>
        <p:spPr bwMode="auto">
          <a:xfrm>
            <a:off x="2627313" y="2133600"/>
            <a:ext cx="720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35</a:t>
            </a:r>
          </a:p>
        </p:txBody>
      </p:sp>
      <p:sp>
        <p:nvSpPr>
          <p:cNvPr id="27663" name="Text Box 15"/>
          <p:cNvSpPr txBox="1">
            <a:spLocks noChangeArrowheads="1"/>
          </p:cNvSpPr>
          <p:nvPr/>
        </p:nvSpPr>
        <p:spPr bwMode="auto">
          <a:xfrm>
            <a:off x="2627313" y="2565400"/>
            <a:ext cx="720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27664" name="Text Box 16"/>
          <p:cNvSpPr txBox="1">
            <a:spLocks noChangeArrowheads="1"/>
          </p:cNvSpPr>
          <p:nvPr/>
        </p:nvSpPr>
        <p:spPr bwMode="auto">
          <a:xfrm>
            <a:off x="2627313" y="2997200"/>
            <a:ext cx="720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40</a:t>
            </a:r>
          </a:p>
        </p:txBody>
      </p:sp>
      <p:sp>
        <p:nvSpPr>
          <p:cNvPr id="27665" name="Text Box 17"/>
          <p:cNvSpPr txBox="1">
            <a:spLocks noChangeArrowheads="1"/>
          </p:cNvSpPr>
          <p:nvPr/>
        </p:nvSpPr>
        <p:spPr bwMode="auto">
          <a:xfrm>
            <a:off x="2627313" y="3429000"/>
            <a:ext cx="720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50</a:t>
            </a:r>
          </a:p>
        </p:txBody>
      </p:sp>
      <p:sp>
        <p:nvSpPr>
          <p:cNvPr id="27666" name="Text Box 18"/>
          <p:cNvSpPr txBox="1">
            <a:spLocks noChangeArrowheads="1"/>
          </p:cNvSpPr>
          <p:nvPr/>
        </p:nvSpPr>
        <p:spPr bwMode="auto">
          <a:xfrm>
            <a:off x="2627313" y="3860800"/>
            <a:ext cx="720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20</a:t>
            </a:r>
          </a:p>
        </p:txBody>
      </p:sp>
      <p:sp>
        <p:nvSpPr>
          <p:cNvPr id="27667" name="Text Box 19"/>
          <p:cNvSpPr txBox="1">
            <a:spLocks noChangeArrowheads="1"/>
          </p:cNvSpPr>
          <p:nvPr/>
        </p:nvSpPr>
        <p:spPr bwMode="auto">
          <a:xfrm>
            <a:off x="2627313" y="4292600"/>
            <a:ext cx="720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45</a:t>
            </a:r>
          </a:p>
        </p:txBody>
      </p:sp>
      <p:sp>
        <p:nvSpPr>
          <p:cNvPr id="27668" name="Text Box 20"/>
          <p:cNvSpPr txBox="1">
            <a:spLocks noChangeArrowheads="1"/>
          </p:cNvSpPr>
          <p:nvPr/>
        </p:nvSpPr>
        <p:spPr bwMode="auto">
          <a:xfrm>
            <a:off x="2627313" y="4724400"/>
            <a:ext cx="720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30</a:t>
            </a:r>
          </a:p>
        </p:txBody>
      </p:sp>
      <p:sp>
        <p:nvSpPr>
          <p:cNvPr id="27669" name="Text Box 21"/>
          <p:cNvSpPr txBox="1">
            <a:spLocks noChangeArrowheads="1"/>
          </p:cNvSpPr>
          <p:nvPr/>
        </p:nvSpPr>
        <p:spPr bwMode="auto">
          <a:xfrm>
            <a:off x="2627313" y="5157788"/>
            <a:ext cx="720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15</a:t>
            </a:r>
          </a:p>
        </p:txBody>
      </p:sp>
      <p:sp>
        <p:nvSpPr>
          <p:cNvPr id="27670" name="Text Box 22"/>
          <p:cNvSpPr txBox="1">
            <a:spLocks noChangeArrowheads="1"/>
          </p:cNvSpPr>
          <p:nvPr/>
        </p:nvSpPr>
        <p:spPr bwMode="auto">
          <a:xfrm>
            <a:off x="2627313" y="5589588"/>
            <a:ext cx="720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25</a:t>
            </a:r>
          </a:p>
        </p:txBody>
      </p:sp>
      <p:sp>
        <p:nvSpPr>
          <p:cNvPr id="20502" name="Zástupný symbol pro obsah 2"/>
          <p:cNvSpPr>
            <a:spLocks/>
          </p:cNvSpPr>
          <p:nvPr/>
        </p:nvSpPr>
        <p:spPr bwMode="auto">
          <a:xfrm>
            <a:off x="250825" y="1412875"/>
            <a:ext cx="8642350" cy="544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endParaRPr lang="cs-CZ" sz="160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20503" name="Zástupný symbol pro obsah 2"/>
          <p:cNvSpPr>
            <a:spLocks/>
          </p:cNvSpPr>
          <p:nvPr/>
        </p:nvSpPr>
        <p:spPr bwMode="auto">
          <a:xfrm>
            <a:off x="501650" y="1412875"/>
            <a:ext cx="8642350" cy="544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endParaRPr lang="cs-CZ" sz="160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2400">
                <a:latin typeface="Calibri" pitchFamily="34" charset="0"/>
              </a:rPr>
              <a:t>2 x 5 =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2400">
                <a:latin typeface="Calibri" pitchFamily="34" charset="0"/>
              </a:rPr>
              <a:t>7 x 5 =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2400">
                <a:latin typeface="Calibri" pitchFamily="34" charset="0"/>
              </a:rPr>
              <a:t>1 x 5 =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2400">
                <a:latin typeface="Calibri" pitchFamily="34" charset="0"/>
              </a:rPr>
              <a:t>8 x 5 =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2400">
                <a:latin typeface="Calibri" pitchFamily="34" charset="0"/>
              </a:rPr>
              <a:t>10x5 =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2400">
                <a:latin typeface="Calibri" pitchFamily="34" charset="0"/>
              </a:rPr>
              <a:t>4 x 5 =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2400">
                <a:latin typeface="Calibri" pitchFamily="34" charset="0"/>
              </a:rPr>
              <a:t>9 x 5 =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2400">
                <a:latin typeface="Calibri" pitchFamily="34" charset="0"/>
              </a:rPr>
              <a:t>6 x 5 =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2400">
                <a:latin typeface="Calibri" pitchFamily="34" charset="0"/>
              </a:rPr>
              <a:t>3 x 5 =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2400">
                <a:latin typeface="Calibri" pitchFamily="34" charset="0"/>
              </a:rPr>
              <a:t>5 x 5 =</a:t>
            </a:r>
          </a:p>
        </p:txBody>
      </p:sp>
      <p:pic>
        <p:nvPicPr>
          <p:cNvPr id="20504" name="Picture 25" descr="jednoduché, kv&amp;ecaron;tina, kruh, kreslený film, ovce, úst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7400" y="3716338"/>
            <a:ext cx="2305050" cy="240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6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6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76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76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6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6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76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76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76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76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76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76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76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76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76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76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76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76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76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76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76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76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76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76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76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76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76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76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76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76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 animBg="1"/>
      <p:bldP spid="27652" grpId="0" animBg="1"/>
      <p:bldP spid="27653" grpId="0" animBg="1"/>
      <p:bldP spid="27654" grpId="0" animBg="1"/>
      <p:bldP spid="27655" grpId="0" animBg="1"/>
      <p:bldP spid="27656" grpId="0" animBg="1"/>
      <p:bldP spid="27657" grpId="0" animBg="1"/>
      <p:bldP spid="27658" grpId="0" animBg="1"/>
      <p:bldP spid="27659" grpId="0" animBg="1"/>
      <p:bldP spid="27660" grpId="0" animBg="1"/>
      <p:bldP spid="27661" grpId="0"/>
      <p:bldP spid="27662" grpId="0"/>
      <p:bldP spid="27663" grpId="0"/>
      <p:bldP spid="27664" grpId="0"/>
      <p:bldP spid="27665" grpId="0"/>
      <p:bldP spid="27666" grpId="0"/>
      <p:bldP spid="27667" grpId="0"/>
      <p:bldP spid="27668" grpId="0"/>
      <p:bldP spid="27669" grpId="0"/>
      <p:bldP spid="2767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Násobení 5 - hodnocení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endParaRPr lang="cs-CZ" sz="2400" b="1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>
              <a:buFont typeface="Arial" charset="0"/>
              <a:buNone/>
            </a:pPr>
            <a:endParaRPr lang="cs-CZ" sz="1600" smtClean="0"/>
          </a:p>
        </p:txBody>
      </p:sp>
      <p:sp>
        <p:nvSpPr>
          <p:cNvPr id="28676" name="AutoShape 4"/>
          <p:cNvSpPr>
            <a:spLocks noChangeArrowheads="1"/>
          </p:cNvSpPr>
          <p:nvPr/>
        </p:nvSpPr>
        <p:spPr bwMode="auto">
          <a:xfrm>
            <a:off x="0" y="1773238"/>
            <a:ext cx="6335713" cy="3887787"/>
          </a:xfrm>
          <a:prstGeom prst="wedgeEllipseCallout">
            <a:avLst>
              <a:gd name="adj1" fmla="val 52681"/>
              <a:gd name="adj2" fmla="val 39384"/>
            </a:avLst>
          </a:prstGeom>
          <a:solidFill>
            <a:srgbClr val="FFEAD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endParaRPr lang="cs-CZ"/>
          </a:p>
        </p:txBody>
      </p:sp>
      <p:sp>
        <p:nvSpPr>
          <p:cNvPr id="28677" name="Text Box 5"/>
          <p:cNvSpPr txBox="1">
            <a:spLocks noChangeArrowheads="1"/>
          </p:cNvSpPr>
          <p:nvPr/>
        </p:nvSpPr>
        <p:spPr bwMode="auto">
          <a:xfrm>
            <a:off x="611188" y="2636838"/>
            <a:ext cx="4811712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 b="1"/>
              <a:t>Kdo spočítal všechno správně?</a:t>
            </a:r>
          </a:p>
        </p:txBody>
      </p:sp>
      <p:sp>
        <p:nvSpPr>
          <p:cNvPr id="28678" name="Text Box 6"/>
          <p:cNvSpPr txBox="1">
            <a:spLocks noChangeArrowheads="1"/>
          </p:cNvSpPr>
          <p:nvPr/>
        </p:nvSpPr>
        <p:spPr bwMode="auto">
          <a:xfrm>
            <a:off x="1116013" y="4221163"/>
            <a:ext cx="2663825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Zasloužíš si</a:t>
            </a:r>
          </a:p>
        </p:txBody>
      </p:sp>
      <p:sp>
        <p:nvSpPr>
          <p:cNvPr id="28679" name="Text Box 7"/>
          <p:cNvSpPr txBox="1">
            <a:spLocks noChangeArrowheads="1"/>
          </p:cNvSpPr>
          <p:nvPr/>
        </p:nvSpPr>
        <p:spPr bwMode="auto">
          <a:xfrm>
            <a:off x="3779838" y="3644900"/>
            <a:ext cx="1152525" cy="1433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8800" b="1"/>
              <a:t>1</a:t>
            </a:r>
          </a:p>
        </p:txBody>
      </p:sp>
      <p:pic>
        <p:nvPicPr>
          <p:cNvPr id="21511" name="Picture 8" descr="jednoduché, kv&amp;ecaron;tina, kruh, kreslený film, ovce, úst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488" y="4581525"/>
            <a:ext cx="1754187" cy="1833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86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86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86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86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86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86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86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6" grpId="0" animBg="1"/>
      <p:bldP spid="28677" grpId="0"/>
      <p:bldP spid="28678" grpId="0"/>
      <p:bldP spid="2867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Zdroje:</a:t>
            </a:r>
          </a:p>
        </p:txBody>
      </p:sp>
      <p:sp>
        <p:nvSpPr>
          <p:cNvPr id="22530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</a:pPr>
            <a:r>
              <a:rPr lang="cs-CZ" sz="2000" dirty="0" smtClean="0">
                <a:latin typeface="Arial" charset="0"/>
              </a:rPr>
              <a:t>Sovička:</a:t>
            </a:r>
            <a:r>
              <a:rPr lang="it-IT" sz="2000" dirty="0">
                <a:latin typeface="Arial" charset="0"/>
              </a:rPr>
              <a:t>In: [online]. [cit. 2013-04-09]. Dostupné z</a:t>
            </a:r>
            <a:r>
              <a:rPr lang="it-IT" sz="2000" dirty="0" smtClean="0">
                <a:latin typeface="Arial" charset="0"/>
              </a:rPr>
              <a:t>:</a:t>
            </a:r>
            <a:r>
              <a:rPr lang="cs-CZ" sz="2000" dirty="0" smtClean="0">
                <a:latin typeface="Arial" charset="0"/>
              </a:rPr>
              <a:t/>
            </a:r>
            <a:br>
              <a:rPr lang="cs-CZ" sz="2000" dirty="0" smtClean="0">
                <a:latin typeface="Arial" charset="0"/>
              </a:rPr>
            </a:br>
            <a:r>
              <a:rPr lang="cs-CZ" sz="2000" dirty="0" smtClean="0">
                <a:latin typeface="Arial" charset="0"/>
                <a:hlinkClick r:id="rId2"/>
              </a:rPr>
              <a:t>http://www.google.cz/imgres?q=sovi%C4%8Dka&amp;num=10&amp;hl=cs&amp;sa=X&amp;biw=1280&amp;bih=861&amp;tbs=itp:clipart&amp;tbm=isch&amp;tbnid=Ibsq8hujOAwp5M:&amp;imgrefurl=http://www.kindergarten.cz/cs/firemni-skolky/ziraifka/clanek/rozvrh-dne-ziraifka&amp;docid=hQPmIrIhDFLcUM&amp;imgurl=http://www.kindergarten.cz/images/clanky/image/skolka_ziraifka/logo-sova.jpg&amp;w=340&amp;h=340&amp;ei=oGp4ULOyDMjZsgbn_ICICQ&amp;zoom=1</a:t>
            </a:r>
            <a:r>
              <a:rPr lang="cs-CZ" sz="2000" dirty="0" smtClean="0">
                <a:latin typeface="Arial" charset="0"/>
              </a:rPr>
              <a:t> </a:t>
            </a:r>
          </a:p>
          <a:p>
            <a:pPr>
              <a:lnSpc>
                <a:spcPct val="80000"/>
              </a:lnSpc>
              <a:spcBef>
                <a:spcPct val="0"/>
              </a:spcBef>
            </a:pPr>
            <a:r>
              <a:rPr lang="cs-CZ" sz="2000" dirty="0" smtClean="0">
                <a:latin typeface="Arial" charset="0"/>
              </a:rPr>
              <a:t>Zebra:</a:t>
            </a:r>
            <a:r>
              <a:rPr lang="it-IT" sz="2000" dirty="0">
                <a:latin typeface="Arial" charset="0"/>
              </a:rPr>
              <a:t>In: [online]. [cit. 2013-04-09]. Dostupné z</a:t>
            </a:r>
            <a:r>
              <a:rPr lang="it-IT" sz="2000" dirty="0" smtClean="0">
                <a:latin typeface="Arial" charset="0"/>
              </a:rPr>
              <a:t>:</a:t>
            </a:r>
            <a:r>
              <a:rPr lang="cs-CZ" sz="2000" dirty="0" smtClean="0">
                <a:latin typeface="Arial" charset="0"/>
              </a:rPr>
              <a:t/>
            </a:r>
            <a:br>
              <a:rPr lang="cs-CZ" sz="2000" dirty="0" smtClean="0">
                <a:latin typeface="Arial" charset="0"/>
              </a:rPr>
            </a:br>
            <a:r>
              <a:rPr lang="cs-CZ" sz="2000" dirty="0" smtClean="0">
                <a:latin typeface="Arial" charset="0"/>
                <a:hlinkClick r:id="rId3"/>
              </a:rPr>
              <a:t>http://pixabay.com/cs/jednoduch%C3%A9-kreslen%C3%BD-film-pruhy-47730/</a:t>
            </a:r>
            <a:r>
              <a:rPr lang="cs-CZ" sz="2000" dirty="0" smtClean="0">
                <a:latin typeface="Arial" charset="0"/>
              </a:rPr>
              <a:t> </a:t>
            </a:r>
          </a:p>
          <a:p>
            <a:pPr>
              <a:lnSpc>
                <a:spcPct val="80000"/>
              </a:lnSpc>
              <a:spcBef>
                <a:spcPct val="0"/>
              </a:spcBef>
            </a:pPr>
            <a:r>
              <a:rPr lang="cs-CZ" sz="2000" dirty="0" smtClean="0">
                <a:latin typeface="Arial" charset="0"/>
              </a:rPr>
              <a:t>Medvídek:</a:t>
            </a:r>
            <a:r>
              <a:rPr lang="it-IT" sz="2000" dirty="0">
                <a:latin typeface="Arial" charset="0"/>
              </a:rPr>
              <a:t>In: [online]. [cit. 2013-04-09]. Dostupné z</a:t>
            </a:r>
            <a:r>
              <a:rPr lang="it-IT" sz="2000" dirty="0" smtClean="0">
                <a:latin typeface="Arial" charset="0"/>
              </a:rPr>
              <a:t>:</a:t>
            </a:r>
            <a:r>
              <a:rPr lang="cs-CZ" sz="2000" dirty="0" smtClean="0">
                <a:latin typeface="Arial" charset="0"/>
              </a:rPr>
              <a:t/>
            </a:r>
            <a:br>
              <a:rPr lang="cs-CZ" sz="2000" dirty="0" smtClean="0">
                <a:latin typeface="Arial" charset="0"/>
              </a:rPr>
            </a:br>
            <a:r>
              <a:rPr lang="cs-CZ" sz="2000" dirty="0" smtClean="0">
                <a:latin typeface="Arial" charset="0"/>
                <a:hlinkClick r:id="rId4"/>
              </a:rPr>
              <a:t>http://pixabay.com/cs/jednoduch%C3%A9-kruh-kreslen%C3%BD-film-ryby-47531/</a:t>
            </a:r>
            <a:endParaRPr lang="cs-CZ" sz="2000" dirty="0" smtClean="0">
              <a:latin typeface="Arial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</a:pPr>
            <a:r>
              <a:rPr lang="cs-CZ" sz="2000" dirty="0" smtClean="0">
                <a:latin typeface="Arial" charset="0"/>
              </a:rPr>
              <a:t>Ovečka:</a:t>
            </a:r>
            <a:r>
              <a:rPr lang="it-IT" sz="2000" dirty="0">
                <a:latin typeface="Arial" charset="0"/>
              </a:rPr>
              <a:t>In: [online]. [cit. 2013-04-09]. </a:t>
            </a:r>
            <a:r>
              <a:rPr lang="it-IT" sz="2000">
                <a:latin typeface="Arial" charset="0"/>
              </a:rPr>
              <a:t>Dostupné z</a:t>
            </a:r>
            <a:r>
              <a:rPr lang="it-IT" sz="2000" smtClean="0">
                <a:latin typeface="Arial" charset="0"/>
              </a:rPr>
              <a:t>:</a:t>
            </a:r>
            <a:r>
              <a:rPr lang="cs-CZ" sz="2000" dirty="0" smtClean="0">
                <a:latin typeface="Arial" charset="0"/>
              </a:rPr>
              <a:t/>
            </a:r>
            <a:br>
              <a:rPr lang="cs-CZ" sz="2000" dirty="0" smtClean="0">
                <a:latin typeface="Arial" charset="0"/>
              </a:rPr>
            </a:br>
            <a:r>
              <a:rPr lang="cs-CZ" sz="2000" dirty="0" smtClean="0">
                <a:latin typeface="Arial" charset="0"/>
                <a:hlinkClick r:id="rId5"/>
              </a:rPr>
              <a:t>http://pixabay.com/cs/jednoduch%C3%A9-kv%C4%9Btina-kruh-47527/</a:t>
            </a:r>
            <a:r>
              <a:rPr lang="cs-CZ" sz="2000" dirty="0" smtClean="0">
                <a:latin typeface="Arial" charset="0"/>
              </a:rPr>
              <a:t> 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2">
      <a:dk1>
        <a:srgbClr val="663300"/>
      </a:dk1>
      <a:lt1>
        <a:srgbClr val="FFCC99"/>
      </a:lt1>
      <a:dk2>
        <a:srgbClr val="663300"/>
      </a:dk2>
      <a:lt2>
        <a:srgbClr val="EEECE1"/>
      </a:lt2>
      <a:accent1>
        <a:srgbClr val="4F81BD"/>
      </a:accent1>
      <a:accent2>
        <a:srgbClr val="C0504D"/>
      </a:accent2>
      <a:accent3>
        <a:srgbClr val="FFE2CA"/>
      </a:accent3>
      <a:accent4>
        <a:srgbClr val="562A00"/>
      </a:accent4>
      <a:accent5>
        <a:srgbClr val="B2C1DB"/>
      </a:accent5>
      <a:accent6>
        <a:srgbClr val="AE4845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663300"/>
        </a:dk1>
        <a:lt1>
          <a:srgbClr val="FFCC99"/>
        </a:lt1>
        <a:dk2>
          <a:srgbClr val="663300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E2CA"/>
        </a:accent3>
        <a:accent4>
          <a:srgbClr val="562A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341</Words>
  <Application>Microsoft Office PowerPoint</Application>
  <PresentationFormat>Předvádění na obrazovce (4:3)</PresentationFormat>
  <Paragraphs>181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systému Office</vt:lpstr>
      <vt:lpstr>1_Motiv systému Office</vt:lpstr>
      <vt:lpstr>Prezentace aplikace PowerPoint</vt:lpstr>
      <vt:lpstr>ANOTACE</vt:lpstr>
      <vt:lpstr>Matematika</vt:lpstr>
      <vt:lpstr>Násobení 2 Vypočítej správně příklady a pak se dozvíš, jestli si zasloužíš jedničku</vt:lpstr>
      <vt:lpstr>Násobení 2 - hodnocení</vt:lpstr>
      <vt:lpstr>Prezentace aplikace PowerPoint</vt:lpstr>
      <vt:lpstr>Násobení 3 - hodnocení</vt:lpstr>
      <vt:lpstr>Prezentace aplikace PowerPoint</vt:lpstr>
      <vt:lpstr>Násobení 4 - hodnocení</vt:lpstr>
      <vt:lpstr>Prezentace aplikace PowerPoint</vt:lpstr>
      <vt:lpstr>Násobení 5 - hodnocení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</dc:title>
  <dc:creator>Majitel</dc:creator>
  <cp:lastModifiedBy>jitka</cp:lastModifiedBy>
  <cp:revision>22</cp:revision>
  <dcterms:created xsi:type="dcterms:W3CDTF">2012-08-30T15:47:42Z</dcterms:created>
  <dcterms:modified xsi:type="dcterms:W3CDTF">2013-05-18T16:04:37Z</dcterms:modified>
</cp:coreProperties>
</file>