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0" r:id="rId3"/>
    <p:sldId id="269" r:id="rId4"/>
    <p:sldId id="256" r:id="rId5"/>
    <p:sldId id="268" r:id="rId6"/>
    <p:sldId id="258" r:id="rId7"/>
    <p:sldId id="259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714" autoAdjust="0"/>
  </p:normalViewPr>
  <p:slideViewPr>
    <p:cSldViewPr>
      <p:cViewPr varScale="1">
        <p:scale>
          <a:sx n="45" d="100"/>
          <a:sy n="45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10D94-4CC4-40C7-B522-FC08EE4CD01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35352-7AB1-4F8E-8545-CB58BCCF0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841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6CB11-78D3-4B48-85A0-AF366EA9E5A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EAD19-0DD7-4807-9289-FAFB7765D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27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7354A-B969-43F8-A957-E6E15343333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9594A-A67B-49D9-AC0B-7A87F0F9A8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199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10C3D-D6BC-4C4E-BB73-82ADDAF55A9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96FE3-8020-499E-8EE3-D082D2B897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565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91E50-7010-4CE0-8F8E-B80B558CA0B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31233-797A-4BDF-8AFF-B3DF1CF4C7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315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00B75-C265-4E70-B96A-C90392CDB5F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C5696-D414-4A08-8BF8-DE2792EA3A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539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F51AA-624A-4755-8B95-CE7AEC1A6DC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325EB-2850-4D61-B9D9-D0C71A78D9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979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F2D60-D66D-4736-89A7-D8D108FDFF0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0D185-E461-43DE-A8A3-B910180C5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318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EF071-6DFF-4A1C-AAB1-3174B226D9E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A7226-D853-44C4-B6ED-424B8C35C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406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B77F9-8E55-4FAB-9239-1DA2754F43B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AEAB5-BD06-432A-9D59-EAB03DAFC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020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AE0D3-35E2-48E2-9F9B-222000D735D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4B4F4-1D51-40AE-A45D-27EB75FD41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9348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85BB46F-582F-4B9F-B412-3F8F828C9F2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7672343-ED1D-4C65-8B31-6B6141FF8E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5790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BBCF21B-588D-40F3-B714-5C650C735BC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822A979-B87E-4F22-9A3F-9879359CA8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3663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8F01D39-859F-44D7-9A65-348EBED3CF1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28A1B17-1499-4ABA-9C6C-DBF173099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8947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2508512-A67E-4A8E-8D0A-9CED27034C0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4BC837D-C478-4093-B986-E0856C57B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7025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30970E7-41FB-43A7-AF4B-87746C88EF5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0DF49B-533C-4503-B4CA-45087D34A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1174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DA7E3F4-C058-434B-A838-3C8CA00EAC7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4381B53-27EF-426A-A5D9-5C51BF36E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236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9460CEA-63AB-41E9-A2A6-4B757F1890A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DB74ED8-4954-440E-B9DD-05FCA4480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0112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9A82F2E-C5F6-4B80-A107-E4577E9964A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B43A849-569C-434A-8B8C-3306D8B39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9116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0074483-6E0A-4EBF-AA90-0A7DA1598A0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98F8726-7A73-4C5A-AB34-8D1E06B1FB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8020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3DBA302-242D-4AAF-AFF5-3F27E373069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56C346C-AAEE-4BF7-A9D9-3FFE3A5658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1005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C565959-B82A-4F7D-88D3-09F13A47BD2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2C1B932-560A-4A3F-AD7E-E27BA74E9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478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6FE9ED7-B9A4-4CAA-92E0-83A15B3DB61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B043483-F9AA-42A7-9179-905462A019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4BD9002-3615-4EF3-A15C-8CC3C686A89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4D0E69D-56E9-4B35-87CC-943C9D062C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Matematika_11.ppt" TargetMode="External"/><Relationship Id="rId2" Type="http://schemas.openxmlformats.org/officeDocument/2006/relationships/hyperlink" Target="http://www.free-clipart-pictures.net/kid_clipar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VY_32_Inovace_7A_11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</a:t>
                      </a:r>
                      <a:r>
                        <a:rPr lang="cs-CZ" sz="1800" smtClean="0"/>
                        <a:t>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4353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692150"/>
            <a:ext cx="8229600" cy="1223963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r>
              <a:rPr lang="cs-CZ" sz="1800" dirty="0" smtClean="0"/>
              <a:t>Seznámení a upevňování řady násobků 6. V kruhu začínáme </a:t>
            </a:r>
            <a:r>
              <a:rPr lang="cs-CZ" sz="1800" smtClean="0"/>
              <a:t>spojovat násobek </a:t>
            </a:r>
            <a:r>
              <a:rPr lang="cs-CZ" sz="1800" dirty="0" smtClean="0"/>
              <a:t>0 </a:t>
            </a:r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	a u dvojciferných čísel pokračujeme v označování pouze jednotek.</a:t>
            </a:r>
          </a:p>
          <a:p>
            <a:pPr>
              <a:defRPr/>
            </a:pPr>
            <a:r>
              <a:rPr lang="cs-CZ" sz="1800" dirty="0" smtClean="0"/>
              <a:t>Násobení 6 s využitím názoru.</a:t>
            </a:r>
          </a:p>
          <a:p>
            <a:pPr>
              <a:defRPr/>
            </a:pPr>
            <a:r>
              <a:rPr lang="cs-CZ" sz="1800" dirty="0" smtClean="0"/>
              <a:t>Násobení 6 ve slovní úloze.</a:t>
            </a:r>
          </a:p>
          <a:p>
            <a:pPr>
              <a:defRPr/>
            </a:pPr>
            <a:r>
              <a:rPr lang="cs-CZ" sz="1800" dirty="0" smtClean="0"/>
              <a:t>Záměna činitelů .</a:t>
            </a:r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buFont typeface="Arial" charset="0"/>
              <a:buNone/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 eaLnBrk="1" hangingPunct="1">
              <a:defRPr/>
            </a:pPr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Dolanová</a:t>
            </a:r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defRPr/>
            </a:pPr>
            <a:endParaRPr lang="cs-CZ" sz="1800" dirty="0" smtClean="0">
              <a:solidFill>
                <a:srgbClr val="898989"/>
              </a:solidFill>
            </a:endParaRPr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Matematika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Násobení 6</a:t>
            </a:r>
          </a:p>
          <a:p>
            <a:pPr algn="l" eaLnBrk="1" hangingPunct="1">
              <a:defRPr/>
            </a:pPr>
            <a:endParaRPr lang="cs-CZ" sz="1200" dirty="0" smtClean="0">
              <a:solidFill>
                <a:srgbClr val="898989"/>
              </a:solidFill>
            </a:endParaRPr>
          </a:p>
          <a:p>
            <a:pPr algn="l" eaLnBrk="1" hangingPunct="1">
              <a:defRPr/>
            </a:pPr>
            <a:endParaRPr lang="cs-CZ" sz="1200" dirty="0" smtClean="0">
              <a:solidFill>
                <a:srgbClr val="898989"/>
              </a:solidFill>
            </a:endParaRPr>
          </a:p>
          <a:p>
            <a:pPr algn="l" eaLnBrk="1" hangingPunct="1">
              <a:defRPr/>
            </a:pPr>
            <a:endParaRPr lang="cs-CZ" sz="1200" dirty="0" smtClean="0">
              <a:solidFill>
                <a:srgbClr val="898989"/>
              </a:solidFill>
            </a:endParaRPr>
          </a:p>
          <a:p>
            <a:pPr eaLnBrk="1" hangingPunct="1">
              <a:defRPr/>
            </a:pPr>
            <a:r>
              <a:rPr lang="cs-CZ" sz="1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endParaRPr lang="cs-CZ" sz="1200" dirty="0" smtClean="0">
              <a:solidFill>
                <a:srgbClr val="898989"/>
              </a:solidFill>
            </a:endParaRPr>
          </a:p>
        </p:txBody>
      </p:sp>
      <p:pic>
        <p:nvPicPr>
          <p:cNvPr id="1638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644900"/>
            <a:ext cx="1000125" cy="105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Obdélník 3"/>
          <p:cNvSpPr>
            <a:spLocks noChangeArrowheads="1"/>
          </p:cNvSpPr>
          <p:nvPr/>
        </p:nvSpPr>
        <p:spPr bwMode="auto">
          <a:xfrm>
            <a:off x="0" y="285750"/>
            <a:ext cx="91440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 b="1"/>
              <a:t>Spojuj čarou pouze násobky 6. Začni od nuly. Pokud je násobkem desítka (10,20,30…), pojedeš vždy na číslo 0. Sleduj, co se objeví. Pak si to můžeš zkontrolovat</a:t>
            </a:r>
            <a:r>
              <a:rPr lang="cs-CZ"/>
              <a:t>.</a:t>
            </a:r>
          </a:p>
        </p:txBody>
      </p:sp>
      <p:grpSp>
        <p:nvGrpSpPr>
          <p:cNvPr id="17411" name="Skupina 45"/>
          <p:cNvGrpSpPr>
            <a:grpSpLocks/>
          </p:cNvGrpSpPr>
          <p:nvPr/>
        </p:nvGrpSpPr>
        <p:grpSpPr bwMode="auto">
          <a:xfrm>
            <a:off x="500063" y="1785938"/>
            <a:ext cx="4000500" cy="4167187"/>
            <a:chOff x="500034" y="1785926"/>
            <a:chExt cx="4000528" cy="4166558"/>
          </a:xfrm>
        </p:grpSpPr>
        <p:grpSp>
          <p:nvGrpSpPr>
            <p:cNvPr id="17446" name="Skupina 33"/>
            <p:cNvGrpSpPr>
              <a:grpSpLocks/>
            </p:cNvGrpSpPr>
            <p:nvPr/>
          </p:nvGrpSpPr>
          <p:grpSpPr bwMode="auto">
            <a:xfrm>
              <a:off x="857224" y="2357430"/>
              <a:ext cx="3286148" cy="3071040"/>
              <a:chOff x="857224" y="2357430"/>
              <a:chExt cx="3286148" cy="3071040"/>
            </a:xfrm>
          </p:grpSpPr>
          <p:sp>
            <p:nvSpPr>
              <p:cNvPr id="5" name="Elipsa 4"/>
              <p:cNvSpPr/>
              <p:nvPr/>
            </p:nvSpPr>
            <p:spPr>
              <a:xfrm>
                <a:off x="1071537" y="2571620"/>
                <a:ext cx="2857520" cy="264278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8" name="Přímá spojovací čára 7"/>
              <p:cNvCxnSpPr/>
              <p:nvPr/>
            </p:nvCxnSpPr>
            <p:spPr>
              <a:xfrm rot="5400000">
                <a:off x="2393962" y="2535113"/>
                <a:ext cx="357133" cy="1588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2393962" y="5249328"/>
                <a:ext cx="357133" cy="1588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3352814" y="2719213"/>
                <a:ext cx="295230" cy="285752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10800000" flipV="1">
                <a:off x="3786181" y="3500167"/>
                <a:ext cx="357189" cy="80950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10800000">
                <a:off x="3714743" y="4285861"/>
                <a:ext cx="357191" cy="134918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16200000" flipV="1">
                <a:off x="3254387" y="4889003"/>
                <a:ext cx="277771" cy="214315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16200000" flipV="1">
                <a:off x="1357318" y="2643019"/>
                <a:ext cx="357133" cy="357189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10800000">
                <a:off x="857223" y="3428740"/>
                <a:ext cx="428628" cy="142853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 rot="10800000" flipV="1">
                <a:off x="928661" y="4357288"/>
                <a:ext cx="357189" cy="142853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 rot="10800000" flipV="1">
                <a:off x="1500165" y="4928702"/>
                <a:ext cx="285752" cy="214280"/>
              </a:xfrm>
              <a:prstGeom prst="line">
                <a:avLst/>
              </a:prstGeom>
              <a:ln w="571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7447" name="TextovéPole 34"/>
            <p:cNvSpPr txBox="1">
              <a:spLocks noChangeArrowheads="1"/>
            </p:cNvSpPr>
            <p:nvPr/>
          </p:nvSpPr>
          <p:spPr bwMode="auto">
            <a:xfrm>
              <a:off x="2357422" y="178592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0</a:t>
              </a:r>
            </a:p>
          </p:txBody>
        </p:sp>
        <p:sp>
          <p:nvSpPr>
            <p:cNvPr id="17448" name="TextovéPole 36"/>
            <p:cNvSpPr txBox="1">
              <a:spLocks noChangeArrowheads="1"/>
            </p:cNvSpPr>
            <p:nvPr/>
          </p:nvSpPr>
          <p:spPr bwMode="auto">
            <a:xfrm>
              <a:off x="3714744" y="2214554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1</a:t>
              </a:r>
            </a:p>
          </p:txBody>
        </p:sp>
        <p:sp>
          <p:nvSpPr>
            <p:cNvPr id="17449" name="TextovéPole 37"/>
            <p:cNvSpPr txBox="1">
              <a:spLocks noChangeArrowheads="1"/>
            </p:cNvSpPr>
            <p:nvPr/>
          </p:nvSpPr>
          <p:spPr bwMode="auto">
            <a:xfrm>
              <a:off x="4214810" y="3071810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2</a:t>
              </a:r>
            </a:p>
          </p:txBody>
        </p:sp>
        <p:sp>
          <p:nvSpPr>
            <p:cNvPr id="17450" name="TextovéPole 38"/>
            <p:cNvSpPr txBox="1">
              <a:spLocks noChangeArrowheads="1"/>
            </p:cNvSpPr>
            <p:nvPr/>
          </p:nvSpPr>
          <p:spPr bwMode="auto">
            <a:xfrm>
              <a:off x="4143372" y="4143380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3</a:t>
              </a:r>
            </a:p>
          </p:txBody>
        </p:sp>
        <p:sp>
          <p:nvSpPr>
            <p:cNvPr id="17451" name="TextovéPole 39"/>
            <p:cNvSpPr txBox="1">
              <a:spLocks noChangeArrowheads="1"/>
            </p:cNvSpPr>
            <p:nvPr/>
          </p:nvSpPr>
          <p:spPr bwMode="auto">
            <a:xfrm>
              <a:off x="3500430" y="500063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4</a:t>
              </a:r>
            </a:p>
          </p:txBody>
        </p:sp>
        <p:sp>
          <p:nvSpPr>
            <p:cNvPr id="17452" name="TextovéPole 40"/>
            <p:cNvSpPr txBox="1">
              <a:spLocks noChangeArrowheads="1"/>
            </p:cNvSpPr>
            <p:nvPr/>
          </p:nvSpPr>
          <p:spPr bwMode="auto">
            <a:xfrm>
              <a:off x="2428860" y="5429264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5</a:t>
              </a:r>
            </a:p>
          </p:txBody>
        </p:sp>
        <p:sp>
          <p:nvSpPr>
            <p:cNvPr id="17453" name="TextovéPole 41"/>
            <p:cNvSpPr txBox="1">
              <a:spLocks noChangeArrowheads="1"/>
            </p:cNvSpPr>
            <p:nvPr/>
          </p:nvSpPr>
          <p:spPr bwMode="auto">
            <a:xfrm>
              <a:off x="1142976" y="500063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6</a:t>
              </a:r>
            </a:p>
          </p:txBody>
        </p:sp>
        <p:sp>
          <p:nvSpPr>
            <p:cNvPr id="17454" name="TextovéPole 42"/>
            <p:cNvSpPr txBox="1">
              <a:spLocks noChangeArrowheads="1"/>
            </p:cNvSpPr>
            <p:nvPr/>
          </p:nvSpPr>
          <p:spPr bwMode="auto">
            <a:xfrm>
              <a:off x="571472" y="4286256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7</a:t>
              </a:r>
            </a:p>
          </p:txBody>
        </p:sp>
        <p:sp>
          <p:nvSpPr>
            <p:cNvPr id="17455" name="TextovéPole 43"/>
            <p:cNvSpPr txBox="1">
              <a:spLocks noChangeArrowheads="1"/>
            </p:cNvSpPr>
            <p:nvPr/>
          </p:nvSpPr>
          <p:spPr bwMode="auto">
            <a:xfrm>
              <a:off x="500034" y="3143248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8</a:t>
              </a:r>
            </a:p>
          </p:txBody>
        </p:sp>
        <p:sp>
          <p:nvSpPr>
            <p:cNvPr id="17456" name="TextovéPole 44"/>
            <p:cNvSpPr txBox="1">
              <a:spLocks noChangeArrowheads="1"/>
            </p:cNvSpPr>
            <p:nvPr/>
          </p:nvSpPr>
          <p:spPr bwMode="auto">
            <a:xfrm>
              <a:off x="928662" y="2214554"/>
              <a:ext cx="28575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9</a:t>
              </a:r>
            </a:p>
          </p:txBody>
        </p:sp>
      </p:grpSp>
      <p:grpSp>
        <p:nvGrpSpPr>
          <p:cNvPr id="17412" name="Skupina 46"/>
          <p:cNvGrpSpPr>
            <a:grpSpLocks/>
          </p:cNvGrpSpPr>
          <p:nvPr/>
        </p:nvGrpSpPr>
        <p:grpSpPr bwMode="auto">
          <a:xfrm>
            <a:off x="4714875" y="1785938"/>
            <a:ext cx="4000500" cy="4167187"/>
            <a:chOff x="500034" y="1785926"/>
            <a:chExt cx="4000528" cy="4166558"/>
          </a:xfrm>
        </p:grpSpPr>
        <p:grpSp>
          <p:nvGrpSpPr>
            <p:cNvPr id="17424" name="Skupina 33"/>
            <p:cNvGrpSpPr>
              <a:grpSpLocks/>
            </p:cNvGrpSpPr>
            <p:nvPr/>
          </p:nvGrpSpPr>
          <p:grpSpPr bwMode="auto">
            <a:xfrm>
              <a:off x="857224" y="2357430"/>
              <a:ext cx="3286148" cy="3071040"/>
              <a:chOff x="857224" y="2357430"/>
              <a:chExt cx="3286148" cy="3071040"/>
            </a:xfrm>
          </p:grpSpPr>
          <p:sp>
            <p:nvSpPr>
              <p:cNvPr id="59" name="Elipsa 58"/>
              <p:cNvSpPr/>
              <p:nvPr/>
            </p:nvSpPr>
            <p:spPr>
              <a:xfrm>
                <a:off x="1071537" y="2571620"/>
                <a:ext cx="2857520" cy="2642789"/>
              </a:xfrm>
              <a:prstGeom prst="ellipse">
                <a:avLst/>
              </a:prstGeom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60" name="Přímá spojovací čára 59"/>
              <p:cNvCxnSpPr/>
              <p:nvPr/>
            </p:nvCxnSpPr>
            <p:spPr>
              <a:xfrm rot="5400000">
                <a:off x="2393963" y="2535113"/>
                <a:ext cx="357133" cy="1587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ovací čára 60"/>
              <p:cNvCxnSpPr/>
              <p:nvPr/>
            </p:nvCxnSpPr>
            <p:spPr>
              <a:xfrm rot="5400000">
                <a:off x="2393963" y="5249328"/>
                <a:ext cx="357133" cy="1587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ovací čára 61"/>
              <p:cNvCxnSpPr/>
              <p:nvPr/>
            </p:nvCxnSpPr>
            <p:spPr>
              <a:xfrm rot="5400000">
                <a:off x="3352814" y="2719213"/>
                <a:ext cx="295230" cy="285752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ovací čára 62"/>
              <p:cNvCxnSpPr/>
              <p:nvPr/>
            </p:nvCxnSpPr>
            <p:spPr>
              <a:xfrm rot="10800000" flipV="1">
                <a:off x="3786181" y="3500167"/>
                <a:ext cx="357191" cy="80950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ovací čára 63"/>
              <p:cNvCxnSpPr/>
              <p:nvPr/>
            </p:nvCxnSpPr>
            <p:spPr>
              <a:xfrm rot="10800000">
                <a:off x="3714744" y="4285861"/>
                <a:ext cx="357189" cy="134918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ovací čára 64"/>
              <p:cNvCxnSpPr/>
              <p:nvPr/>
            </p:nvCxnSpPr>
            <p:spPr>
              <a:xfrm rot="16200000" flipV="1">
                <a:off x="3254387" y="4889004"/>
                <a:ext cx="277771" cy="214313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ovací čára 65"/>
              <p:cNvCxnSpPr/>
              <p:nvPr/>
            </p:nvCxnSpPr>
            <p:spPr>
              <a:xfrm rot="16200000" flipV="1">
                <a:off x="1357318" y="2643019"/>
                <a:ext cx="357133" cy="357191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ovací čára 66"/>
              <p:cNvCxnSpPr/>
              <p:nvPr/>
            </p:nvCxnSpPr>
            <p:spPr>
              <a:xfrm rot="10800000">
                <a:off x="857224" y="3428740"/>
                <a:ext cx="428628" cy="142853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ovací čára 67"/>
              <p:cNvCxnSpPr/>
              <p:nvPr/>
            </p:nvCxnSpPr>
            <p:spPr>
              <a:xfrm rot="10800000" flipV="1">
                <a:off x="928661" y="4357288"/>
                <a:ext cx="357191" cy="142853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ovací čára 68"/>
              <p:cNvCxnSpPr/>
              <p:nvPr/>
            </p:nvCxnSpPr>
            <p:spPr>
              <a:xfrm rot="10800000" flipV="1">
                <a:off x="1500165" y="4928702"/>
                <a:ext cx="285752" cy="214280"/>
              </a:xfrm>
              <a:prstGeom prst="line">
                <a:avLst/>
              </a:prstGeom>
              <a:ln w="57150">
                <a:solidFill>
                  <a:srgbClr val="00206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7425" name="TextovéPole 48"/>
            <p:cNvSpPr txBox="1">
              <a:spLocks noChangeArrowheads="1"/>
            </p:cNvSpPr>
            <p:nvPr/>
          </p:nvSpPr>
          <p:spPr bwMode="auto">
            <a:xfrm>
              <a:off x="2357422" y="1785926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0</a:t>
              </a:r>
            </a:p>
          </p:txBody>
        </p:sp>
        <p:sp>
          <p:nvSpPr>
            <p:cNvPr id="17426" name="TextovéPole 49"/>
            <p:cNvSpPr txBox="1">
              <a:spLocks noChangeArrowheads="1"/>
            </p:cNvSpPr>
            <p:nvPr/>
          </p:nvSpPr>
          <p:spPr bwMode="auto">
            <a:xfrm>
              <a:off x="3714744" y="2214554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1</a:t>
              </a:r>
            </a:p>
          </p:txBody>
        </p:sp>
        <p:sp>
          <p:nvSpPr>
            <p:cNvPr id="17427" name="TextovéPole 50"/>
            <p:cNvSpPr txBox="1">
              <a:spLocks noChangeArrowheads="1"/>
            </p:cNvSpPr>
            <p:nvPr/>
          </p:nvSpPr>
          <p:spPr bwMode="auto">
            <a:xfrm>
              <a:off x="4214810" y="3071810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2</a:t>
              </a:r>
            </a:p>
          </p:txBody>
        </p:sp>
        <p:sp>
          <p:nvSpPr>
            <p:cNvPr id="17428" name="TextovéPole 51"/>
            <p:cNvSpPr txBox="1">
              <a:spLocks noChangeArrowheads="1"/>
            </p:cNvSpPr>
            <p:nvPr/>
          </p:nvSpPr>
          <p:spPr bwMode="auto">
            <a:xfrm>
              <a:off x="4143372" y="4143380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3</a:t>
              </a:r>
            </a:p>
          </p:txBody>
        </p:sp>
        <p:sp>
          <p:nvSpPr>
            <p:cNvPr id="17429" name="TextovéPole 52"/>
            <p:cNvSpPr txBox="1">
              <a:spLocks noChangeArrowheads="1"/>
            </p:cNvSpPr>
            <p:nvPr/>
          </p:nvSpPr>
          <p:spPr bwMode="auto">
            <a:xfrm>
              <a:off x="3500430" y="5000636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4</a:t>
              </a:r>
            </a:p>
          </p:txBody>
        </p:sp>
        <p:sp>
          <p:nvSpPr>
            <p:cNvPr id="17430" name="TextovéPole 53"/>
            <p:cNvSpPr txBox="1">
              <a:spLocks noChangeArrowheads="1"/>
            </p:cNvSpPr>
            <p:nvPr/>
          </p:nvSpPr>
          <p:spPr bwMode="auto">
            <a:xfrm>
              <a:off x="2428860" y="5429264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5</a:t>
              </a:r>
            </a:p>
          </p:txBody>
        </p:sp>
        <p:sp>
          <p:nvSpPr>
            <p:cNvPr id="17431" name="TextovéPole 54"/>
            <p:cNvSpPr txBox="1">
              <a:spLocks noChangeArrowheads="1"/>
            </p:cNvSpPr>
            <p:nvPr/>
          </p:nvSpPr>
          <p:spPr bwMode="auto">
            <a:xfrm>
              <a:off x="1142976" y="5000636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6</a:t>
              </a:r>
            </a:p>
          </p:txBody>
        </p:sp>
        <p:sp>
          <p:nvSpPr>
            <p:cNvPr id="17432" name="TextovéPole 55"/>
            <p:cNvSpPr txBox="1">
              <a:spLocks noChangeArrowheads="1"/>
            </p:cNvSpPr>
            <p:nvPr/>
          </p:nvSpPr>
          <p:spPr bwMode="auto">
            <a:xfrm>
              <a:off x="571472" y="4286256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7</a:t>
              </a:r>
            </a:p>
          </p:txBody>
        </p:sp>
        <p:sp>
          <p:nvSpPr>
            <p:cNvPr id="17433" name="TextovéPole 56"/>
            <p:cNvSpPr txBox="1">
              <a:spLocks noChangeArrowheads="1"/>
            </p:cNvSpPr>
            <p:nvPr/>
          </p:nvSpPr>
          <p:spPr bwMode="auto">
            <a:xfrm>
              <a:off x="500034" y="3143248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8</a:t>
              </a:r>
            </a:p>
          </p:txBody>
        </p:sp>
        <p:sp>
          <p:nvSpPr>
            <p:cNvPr id="17434" name="TextovéPole 57"/>
            <p:cNvSpPr txBox="1">
              <a:spLocks noChangeArrowheads="1"/>
            </p:cNvSpPr>
            <p:nvPr/>
          </p:nvSpPr>
          <p:spPr bwMode="auto">
            <a:xfrm>
              <a:off x="928662" y="2214554"/>
              <a:ext cx="285752" cy="523220"/>
            </a:xfrm>
            <a:prstGeom prst="rect">
              <a:avLst/>
            </a:prstGeom>
            <a:noFill/>
            <a:ln w="9525">
              <a:solidFill>
                <a:srgbClr val="00206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 b="1"/>
                <a:t>9</a:t>
              </a:r>
            </a:p>
          </p:txBody>
        </p:sp>
      </p:grpSp>
      <p:cxnSp>
        <p:nvCxnSpPr>
          <p:cNvPr id="77" name="Přímá spojovací čára 76"/>
          <p:cNvCxnSpPr/>
          <p:nvPr/>
        </p:nvCxnSpPr>
        <p:spPr>
          <a:xfrm rot="5400000">
            <a:off x="5214938" y="3357563"/>
            <a:ext cx="2286000" cy="857250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flipV="1">
            <a:off x="5929313" y="3571875"/>
            <a:ext cx="2143125" cy="1428750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rot="10800000">
            <a:off x="5357813" y="3500438"/>
            <a:ext cx="2714625" cy="714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rot="10800000">
            <a:off x="5357813" y="3571875"/>
            <a:ext cx="2643187" cy="1588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>
            <a:off x="5357813" y="3500438"/>
            <a:ext cx="2214562" cy="1428750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 rot="16200000" flipV="1">
            <a:off x="6036469" y="3393282"/>
            <a:ext cx="2286000" cy="785812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 rot="5400000">
            <a:off x="5179219" y="3321844"/>
            <a:ext cx="2428875" cy="92868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 flipV="1">
            <a:off x="5857875" y="3519488"/>
            <a:ext cx="2198688" cy="1481137"/>
          </a:xfrm>
          <a:prstGeom prst="line">
            <a:avLst/>
          </a:prstGeom>
          <a:ln w="190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 rot="10800000">
            <a:off x="5394325" y="3519488"/>
            <a:ext cx="2706688" cy="25400"/>
          </a:xfrm>
          <a:prstGeom prst="line">
            <a:avLst/>
          </a:prstGeom>
          <a:ln w="190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>
            <a:off x="5429250" y="3571875"/>
            <a:ext cx="2071688" cy="1357313"/>
          </a:xfrm>
          <a:prstGeom prst="line">
            <a:avLst/>
          </a:prstGeom>
          <a:ln w="190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16200000" flipV="1">
            <a:off x="6038056" y="3394869"/>
            <a:ext cx="2312988" cy="755650"/>
          </a:xfrm>
          <a:prstGeom prst="line">
            <a:avLst/>
          </a:prstGeom>
          <a:ln w="1905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ChangeArrowheads="1"/>
          </p:cNvSpPr>
          <p:nvPr/>
        </p:nvSpPr>
        <p:spPr bwMode="auto">
          <a:xfrm>
            <a:off x="2411413" y="260350"/>
            <a:ext cx="445928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000" b="1"/>
              <a:t>Která čísla násobků 6 se schovala?</a:t>
            </a:r>
            <a:br>
              <a:rPr lang="cs-CZ" sz="2000" b="1"/>
            </a:br>
            <a:r>
              <a:rPr lang="cs-CZ" sz="2000" b="1"/>
              <a:t> Napiš je nad kostku.</a:t>
            </a:r>
          </a:p>
        </p:txBody>
      </p:sp>
      <p:sp>
        <p:nvSpPr>
          <p:cNvPr id="18435" name="Text Box 5"/>
          <p:cNvSpPr txBox="1">
            <a:spLocks noChangeArrowheads="1"/>
          </p:cNvSpPr>
          <p:nvPr/>
        </p:nvSpPr>
        <p:spPr bwMode="auto">
          <a:xfrm>
            <a:off x="827088" y="2349500"/>
            <a:ext cx="433387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0</a:t>
            </a: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2843213" y="2420938"/>
            <a:ext cx="43338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6</a:t>
            </a:r>
          </a:p>
        </p:txBody>
      </p:sp>
      <p:sp>
        <p:nvSpPr>
          <p:cNvPr id="18437" name="Text Box 7"/>
          <p:cNvSpPr txBox="1">
            <a:spLocks noChangeArrowheads="1"/>
          </p:cNvSpPr>
          <p:nvPr/>
        </p:nvSpPr>
        <p:spPr bwMode="auto">
          <a:xfrm>
            <a:off x="5003800" y="2349500"/>
            <a:ext cx="647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12</a:t>
            </a:r>
          </a:p>
        </p:txBody>
      </p:sp>
      <p:sp>
        <p:nvSpPr>
          <p:cNvPr id="18438" name="Text Box 10"/>
          <p:cNvSpPr txBox="1">
            <a:spLocks noChangeArrowheads="1"/>
          </p:cNvSpPr>
          <p:nvPr/>
        </p:nvSpPr>
        <p:spPr bwMode="auto">
          <a:xfrm>
            <a:off x="6227763" y="3644900"/>
            <a:ext cx="647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36</a:t>
            </a:r>
          </a:p>
        </p:txBody>
      </p:sp>
      <p:sp>
        <p:nvSpPr>
          <p:cNvPr id="18439" name="Text Box 11"/>
          <p:cNvSpPr txBox="1">
            <a:spLocks noChangeArrowheads="1"/>
          </p:cNvSpPr>
          <p:nvPr/>
        </p:nvSpPr>
        <p:spPr bwMode="auto">
          <a:xfrm>
            <a:off x="1763713" y="3644900"/>
            <a:ext cx="647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24</a:t>
            </a:r>
          </a:p>
        </p:txBody>
      </p:sp>
      <p:sp>
        <p:nvSpPr>
          <p:cNvPr id="18440" name="Text Box 12"/>
          <p:cNvSpPr txBox="1">
            <a:spLocks noChangeArrowheads="1"/>
          </p:cNvSpPr>
          <p:nvPr/>
        </p:nvSpPr>
        <p:spPr bwMode="auto">
          <a:xfrm>
            <a:off x="3995738" y="3644900"/>
            <a:ext cx="647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30</a:t>
            </a:r>
          </a:p>
        </p:txBody>
      </p:sp>
      <p:sp>
        <p:nvSpPr>
          <p:cNvPr id="18441" name="Text Box 13"/>
          <p:cNvSpPr txBox="1">
            <a:spLocks noChangeArrowheads="1"/>
          </p:cNvSpPr>
          <p:nvPr/>
        </p:nvSpPr>
        <p:spPr bwMode="auto">
          <a:xfrm>
            <a:off x="7380288" y="2349500"/>
            <a:ext cx="647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18</a:t>
            </a:r>
          </a:p>
        </p:txBody>
      </p:sp>
      <p:sp>
        <p:nvSpPr>
          <p:cNvPr id="18442" name="Text Box 14"/>
          <p:cNvSpPr txBox="1">
            <a:spLocks noChangeArrowheads="1"/>
          </p:cNvSpPr>
          <p:nvPr/>
        </p:nvSpPr>
        <p:spPr bwMode="auto">
          <a:xfrm>
            <a:off x="755650" y="5013325"/>
            <a:ext cx="647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42</a:t>
            </a:r>
          </a:p>
        </p:txBody>
      </p:sp>
      <p:sp>
        <p:nvSpPr>
          <p:cNvPr id="18443" name="Text Box 15"/>
          <p:cNvSpPr txBox="1">
            <a:spLocks noChangeArrowheads="1"/>
          </p:cNvSpPr>
          <p:nvPr/>
        </p:nvSpPr>
        <p:spPr bwMode="auto">
          <a:xfrm>
            <a:off x="2843213" y="5013325"/>
            <a:ext cx="647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48</a:t>
            </a:r>
          </a:p>
        </p:txBody>
      </p:sp>
      <p:sp>
        <p:nvSpPr>
          <p:cNvPr id="18444" name="Text Box 16"/>
          <p:cNvSpPr txBox="1">
            <a:spLocks noChangeArrowheads="1"/>
          </p:cNvSpPr>
          <p:nvPr/>
        </p:nvSpPr>
        <p:spPr bwMode="auto">
          <a:xfrm>
            <a:off x="5076825" y="5013325"/>
            <a:ext cx="647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54</a:t>
            </a:r>
          </a:p>
        </p:txBody>
      </p:sp>
      <p:sp>
        <p:nvSpPr>
          <p:cNvPr id="18445" name="Text Box 17"/>
          <p:cNvSpPr txBox="1">
            <a:spLocks noChangeArrowheads="1"/>
          </p:cNvSpPr>
          <p:nvPr/>
        </p:nvSpPr>
        <p:spPr bwMode="auto">
          <a:xfrm>
            <a:off x="7451725" y="5013325"/>
            <a:ext cx="647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3200" b="1"/>
              <a:t>60</a:t>
            </a:r>
          </a:p>
        </p:txBody>
      </p:sp>
      <p:pic>
        <p:nvPicPr>
          <p:cNvPr id="15428" name="Picture 6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2205038"/>
            <a:ext cx="1069975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29" name="Picture 6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2133600"/>
            <a:ext cx="1069975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30" name="Picture 7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3429000"/>
            <a:ext cx="1069975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31" name="Picture 7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3429000"/>
            <a:ext cx="1069975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32" name="Picture 7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4724400"/>
            <a:ext cx="1069975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33" name="Picture 7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4797425"/>
            <a:ext cx="1069975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54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5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5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5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15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15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15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15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54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5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5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15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eaLnBrk="1" hangingPunct="1"/>
            <a:r>
              <a:rPr lang="cs-CZ" sz="2800" b="1" smtClean="0"/>
              <a:t>Násobení 6 s názorem</a:t>
            </a:r>
          </a:p>
        </p:txBody>
      </p:sp>
      <p:sp>
        <p:nvSpPr>
          <p:cNvPr id="19459" name="Text Box 174"/>
          <p:cNvSpPr txBox="1">
            <a:spLocks noChangeArrowheads="1"/>
          </p:cNvSpPr>
          <p:nvPr/>
        </p:nvSpPr>
        <p:spPr bwMode="auto">
          <a:xfrm>
            <a:off x="4140200" y="1341438"/>
            <a:ext cx="12239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16559" name="Text Box 175"/>
          <p:cNvSpPr txBox="1">
            <a:spLocks noChangeArrowheads="1"/>
          </p:cNvSpPr>
          <p:nvPr/>
        </p:nvSpPr>
        <p:spPr bwMode="auto">
          <a:xfrm>
            <a:off x="3995738" y="1628775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7 x 6 =</a:t>
            </a:r>
          </a:p>
        </p:txBody>
      </p:sp>
      <p:sp>
        <p:nvSpPr>
          <p:cNvPr id="16560" name="Text Box 176"/>
          <p:cNvSpPr txBox="1">
            <a:spLocks noChangeArrowheads="1"/>
          </p:cNvSpPr>
          <p:nvPr/>
        </p:nvSpPr>
        <p:spPr bwMode="auto">
          <a:xfrm>
            <a:off x="5148263" y="1628775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42</a:t>
            </a:r>
          </a:p>
        </p:txBody>
      </p:sp>
      <p:sp>
        <p:nvSpPr>
          <p:cNvPr id="16561" name="Text Box 177"/>
          <p:cNvSpPr txBox="1">
            <a:spLocks noChangeArrowheads="1"/>
          </p:cNvSpPr>
          <p:nvPr/>
        </p:nvSpPr>
        <p:spPr bwMode="auto">
          <a:xfrm>
            <a:off x="3635375" y="3789363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3 x 6 =</a:t>
            </a:r>
          </a:p>
        </p:txBody>
      </p:sp>
      <p:sp>
        <p:nvSpPr>
          <p:cNvPr id="16562" name="Text Box 178"/>
          <p:cNvSpPr txBox="1">
            <a:spLocks noChangeArrowheads="1"/>
          </p:cNvSpPr>
          <p:nvPr/>
        </p:nvSpPr>
        <p:spPr bwMode="auto">
          <a:xfrm>
            <a:off x="4787900" y="3789363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18</a:t>
            </a:r>
          </a:p>
        </p:txBody>
      </p:sp>
      <p:sp>
        <p:nvSpPr>
          <p:cNvPr id="16563" name="Text Box 179"/>
          <p:cNvSpPr txBox="1">
            <a:spLocks noChangeArrowheads="1"/>
          </p:cNvSpPr>
          <p:nvPr/>
        </p:nvSpPr>
        <p:spPr bwMode="auto">
          <a:xfrm>
            <a:off x="3492500" y="5805488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6 x 6 =</a:t>
            </a:r>
          </a:p>
        </p:txBody>
      </p:sp>
      <p:sp>
        <p:nvSpPr>
          <p:cNvPr id="16564" name="Text Box 180"/>
          <p:cNvSpPr txBox="1">
            <a:spLocks noChangeArrowheads="1"/>
          </p:cNvSpPr>
          <p:nvPr/>
        </p:nvSpPr>
        <p:spPr bwMode="auto">
          <a:xfrm>
            <a:off x="4645025" y="5805488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36</a:t>
            </a:r>
          </a:p>
        </p:txBody>
      </p:sp>
      <p:pic>
        <p:nvPicPr>
          <p:cNvPr id="16565" name="Picture 18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268413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66" name="Picture 18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989138"/>
            <a:ext cx="665163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67" name="Picture 18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1268413"/>
            <a:ext cx="665163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68" name="Picture 18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1268413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69" name="Picture 1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1268413"/>
            <a:ext cx="665163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0" name="Picture 18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989138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1" name="Picture 18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1989138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2" name="Picture 18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500438"/>
            <a:ext cx="8747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3" name="Picture 18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500438"/>
            <a:ext cx="874712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4" name="Picture 19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3500438"/>
            <a:ext cx="8747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5" name="Picture 19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941888"/>
            <a:ext cx="665163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6" name="Picture 19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805488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7" name="Picture 19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941888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8" name="Picture 19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5805488"/>
            <a:ext cx="665163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79" name="Picture 19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4941888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580" name="Picture 19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5805488"/>
            <a:ext cx="665163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65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65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65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6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65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65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65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6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6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6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6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6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6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65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65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65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65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6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6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16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16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165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16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165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165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16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16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6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16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16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6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0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16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6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16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16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16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16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59" grpId="0"/>
      <p:bldP spid="16560" grpId="0"/>
      <p:bldP spid="16561" grpId="0"/>
      <p:bldP spid="16562" grpId="0"/>
      <p:bldP spid="16563" grpId="0"/>
      <p:bldP spid="1656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12" name="Text Box 132"/>
          <p:cNvSpPr txBox="1">
            <a:spLocks noChangeArrowheads="1"/>
          </p:cNvSpPr>
          <p:nvPr/>
        </p:nvSpPr>
        <p:spPr bwMode="auto">
          <a:xfrm>
            <a:off x="4787900" y="908050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8 x 6 =</a:t>
            </a:r>
          </a:p>
        </p:txBody>
      </p:sp>
      <p:sp>
        <p:nvSpPr>
          <p:cNvPr id="20613" name="Text Box 133"/>
          <p:cNvSpPr txBox="1">
            <a:spLocks noChangeArrowheads="1"/>
          </p:cNvSpPr>
          <p:nvPr/>
        </p:nvSpPr>
        <p:spPr bwMode="auto">
          <a:xfrm>
            <a:off x="5940425" y="908050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48</a:t>
            </a:r>
          </a:p>
        </p:txBody>
      </p:sp>
      <p:sp>
        <p:nvSpPr>
          <p:cNvPr id="20614" name="Text Box 134"/>
          <p:cNvSpPr txBox="1">
            <a:spLocks noChangeArrowheads="1"/>
          </p:cNvSpPr>
          <p:nvPr/>
        </p:nvSpPr>
        <p:spPr bwMode="auto">
          <a:xfrm>
            <a:off x="1908175" y="2781300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0 x 6 =</a:t>
            </a:r>
          </a:p>
        </p:txBody>
      </p:sp>
      <p:sp>
        <p:nvSpPr>
          <p:cNvPr id="20615" name="Text Box 135"/>
          <p:cNvSpPr txBox="1">
            <a:spLocks noChangeArrowheads="1"/>
          </p:cNvSpPr>
          <p:nvPr/>
        </p:nvSpPr>
        <p:spPr bwMode="auto">
          <a:xfrm>
            <a:off x="3060700" y="2781300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0</a:t>
            </a:r>
          </a:p>
        </p:txBody>
      </p:sp>
      <p:sp>
        <p:nvSpPr>
          <p:cNvPr id="20618" name="Text Box 138"/>
          <p:cNvSpPr txBox="1">
            <a:spLocks noChangeArrowheads="1"/>
          </p:cNvSpPr>
          <p:nvPr/>
        </p:nvSpPr>
        <p:spPr bwMode="auto">
          <a:xfrm>
            <a:off x="3419475" y="4508500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5 x 6 =</a:t>
            </a:r>
          </a:p>
        </p:txBody>
      </p:sp>
      <p:sp>
        <p:nvSpPr>
          <p:cNvPr id="20619" name="Text Box 139"/>
          <p:cNvSpPr txBox="1">
            <a:spLocks noChangeArrowheads="1"/>
          </p:cNvSpPr>
          <p:nvPr/>
        </p:nvSpPr>
        <p:spPr bwMode="auto">
          <a:xfrm>
            <a:off x="4572000" y="4508500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30</a:t>
            </a:r>
          </a:p>
        </p:txBody>
      </p:sp>
      <p:sp>
        <p:nvSpPr>
          <p:cNvPr id="20620" name="Text Box 140"/>
          <p:cNvSpPr txBox="1">
            <a:spLocks noChangeArrowheads="1"/>
          </p:cNvSpPr>
          <p:nvPr/>
        </p:nvSpPr>
        <p:spPr bwMode="auto">
          <a:xfrm>
            <a:off x="2843213" y="5949950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2 x 6 =</a:t>
            </a:r>
          </a:p>
        </p:txBody>
      </p:sp>
      <p:sp>
        <p:nvSpPr>
          <p:cNvPr id="20621" name="Text Box 141"/>
          <p:cNvSpPr txBox="1">
            <a:spLocks noChangeArrowheads="1"/>
          </p:cNvSpPr>
          <p:nvPr/>
        </p:nvSpPr>
        <p:spPr bwMode="auto">
          <a:xfrm>
            <a:off x="3995738" y="5949950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12</a:t>
            </a:r>
          </a:p>
        </p:txBody>
      </p:sp>
      <p:pic>
        <p:nvPicPr>
          <p:cNvPr id="20622" name="Picture 14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33375"/>
            <a:ext cx="665162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3" name="Picture 14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33375"/>
            <a:ext cx="665163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4" name="Picture 14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333375"/>
            <a:ext cx="665163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5" name="Picture 14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333375"/>
            <a:ext cx="665163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6" name="Picture 14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125538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7" name="Picture 14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125538"/>
            <a:ext cx="665163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8" name="Picture 14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125538"/>
            <a:ext cx="665163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9" name="Picture 14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1196975"/>
            <a:ext cx="665163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2" name="Picture 15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36838"/>
            <a:ext cx="1223962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3" name="Picture 15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4005263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4" name="Picture 15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005263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5" name="Picture 15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4005263"/>
            <a:ext cx="665162" cy="71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6" name="Picture 15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4581525"/>
            <a:ext cx="665162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7" name="Picture 15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4581525"/>
            <a:ext cx="665163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8" name="Picture 15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5734050"/>
            <a:ext cx="8747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9" name="Picture 15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5734050"/>
            <a:ext cx="874713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6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6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6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06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0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0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06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06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0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6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0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0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0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0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0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0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0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0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0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20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0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20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20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20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20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20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20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20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20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0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20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0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20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20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20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0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20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20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20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20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206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206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206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12" grpId="0"/>
      <p:bldP spid="20613" grpId="0"/>
      <p:bldP spid="20614" grpId="0"/>
      <p:bldP spid="20615" grpId="0"/>
      <p:bldP spid="20618" grpId="0"/>
      <p:bldP spid="20619" grpId="0"/>
      <p:bldP spid="20620" grpId="0"/>
      <p:bldP spid="206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0" name="Text Box 196"/>
          <p:cNvSpPr txBox="1">
            <a:spLocks noChangeArrowheads="1"/>
          </p:cNvSpPr>
          <p:nvPr/>
        </p:nvSpPr>
        <p:spPr bwMode="auto">
          <a:xfrm>
            <a:off x="4716463" y="620713"/>
            <a:ext cx="12969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10 x 6 =</a:t>
            </a:r>
          </a:p>
        </p:txBody>
      </p:sp>
      <p:sp>
        <p:nvSpPr>
          <p:cNvPr id="21701" name="Text Box 197"/>
          <p:cNvSpPr txBox="1">
            <a:spLocks noChangeArrowheads="1"/>
          </p:cNvSpPr>
          <p:nvPr/>
        </p:nvSpPr>
        <p:spPr bwMode="auto">
          <a:xfrm>
            <a:off x="6013450" y="620713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60</a:t>
            </a:r>
          </a:p>
        </p:txBody>
      </p:sp>
      <p:sp>
        <p:nvSpPr>
          <p:cNvPr id="21702" name="Text Box 198"/>
          <p:cNvSpPr txBox="1">
            <a:spLocks noChangeArrowheads="1"/>
          </p:cNvSpPr>
          <p:nvPr/>
        </p:nvSpPr>
        <p:spPr bwMode="auto">
          <a:xfrm>
            <a:off x="1835150" y="2492375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 x 6 =</a:t>
            </a:r>
          </a:p>
        </p:txBody>
      </p:sp>
      <p:sp>
        <p:nvSpPr>
          <p:cNvPr id="21703" name="Text Box 199"/>
          <p:cNvSpPr txBox="1">
            <a:spLocks noChangeArrowheads="1"/>
          </p:cNvSpPr>
          <p:nvPr/>
        </p:nvSpPr>
        <p:spPr bwMode="auto">
          <a:xfrm>
            <a:off x="2987675" y="2492375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6</a:t>
            </a:r>
          </a:p>
        </p:txBody>
      </p:sp>
      <p:sp>
        <p:nvSpPr>
          <p:cNvPr id="21704" name="Text Box 200"/>
          <p:cNvSpPr txBox="1">
            <a:spLocks noChangeArrowheads="1"/>
          </p:cNvSpPr>
          <p:nvPr/>
        </p:nvSpPr>
        <p:spPr bwMode="auto">
          <a:xfrm>
            <a:off x="4500563" y="3789363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4 x 6 =</a:t>
            </a:r>
          </a:p>
        </p:txBody>
      </p:sp>
      <p:sp>
        <p:nvSpPr>
          <p:cNvPr id="21705" name="Text Box 201"/>
          <p:cNvSpPr txBox="1">
            <a:spLocks noChangeArrowheads="1"/>
          </p:cNvSpPr>
          <p:nvPr/>
        </p:nvSpPr>
        <p:spPr bwMode="auto">
          <a:xfrm>
            <a:off x="5653088" y="3789363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24</a:t>
            </a:r>
          </a:p>
        </p:txBody>
      </p:sp>
      <p:sp>
        <p:nvSpPr>
          <p:cNvPr id="21706" name="Text Box 202"/>
          <p:cNvSpPr txBox="1">
            <a:spLocks noChangeArrowheads="1"/>
          </p:cNvSpPr>
          <p:nvPr/>
        </p:nvSpPr>
        <p:spPr bwMode="auto">
          <a:xfrm>
            <a:off x="5435600" y="5516563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9 x 6 =</a:t>
            </a:r>
          </a:p>
        </p:txBody>
      </p:sp>
      <p:sp>
        <p:nvSpPr>
          <p:cNvPr id="21707" name="Text Box 203"/>
          <p:cNvSpPr txBox="1">
            <a:spLocks noChangeArrowheads="1"/>
          </p:cNvSpPr>
          <p:nvPr/>
        </p:nvSpPr>
        <p:spPr bwMode="auto">
          <a:xfrm>
            <a:off x="6588125" y="5516563"/>
            <a:ext cx="574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54</a:t>
            </a:r>
          </a:p>
        </p:txBody>
      </p:sp>
      <p:pic>
        <p:nvPicPr>
          <p:cNvPr id="21708" name="Picture 2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33375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09" name="Picture 2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333375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0" name="Picture 2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33375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1" name="Picture 2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333375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2" name="Picture 2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333375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3" name="Picture 20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052513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4" name="Picture 2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052513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5" name="Picture 2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052513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6" name="Picture 2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1052513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7" name="Picture 2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052513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8" name="Picture 2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276475"/>
            <a:ext cx="1076325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19" name="Picture 2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716338"/>
            <a:ext cx="739775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21" name="Picture 21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716338"/>
            <a:ext cx="739775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22" name="Picture 21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3716338"/>
            <a:ext cx="739775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23" name="Picture 21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3716338"/>
            <a:ext cx="739775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24" name="Picture 2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941888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25" name="Picture 2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941888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26" name="Picture 2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4941888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27" name="Picture 2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4868863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28" name="Picture 2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4868863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29" name="Picture 2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661025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30" name="Picture 22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661025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31" name="Picture 2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5661025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732" name="Picture 22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5589588"/>
            <a:ext cx="6731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17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17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1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1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17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17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1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1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1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1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17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1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17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17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17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1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1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1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1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21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21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1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17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17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1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1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21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21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217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217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21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21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1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1000" fill="hold"/>
                                        <p:tgtEl>
                                          <p:spTgt spid="21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21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1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21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21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1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1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21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21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000" fill="hold"/>
                                        <p:tgtEl>
                                          <p:spTgt spid="217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217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1000" fill="hold"/>
                                        <p:tgtEl>
                                          <p:spTgt spid="21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1000" fill="hold"/>
                                        <p:tgtEl>
                                          <p:spTgt spid="21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000" fill="hold"/>
                                        <p:tgtEl>
                                          <p:spTgt spid="21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21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1000" fill="hold"/>
                                        <p:tgtEl>
                                          <p:spTgt spid="21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21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4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21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21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1000" fill="hold"/>
                                        <p:tgtEl>
                                          <p:spTgt spid="21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1000" fill="hold"/>
                                        <p:tgtEl>
                                          <p:spTgt spid="21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5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1000" fill="hold"/>
                                        <p:tgtEl>
                                          <p:spTgt spid="21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21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5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1000" fill="hold"/>
                                        <p:tgtEl>
                                          <p:spTgt spid="217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1000" fill="hold"/>
                                        <p:tgtEl>
                                          <p:spTgt spid="217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 nodeType="clickPar">
                      <p:stCondLst>
                        <p:cond delay="indefinite"/>
                      </p:stCondLst>
                      <p:childTnLst>
                        <p:par>
                          <p:cTn id="1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1000" fill="hold"/>
                                        <p:tgtEl>
                                          <p:spTgt spid="21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1000" fill="hold"/>
                                        <p:tgtEl>
                                          <p:spTgt spid="21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 nodeType="clickPar">
                      <p:stCondLst>
                        <p:cond delay="indefinite"/>
                      </p:stCondLst>
                      <p:childTnLst>
                        <p:par>
                          <p:cTn id="1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1000" fill="hold"/>
                                        <p:tgtEl>
                                          <p:spTgt spid="21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1000" fill="hold"/>
                                        <p:tgtEl>
                                          <p:spTgt spid="21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700" grpId="0"/>
      <p:bldP spid="21701" grpId="0"/>
      <p:bldP spid="21702" grpId="0"/>
      <p:bldP spid="21703" grpId="0"/>
      <p:bldP spid="21704" grpId="0"/>
      <p:bldP spid="21705" grpId="0"/>
      <p:bldP spid="21706" grpId="0"/>
      <p:bldP spid="2170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4"/>
          <p:cNvSpPr>
            <a:spLocks noChangeArrowheads="1"/>
          </p:cNvSpPr>
          <p:nvPr/>
        </p:nvSpPr>
        <p:spPr bwMode="auto">
          <a:xfrm>
            <a:off x="1619250" y="188913"/>
            <a:ext cx="58039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800" b="1"/>
              <a:t>Jitka s Tomášem házeli  kostkou.</a:t>
            </a:r>
          </a:p>
        </p:txBody>
      </p:sp>
      <p:pic>
        <p:nvPicPr>
          <p:cNvPr id="2253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357563"/>
            <a:ext cx="1743075" cy="227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3860800"/>
            <a:ext cx="1609725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876925"/>
            <a:ext cx="628650" cy="68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5300663"/>
            <a:ext cx="628650" cy="681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5876925"/>
            <a:ext cx="628650" cy="68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876925"/>
            <a:ext cx="628650" cy="68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9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4581525"/>
            <a:ext cx="628650" cy="68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0" name="Rectangle 12"/>
          <p:cNvSpPr>
            <a:spLocks noChangeArrowheads="1"/>
          </p:cNvSpPr>
          <p:nvPr/>
        </p:nvSpPr>
        <p:spPr bwMode="auto">
          <a:xfrm>
            <a:off x="287338" y="836613"/>
            <a:ext cx="885666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Jitka si vzala 6 kostek a hodila samé 5.</a:t>
            </a:r>
          </a:p>
        </p:txBody>
      </p:sp>
      <p:sp>
        <p:nvSpPr>
          <p:cNvPr id="22541" name="Rectangle 13"/>
          <p:cNvSpPr>
            <a:spLocks noChangeArrowheads="1"/>
          </p:cNvSpPr>
          <p:nvPr/>
        </p:nvSpPr>
        <p:spPr bwMode="auto">
          <a:xfrm>
            <a:off x="179388" y="1341438"/>
            <a:ext cx="87852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Tomáš se chtěl před Jitkou vytáhnout a říkal, že bude potřebovat o jednu kostku méně a přesto hodí stejně jako Jitka.</a:t>
            </a:r>
          </a:p>
        </p:txBody>
      </p:sp>
      <p:sp>
        <p:nvSpPr>
          <p:cNvPr id="22542" name="Rectangle 14"/>
          <p:cNvSpPr>
            <a:spLocks noChangeArrowheads="1"/>
          </p:cNvSpPr>
          <p:nvPr/>
        </p:nvSpPr>
        <p:spPr bwMode="auto">
          <a:xfrm>
            <a:off x="2484438" y="2133600"/>
            <a:ext cx="21304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400" b="1"/>
              <a:t>Je to možné?</a:t>
            </a:r>
          </a:p>
        </p:txBody>
      </p:sp>
      <p:sp>
        <p:nvSpPr>
          <p:cNvPr id="22543" name="Rectangle 15"/>
          <p:cNvSpPr>
            <a:spLocks noChangeArrowheads="1"/>
          </p:cNvSpPr>
          <p:nvPr/>
        </p:nvSpPr>
        <p:spPr bwMode="auto">
          <a:xfrm>
            <a:off x="4787900" y="2205038"/>
            <a:ext cx="12636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3300"/>
                </a:solidFill>
              </a:rPr>
              <a:t>ANO x NE</a:t>
            </a:r>
          </a:p>
        </p:txBody>
      </p:sp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5651500" y="2133600"/>
            <a:ext cx="360363" cy="503238"/>
            <a:chOff x="4286" y="1389"/>
            <a:chExt cx="227" cy="317"/>
          </a:xfrm>
        </p:grpSpPr>
        <p:sp>
          <p:nvSpPr>
            <p:cNvPr id="22545" name="Line 17"/>
            <p:cNvSpPr>
              <a:spLocks noChangeShapeType="1"/>
            </p:cNvSpPr>
            <p:nvPr/>
          </p:nvSpPr>
          <p:spPr bwMode="auto">
            <a:xfrm flipV="1">
              <a:off x="4286" y="1389"/>
              <a:ext cx="227" cy="317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546" name="Line 18"/>
            <p:cNvSpPr>
              <a:spLocks noChangeShapeType="1"/>
            </p:cNvSpPr>
            <p:nvPr/>
          </p:nvSpPr>
          <p:spPr bwMode="auto">
            <a:xfrm>
              <a:off x="4332" y="1389"/>
              <a:ext cx="136" cy="317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2548" name="Rectangle 20"/>
          <p:cNvSpPr>
            <a:spLocks noChangeArrowheads="1"/>
          </p:cNvSpPr>
          <p:nvPr/>
        </p:nvSpPr>
        <p:spPr bwMode="auto">
          <a:xfrm>
            <a:off x="179388" y="2924175"/>
            <a:ext cx="8785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/>
              <a:t>Musel by hodit samé šestky</a:t>
            </a:r>
            <a:r>
              <a:rPr lang="cs-CZ" sz="2400"/>
              <a:t>.</a:t>
            </a:r>
          </a:p>
        </p:txBody>
      </p:sp>
      <p:pic>
        <p:nvPicPr>
          <p:cNvPr id="22554" name="Picture 2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3789363"/>
            <a:ext cx="628650" cy="681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2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2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2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2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2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40" grpId="0"/>
      <p:bldP spid="22541" grpId="0"/>
      <p:bldP spid="22542" grpId="0"/>
      <p:bldP spid="22543" grpId="0"/>
      <p:bldP spid="225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ChangeArrowheads="1"/>
          </p:cNvSpPr>
          <p:nvPr/>
        </p:nvSpPr>
        <p:spPr bwMode="auto">
          <a:xfrm>
            <a:off x="1619250" y="188913"/>
            <a:ext cx="58039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800" b="1"/>
              <a:t>Jitka s Tomášem házeli  kostkou.</a:t>
            </a:r>
          </a:p>
        </p:txBody>
      </p:sp>
      <p:pic>
        <p:nvPicPr>
          <p:cNvPr id="2355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628775"/>
            <a:ext cx="1743075" cy="227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1700213"/>
            <a:ext cx="1609725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1844675"/>
            <a:ext cx="915988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692150"/>
            <a:ext cx="915987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908050"/>
            <a:ext cx="915987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0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2924175"/>
            <a:ext cx="915987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61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8013" y="981075"/>
            <a:ext cx="915987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8" name="Text Box 12"/>
          <p:cNvSpPr txBox="1">
            <a:spLocks noChangeArrowheads="1"/>
          </p:cNvSpPr>
          <p:nvPr/>
        </p:nvSpPr>
        <p:spPr bwMode="auto">
          <a:xfrm>
            <a:off x="684213" y="3789363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6 x 5 =</a:t>
            </a:r>
          </a:p>
        </p:txBody>
      </p:sp>
      <p:sp>
        <p:nvSpPr>
          <p:cNvPr id="24589" name="Text Box 13"/>
          <p:cNvSpPr txBox="1">
            <a:spLocks noChangeArrowheads="1"/>
          </p:cNvSpPr>
          <p:nvPr/>
        </p:nvSpPr>
        <p:spPr bwMode="auto">
          <a:xfrm>
            <a:off x="1836738" y="3789363"/>
            <a:ext cx="5762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30</a:t>
            </a:r>
          </a:p>
        </p:txBody>
      </p:sp>
      <p:sp>
        <p:nvSpPr>
          <p:cNvPr id="24590" name="Text Box 14"/>
          <p:cNvSpPr txBox="1">
            <a:spLocks noChangeArrowheads="1"/>
          </p:cNvSpPr>
          <p:nvPr/>
        </p:nvSpPr>
        <p:spPr bwMode="auto">
          <a:xfrm>
            <a:off x="6877050" y="3789363"/>
            <a:ext cx="1152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5 x 6 =</a:t>
            </a:r>
          </a:p>
        </p:txBody>
      </p:sp>
      <p:sp>
        <p:nvSpPr>
          <p:cNvPr id="24591" name="Text Box 15"/>
          <p:cNvSpPr txBox="1">
            <a:spLocks noChangeArrowheads="1"/>
          </p:cNvSpPr>
          <p:nvPr/>
        </p:nvSpPr>
        <p:spPr bwMode="auto">
          <a:xfrm>
            <a:off x="8029575" y="3789363"/>
            <a:ext cx="576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30</a:t>
            </a:r>
          </a:p>
        </p:txBody>
      </p:sp>
      <p:sp>
        <p:nvSpPr>
          <p:cNvPr id="24592" name="Rectangle 16"/>
          <p:cNvSpPr>
            <a:spLocks noChangeArrowheads="1"/>
          </p:cNvSpPr>
          <p:nvPr/>
        </p:nvSpPr>
        <p:spPr bwMode="auto">
          <a:xfrm>
            <a:off x="3492500" y="4076700"/>
            <a:ext cx="20637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3300"/>
                </a:solidFill>
              </a:rPr>
              <a:t>Zopakuj si!</a:t>
            </a:r>
          </a:p>
        </p:txBody>
      </p:sp>
      <p:sp>
        <p:nvSpPr>
          <p:cNvPr id="24593" name="Rectangle 17"/>
          <p:cNvSpPr>
            <a:spLocks noChangeArrowheads="1"/>
          </p:cNvSpPr>
          <p:nvPr/>
        </p:nvSpPr>
        <p:spPr bwMode="auto">
          <a:xfrm>
            <a:off x="323850" y="4724400"/>
            <a:ext cx="8642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/>
              <a:t>Pokud  zaměníme činitele, výsledek (součin) se nezmění.</a:t>
            </a:r>
          </a:p>
        </p:txBody>
      </p:sp>
      <p:sp>
        <p:nvSpPr>
          <p:cNvPr id="24594" name="Rectangle 18"/>
          <p:cNvSpPr>
            <a:spLocks noChangeArrowheads="1"/>
          </p:cNvSpPr>
          <p:nvPr/>
        </p:nvSpPr>
        <p:spPr bwMode="auto">
          <a:xfrm>
            <a:off x="250825" y="5589588"/>
            <a:ext cx="87137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400" b="1"/>
              <a:t>Jirka měl pravdu, ale musel by mít hodně velké štěstí.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45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45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45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24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1000"/>
                                        <p:tgtEl>
                                          <p:spTgt spid="24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1000"/>
                                        <p:tgtEl>
                                          <p:spTgt spid="24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8" grpId="0"/>
      <p:bldP spid="24589" grpId="0"/>
      <p:bldP spid="24590" grpId="0"/>
      <p:bldP spid="24591" grpId="0"/>
      <p:bldP spid="24592" grpId="0"/>
      <p:bldP spid="24593" grpId="0"/>
      <p:bldP spid="2459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 eaLnBrk="1" hangingPunct="1"/>
            <a:r>
              <a:rPr lang="cs-CZ" sz="2400" smtClean="0">
                <a:latin typeface="Arial" charset="0"/>
              </a:rPr>
              <a:t>Zdroje:</a:t>
            </a:r>
          </a:p>
        </p:txBody>
      </p:sp>
      <p:sp>
        <p:nvSpPr>
          <p:cNvPr id="24579" name="Rectangle 3"/>
          <p:cNvSpPr>
            <a:spLocks noGrp="1"/>
          </p:cNvSpPr>
          <p:nvPr>
            <p:ph type="body"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eaLnBrk="1" hangingPunct="1"/>
            <a:r>
              <a:rPr lang="cs-CZ" sz="1400" smtClean="0">
                <a:latin typeface="Arial" charset="0"/>
              </a:rPr>
              <a:t>Děti:</a:t>
            </a:r>
            <a:r>
              <a:rPr lang="it-IT" sz="1400" smtClean="0">
                <a:latin typeface="Arial" charset="0"/>
              </a:rPr>
              <a:t>In: [online]. [cit. 2013-04-09]. Dostupné z:</a:t>
            </a:r>
            <a:r>
              <a:rPr lang="cs-CZ" sz="1400" smtClean="0">
                <a:latin typeface="Arial" charset="0"/>
              </a:rPr>
              <a:t/>
            </a:r>
            <a:br>
              <a:rPr lang="cs-CZ" sz="1400" smtClean="0">
                <a:latin typeface="Arial" charset="0"/>
              </a:rPr>
            </a:br>
            <a:r>
              <a:rPr lang="cs-CZ" sz="1400" smtClean="0">
                <a:latin typeface="Arial" charset="0"/>
                <a:hlinkClick r:id="rId2"/>
              </a:rPr>
              <a:t>http://www.free-clipart-pictures.net/kid_clipart.html</a:t>
            </a:r>
            <a:endParaRPr lang="cs-CZ" sz="1400" smtClean="0">
              <a:latin typeface="Arial" charset="0"/>
            </a:endParaRPr>
          </a:p>
          <a:p>
            <a:pPr eaLnBrk="1" hangingPunct="1"/>
            <a:r>
              <a:rPr lang="cs-CZ" sz="1400" smtClean="0">
                <a:latin typeface="Arial" charset="0"/>
              </a:rPr>
              <a:t>Kostka 1:</a:t>
            </a:r>
            <a:r>
              <a:rPr lang="it-IT" sz="1400" smtClean="0">
                <a:latin typeface="Arial" charset="0"/>
              </a:rPr>
              <a:t>In: [online]. [cit. 2013-04-09]. Dostupné z:</a:t>
            </a:r>
            <a:r>
              <a:rPr lang="cs-CZ" sz="1400" smtClean="0">
                <a:latin typeface="Arial" charset="0"/>
              </a:rPr>
              <a:t/>
            </a:r>
            <a:br>
              <a:rPr lang="cs-CZ" sz="1400" smtClean="0">
                <a:latin typeface="Arial" charset="0"/>
              </a:rPr>
            </a:br>
            <a:r>
              <a:rPr lang="cs-CZ" sz="1400" smtClean="0">
                <a:latin typeface="Arial" charset="0"/>
                <a:hlinkClick r:id="rId3" action="ppaction://hlinkpres?slideindex=1&amp;slidetitle="/>
              </a:rPr>
              <a:t>http://www.google.cz/imgres?hl=cs&amp;sa=X&amp;biw=1280&amp;bih=861&amp;tbs=itp:clipart&amp;tbm=isch&amp;tbnid=SKGGEyX92fsztM:&amp;imgrefurl=http://www.plneni.cz/zbozi/antistres-ve-tvaru-hraci-kostky-barva-bila/zbozi-detail-z124289.html&amp;docid=6APwTMyw5okzdM&amp;itg=1&amp;imgurl=http://www.plneni.cz/zbozi-image/12/124289/big.jpg&amp;w=200&amp;h=200&amp;ei=JrKTUKLWLNDZsgaT5YHQBA&amp;zoom=1&amp;iact=hc&amp;vpx=547&amp;vpy=551&amp;dur=468&amp;hovh=147&amp;hovw=147&amp;tx=94&amp;ty=94&amp;sig=103461861078372431430&amp;page=2&amp;tbnh=147&amp;tbnw=147&amp;start=24&amp;ndsp=37&amp;ved=1t:429,i:165</a:t>
            </a:r>
            <a:endParaRPr lang="cs-CZ" sz="1400" smtClean="0">
              <a:latin typeface="Arial" charset="0"/>
            </a:endParaRPr>
          </a:p>
          <a:p>
            <a:pPr eaLnBrk="1" hangingPunct="1"/>
            <a:r>
              <a:rPr lang="cs-CZ" sz="1400" smtClean="0">
                <a:latin typeface="Arial" charset="0"/>
              </a:rPr>
              <a:t>Kostka 2:</a:t>
            </a:r>
            <a:r>
              <a:rPr lang="it-IT" sz="1400" smtClean="0">
                <a:latin typeface="Arial" charset="0"/>
              </a:rPr>
              <a:t>In: [online]. [cit. 2013-04-09]. Dostupné z:</a:t>
            </a:r>
            <a:r>
              <a:rPr lang="cs-CZ" sz="1400" smtClean="0">
                <a:latin typeface="Arial" charset="0"/>
              </a:rPr>
              <a:t/>
            </a:r>
            <a:br>
              <a:rPr lang="cs-CZ" sz="1400" smtClean="0">
                <a:latin typeface="Arial" charset="0"/>
              </a:rPr>
            </a:br>
            <a:r>
              <a:rPr lang="cs-CZ" sz="1400" smtClean="0">
                <a:latin typeface="Arial" charset="0"/>
                <a:hlinkClick r:id="rId3" action="ppaction://hlinkpres?slideindex=1&amp;slidetitle="/>
              </a:rPr>
              <a:t>http://www.google.cz/imgres?start=361&amp;num=10&amp;hl=cs&amp;biw=1280&amp;bih=861&amp;tbs=itp:clipart&amp;tbm=isch&amp;tbnid=14fNBYQgvE4j7M:&amp;imgrefurl=http://www.fanfan-drevenehracky.cz/drevene-puzzle-a-hry/168-hraci-kostky-velke-6-ks.html&amp;docid=s9xQHLdnuQrsrM&amp;imgurl=http://www.fanfan-drevenehracky.cz/img/p/168-388-large.jpg&amp;w=300&amp;h=300&amp;ei=KrmTUPefHIiDhQfl4YCYDQ&amp;zoom=1&amp;iact=hc&amp;vpx=815&amp;vpy=237&amp;dur=1432&amp;hovh=225&amp;hovw=225&amp;tx=124&amp;ty=132&amp;sig=104931803121799114942&amp;sqi=2&amp;page=11&amp;tbnh=140&amp;tbnw=140&amp;ndsp=37&amp;ved=1t:429,i:199</a:t>
            </a:r>
            <a:endParaRPr lang="cs-CZ" sz="1400" smtClean="0">
              <a:latin typeface="Arial" charset="0"/>
            </a:endParaRPr>
          </a:p>
          <a:p>
            <a:pPr eaLnBrk="1" hangingPunct="1"/>
            <a:endParaRPr lang="cs-CZ" sz="14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2">
      <a:dk1>
        <a:srgbClr val="000000"/>
      </a:dk1>
      <a:lt1>
        <a:srgbClr val="CCFFCC"/>
      </a:lt1>
      <a:dk2>
        <a:srgbClr val="1F497D"/>
      </a:dk2>
      <a:lt2>
        <a:srgbClr val="CCFFCC"/>
      </a:lt2>
      <a:accent1>
        <a:srgbClr val="CCFF99"/>
      </a:accent1>
      <a:accent2>
        <a:srgbClr val="C0504D"/>
      </a:accent2>
      <a:accent3>
        <a:srgbClr val="E2FFE2"/>
      </a:accent3>
      <a:accent4>
        <a:srgbClr val="000000"/>
      </a:accent4>
      <a:accent5>
        <a:srgbClr val="E2FFCA"/>
      </a:accent5>
      <a:accent6>
        <a:srgbClr val="AE4845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CCFFCC"/>
        </a:lt1>
        <a:dk2>
          <a:srgbClr val="1F497D"/>
        </a:dk2>
        <a:lt2>
          <a:srgbClr val="CCFFCC"/>
        </a:lt2>
        <a:accent1>
          <a:srgbClr val="CCFF99"/>
        </a:accent1>
        <a:accent2>
          <a:srgbClr val="C0504D"/>
        </a:accent2>
        <a:accent3>
          <a:srgbClr val="E2FFE2"/>
        </a:accent3>
        <a:accent4>
          <a:srgbClr val="000000"/>
        </a:accent4>
        <a:accent5>
          <a:srgbClr val="E2FFCA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301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ANOTACE</vt:lpstr>
      <vt:lpstr>Matematika</vt:lpstr>
      <vt:lpstr>Prezentace aplikace PowerPoint</vt:lpstr>
      <vt:lpstr>Prezentace aplikace PowerPoint</vt:lpstr>
      <vt:lpstr>Násobení 6 s názorem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24</cp:revision>
  <dcterms:created xsi:type="dcterms:W3CDTF">2012-08-30T18:07:07Z</dcterms:created>
  <dcterms:modified xsi:type="dcterms:W3CDTF">2013-05-18T16:12:24Z</dcterms:modified>
</cp:coreProperties>
</file>