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68" r:id="rId4"/>
    <p:sldId id="256" r:id="rId5"/>
    <p:sldId id="261" r:id="rId6"/>
    <p:sldId id="267" r:id="rId7"/>
    <p:sldId id="259" r:id="rId8"/>
    <p:sldId id="262" r:id="rId9"/>
    <p:sldId id="263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E6DF6-77F3-4D9E-B62B-FD79B75A259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C27DB-C560-48E2-9A67-003443645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403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58E3D-C0FA-4099-A2A9-91F4C4D3679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C0546-8F3E-4E29-9D64-C4C7E21D5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19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C1EB9-123E-49E2-93AC-FA7C042D326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FF7C4-8DA3-49E6-810F-261288869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069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31F33-DB08-4B81-BCBB-DB15FCE10ED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6BA9D-43B3-46E5-AAF1-01F1CFF9C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010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2C5A7-4586-42CB-9714-8CABA2D678E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6B74C-E58E-4C8C-96D2-7B75857C5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082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2455C-232B-4656-AC7B-BD0F7A37DE8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2E7ED-D35D-4B63-83DF-2BBDA83B59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266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81A4E-C88C-4A91-8821-90B316178D2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7CA66-1F8B-4210-B722-385464D13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128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AEDA0-A204-4B51-8A75-465A2ABC991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333C0-E776-4556-8FCA-B6AC0B6171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463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5A035-830E-4388-88B9-8248AA99BF1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1A350-F9DC-46A1-9995-1C43FDE90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44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95573-23BE-4586-8503-E31AB919883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73159-4D9B-4456-97EF-27DA21ABE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076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DBF98-7B90-47FF-8D25-1F713C47F1E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9F509-B25A-42B8-ADF8-5049E6E5F6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68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1C55A91-58FA-4660-9610-C34E4AE9184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B61E120-223C-4C9F-8980-6772DD89F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687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F529EA8-9185-4C29-8D1E-F7C7C390ACA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F07A5-8E29-4842-A763-68826058E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035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C7C8E46-C53E-4F91-91DC-3552451E62A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A195D92-239D-42D0-A8E4-098A866EE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666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8E67D46-300D-4308-A3B2-6EC777D7872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41B7D2-2ABE-4FB6-85CA-7B33D5F67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5300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255E5EE-C4EC-4D62-80CE-9683D6F24C5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F145772-3A34-4B0F-A84D-9DF1AA45C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4001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318297A-1242-4B31-80E0-B56BCA43B2F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A08ED03-6AB7-429C-B3B1-6685356E6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147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2284360-2640-4ADF-83F8-7BBF1676376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938FA0-D2C2-4525-AD8B-9B6E80771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8611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1230529-9480-4289-852E-251E49F86B3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F333F4C-11E9-4266-8D88-F1CE8E0B3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9415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6FB3103-DD56-41BE-8029-60BF4067F5A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71CD74-5788-43F1-A021-01D4DC28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25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EDC43B-2B72-4A15-8301-3F469868838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12B04C-1378-40E6-A722-F35C9B046B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3223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A0B9A7-2ABE-4D9D-A180-C0B2FE359EB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79C527-EADF-4934-8601-A98FE0BD8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727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739F98-655F-4D58-9DDE-3C8AEF04374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52F00F0-EE7F-4825-8186-5F912D84A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F401EF18-7FF1-481A-8713-6EDD526F49B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2E93F1A9-9815-4531-8A05-4D2625E5A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-clipart-pictures.net/kid_clipart.html" TargetMode="External"/><Relationship Id="rId2" Type="http://schemas.openxmlformats.org/officeDocument/2006/relationships/hyperlink" Target="VY_32_Inovace_Matematika_14.pp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VY_32_Inovace_7A_14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4353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836613"/>
            <a:ext cx="8229600" cy="1223962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800" dirty="0" smtClean="0"/>
              <a:t>Seznámení a upevňování řady násobků 8. V kruhu začínáme spojovat od násobku 0 </a:t>
            </a:r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	a u dvojciferných čísel pokračujeme </a:t>
            </a:r>
            <a:r>
              <a:rPr lang="cs-CZ" sz="1800" smtClean="0"/>
              <a:t>označováním jednotek.</a:t>
            </a:r>
            <a:endParaRPr lang="cs-CZ" sz="1800" dirty="0" smtClean="0"/>
          </a:p>
          <a:p>
            <a:pPr>
              <a:defRPr/>
            </a:pPr>
            <a:r>
              <a:rPr lang="cs-CZ" sz="1800" dirty="0" smtClean="0"/>
              <a:t>Násobení 8 s využitím názoru.</a:t>
            </a:r>
          </a:p>
          <a:p>
            <a:pPr>
              <a:defRPr/>
            </a:pPr>
            <a:r>
              <a:rPr lang="cs-CZ" sz="1800" dirty="0" smtClean="0"/>
              <a:t>Násobení 8 ve slovní úloze.</a:t>
            </a:r>
          </a:p>
          <a:p>
            <a:pPr>
              <a:defRPr/>
            </a:pPr>
            <a:r>
              <a:rPr lang="cs-CZ" sz="1800" dirty="0" smtClean="0"/>
              <a:t>Společný násobek v řadách násobků 3, 4, 6, 8.</a:t>
            </a: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cs-CZ" sz="1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cs-CZ" sz="1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cs-CZ" sz="1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tx2">
                    <a:lumMod val="75000"/>
                  </a:schemeClr>
                </a:solidFill>
              </a:rPr>
              <a:t>Dolanová</a:t>
            </a:r>
            <a:endParaRPr lang="cs-CZ" sz="1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Matematika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03350" y="3573463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b="1" i="1" dirty="0" smtClean="0">
                <a:solidFill>
                  <a:schemeClr val="accent1"/>
                </a:solidFill>
              </a:rPr>
              <a:t>Násobení 8</a:t>
            </a:r>
          </a:p>
          <a:p>
            <a:pPr algn="l" eaLnBrk="1" hangingPunct="1">
              <a:defRPr/>
            </a:pPr>
            <a:r>
              <a:rPr lang="cs-CZ" sz="1200" dirty="0" smtClean="0"/>
              <a:t> </a:t>
            </a:r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14438"/>
            <a:ext cx="8477250" cy="549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150" y="5500688"/>
            <a:ext cx="108585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395288" y="260350"/>
            <a:ext cx="82804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800" b="1"/>
              <a:t>Pavouk se chce dostat ke své kořisti.</a:t>
            </a:r>
          </a:p>
          <a:p>
            <a:pPr algn="ctr"/>
            <a:r>
              <a:rPr lang="cs-CZ" sz="2800" b="1"/>
              <a:t>Najdi mu cestu  násobků 8.</a:t>
            </a:r>
          </a:p>
        </p:txBody>
      </p:sp>
      <p:grpSp>
        <p:nvGrpSpPr>
          <p:cNvPr id="17413" name="Group 9"/>
          <p:cNvGrpSpPr>
            <a:grpSpLocks/>
          </p:cNvGrpSpPr>
          <p:nvPr/>
        </p:nvGrpSpPr>
        <p:grpSpPr bwMode="auto">
          <a:xfrm>
            <a:off x="971550" y="1844675"/>
            <a:ext cx="574675" cy="576263"/>
            <a:chOff x="1429" y="1434"/>
            <a:chExt cx="362" cy="363"/>
          </a:xfrm>
        </p:grpSpPr>
        <p:sp>
          <p:nvSpPr>
            <p:cNvPr id="17491" name="Oval 7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92" name="Text Box 8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0</a:t>
              </a:r>
            </a:p>
          </p:txBody>
        </p:sp>
      </p:grpSp>
      <p:grpSp>
        <p:nvGrpSpPr>
          <p:cNvPr id="17414" name="Group 10"/>
          <p:cNvGrpSpPr>
            <a:grpSpLocks/>
          </p:cNvGrpSpPr>
          <p:nvPr/>
        </p:nvGrpSpPr>
        <p:grpSpPr bwMode="auto">
          <a:xfrm>
            <a:off x="1403350" y="2420938"/>
            <a:ext cx="574675" cy="576262"/>
            <a:chOff x="1429" y="1434"/>
            <a:chExt cx="362" cy="363"/>
          </a:xfrm>
        </p:grpSpPr>
        <p:sp>
          <p:nvSpPr>
            <p:cNvPr id="17489" name="Oval 11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90" name="Text Box 12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8</a:t>
              </a:r>
            </a:p>
          </p:txBody>
        </p:sp>
      </p:grpSp>
      <p:grpSp>
        <p:nvGrpSpPr>
          <p:cNvPr id="17415" name="Group 13"/>
          <p:cNvGrpSpPr>
            <a:grpSpLocks/>
          </p:cNvGrpSpPr>
          <p:nvPr/>
        </p:nvGrpSpPr>
        <p:grpSpPr bwMode="auto">
          <a:xfrm>
            <a:off x="1763713" y="3068638"/>
            <a:ext cx="720725" cy="576262"/>
            <a:chOff x="1429" y="1434"/>
            <a:chExt cx="362" cy="363"/>
          </a:xfrm>
        </p:grpSpPr>
        <p:sp>
          <p:nvSpPr>
            <p:cNvPr id="17487" name="Oval 14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88" name="Text Box 15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16</a:t>
              </a:r>
            </a:p>
          </p:txBody>
        </p:sp>
      </p:grpSp>
      <p:grpSp>
        <p:nvGrpSpPr>
          <p:cNvPr id="17416" name="Group 16"/>
          <p:cNvGrpSpPr>
            <a:grpSpLocks/>
          </p:cNvGrpSpPr>
          <p:nvPr/>
        </p:nvGrpSpPr>
        <p:grpSpPr bwMode="auto">
          <a:xfrm>
            <a:off x="2286000" y="3786188"/>
            <a:ext cx="720725" cy="576262"/>
            <a:chOff x="1429" y="1434"/>
            <a:chExt cx="362" cy="363"/>
          </a:xfrm>
        </p:grpSpPr>
        <p:sp>
          <p:nvSpPr>
            <p:cNvPr id="17485" name="Oval 17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86" name="Text Box 18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24</a:t>
              </a:r>
            </a:p>
          </p:txBody>
        </p:sp>
      </p:grpSp>
      <p:grpSp>
        <p:nvGrpSpPr>
          <p:cNvPr id="17417" name="Group 19"/>
          <p:cNvGrpSpPr>
            <a:grpSpLocks/>
          </p:cNvGrpSpPr>
          <p:nvPr/>
        </p:nvGrpSpPr>
        <p:grpSpPr bwMode="auto">
          <a:xfrm>
            <a:off x="3059113" y="4221163"/>
            <a:ext cx="720725" cy="576262"/>
            <a:chOff x="1429" y="1434"/>
            <a:chExt cx="362" cy="363"/>
          </a:xfrm>
        </p:grpSpPr>
        <p:sp>
          <p:nvSpPr>
            <p:cNvPr id="17483" name="Oval 20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84" name="Text Box 21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32</a:t>
              </a:r>
            </a:p>
          </p:txBody>
        </p:sp>
      </p:grpSp>
      <p:grpSp>
        <p:nvGrpSpPr>
          <p:cNvPr id="17418" name="Group 22"/>
          <p:cNvGrpSpPr>
            <a:grpSpLocks/>
          </p:cNvGrpSpPr>
          <p:nvPr/>
        </p:nvGrpSpPr>
        <p:grpSpPr bwMode="auto">
          <a:xfrm>
            <a:off x="3995738" y="4292600"/>
            <a:ext cx="720725" cy="576263"/>
            <a:chOff x="1429" y="1434"/>
            <a:chExt cx="362" cy="363"/>
          </a:xfrm>
        </p:grpSpPr>
        <p:sp>
          <p:nvSpPr>
            <p:cNvPr id="17481" name="Oval 23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82" name="Text Box 24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40</a:t>
              </a:r>
            </a:p>
          </p:txBody>
        </p:sp>
      </p:grpSp>
      <p:grpSp>
        <p:nvGrpSpPr>
          <p:cNvPr id="17419" name="Group 25"/>
          <p:cNvGrpSpPr>
            <a:grpSpLocks/>
          </p:cNvGrpSpPr>
          <p:nvPr/>
        </p:nvGrpSpPr>
        <p:grpSpPr bwMode="auto">
          <a:xfrm>
            <a:off x="4714875" y="3571875"/>
            <a:ext cx="720725" cy="576263"/>
            <a:chOff x="1429" y="1434"/>
            <a:chExt cx="362" cy="363"/>
          </a:xfrm>
        </p:grpSpPr>
        <p:sp>
          <p:nvSpPr>
            <p:cNvPr id="17479" name="Oval 26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80" name="Text Box 27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48</a:t>
              </a:r>
            </a:p>
          </p:txBody>
        </p:sp>
      </p:grpSp>
      <p:grpSp>
        <p:nvGrpSpPr>
          <p:cNvPr id="17420" name="Group 28"/>
          <p:cNvGrpSpPr>
            <a:grpSpLocks/>
          </p:cNvGrpSpPr>
          <p:nvPr/>
        </p:nvGrpSpPr>
        <p:grpSpPr bwMode="auto">
          <a:xfrm>
            <a:off x="5580063" y="3500438"/>
            <a:ext cx="720725" cy="576262"/>
            <a:chOff x="1429" y="1434"/>
            <a:chExt cx="362" cy="363"/>
          </a:xfrm>
        </p:grpSpPr>
        <p:sp>
          <p:nvSpPr>
            <p:cNvPr id="17477" name="Oval 29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8" name="Text Box 30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56</a:t>
              </a:r>
            </a:p>
          </p:txBody>
        </p:sp>
      </p:grpSp>
      <p:grpSp>
        <p:nvGrpSpPr>
          <p:cNvPr id="17421" name="Group 31"/>
          <p:cNvGrpSpPr>
            <a:grpSpLocks/>
          </p:cNvGrpSpPr>
          <p:nvPr/>
        </p:nvGrpSpPr>
        <p:grpSpPr bwMode="auto">
          <a:xfrm>
            <a:off x="6372225" y="4005263"/>
            <a:ext cx="720725" cy="576262"/>
            <a:chOff x="1429" y="1434"/>
            <a:chExt cx="362" cy="363"/>
          </a:xfrm>
        </p:grpSpPr>
        <p:sp>
          <p:nvSpPr>
            <p:cNvPr id="17475" name="Oval 32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6" name="Text Box 33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64</a:t>
              </a:r>
            </a:p>
          </p:txBody>
        </p:sp>
      </p:grpSp>
      <p:grpSp>
        <p:nvGrpSpPr>
          <p:cNvPr id="17422" name="Group 34"/>
          <p:cNvGrpSpPr>
            <a:grpSpLocks/>
          </p:cNvGrpSpPr>
          <p:nvPr/>
        </p:nvGrpSpPr>
        <p:grpSpPr bwMode="auto">
          <a:xfrm>
            <a:off x="6948488" y="4652963"/>
            <a:ext cx="720725" cy="576262"/>
            <a:chOff x="1429" y="1434"/>
            <a:chExt cx="362" cy="363"/>
          </a:xfrm>
        </p:grpSpPr>
        <p:sp>
          <p:nvSpPr>
            <p:cNvPr id="17473" name="Oval 35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4" name="Text Box 36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72</a:t>
              </a:r>
            </a:p>
          </p:txBody>
        </p:sp>
      </p:grpSp>
      <p:grpSp>
        <p:nvGrpSpPr>
          <p:cNvPr id="17423" name="Group 37"/>
          <p:cNvGrpSpPr>
            <a:grpSpLocks/>
          </p:cNvGrpSpPr>
          <p:nvPr/>
        </p:nvGrpSpPr>
        <p:grpSpPr bwMode="auto">
          <a:xfrm>
            <a:off x="7235825" y="5373688"/>
            <a:ext cx="720725" cy="576262"/>
            <a:chOff x="1429" y="1434"/>
            <a:chExt cx="362" cy="363"/>
          </a:xfrm>
        </p:grpSpPr>
        <p:sp>
          <p:nvSpPr>
            <p:cNvPr id="17471" name="Oval 38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2" name="Text Box 39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80</a:t>
              </a:r>
            </a:p>
          </p:txBody>
        </p:sp>
      </p:grpSp>
      <p:grpSp>
        <p:nvGrpSpPr>
          <p:cNvPr id="13" name="Group 43"/>
          <p:cNvGrpSpPr>
            <a:grpSpLocks/>
          </p:cNvGrpSpPr>
          <p:nvPr/>
        </p:nvGrpSpPr>
        <p:grpSpPr bwMode="auto">
          <a:xfrm>
            <a:off x="571500" y="2857500"/>
            <a:ext cx="574675" cy="576263"/>
            <a:chOff x="1429" y="1434"/>
            <a:chExt cx="362" cy="363"/>
          </a:xfrm>
        </p:grpSpPr>
        <p:sp>
          <p:nvSpPr>
            <p:cNvPr id="17469" name="Oval 44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0" name="Text Box 45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</a:t>
              </a:r>
            </a:p>
          </p:txBody>
        </p:sp>
      </p:grpSp>
      <p:grpSp>
        <p:nvGrpSpPr>
          <p:cNvPr id="14" name="Group 49"/>
          <p:cNvGrpSpPr>
            <a:grpSpLocks/>
          </p:cNvGrpSpPr>
          <p:nvPr/>
        </p:nvGrpSpPr>
        <p:grpSpPr bwMode="auto">
          <a:xfrm>
            <a:off x="2214563" y="2071688"/>
            <a:ext cx="720725" cy="576262"/>
            <a:chOff x="1429" y="1434"/>
            <a:chExt cx="362" cy="363"/>
          </a:xfrm>
        </p:grpSpPr>
        <p:sp>
          <p:nvSpPr>
            <p:cNvPr id="17467" name="Oval 50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8" name="Text Box 51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12</a:t>
              </a:r>
            </a:p>
          </p:txBody>
        </p:sp>
      </p:grpSp>
      <p:grpSp>
        <p:nvGrpSpPr>
          <p:cNvPr id="15" name="Group 52"/>
          <p:cNvGrpSpPr>
            <a:grpSpLocks/>
          </p:cNvGrpSpPr>
          <p:nvPr/>
        </p:nvGrpSpPr>
        <p:grpSpPr bwMode="auto">
          <a:xfrm>
            <a:off x="1000125" y="3786188"/>
            <a:ext cx="720725" cy="576262"/>
            <a:chOff x="1429" y="1434"/>
            <a:chExt cx="362" cy="363"/>
          </a:xfrm>
        </p:grpSpPr>
        <p:sp>
          <p:nvSpPr>
            <p:cNvPr id="17465" name="Oval 53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6" name="Text Box 54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14</a:t>
              </a:r>
            </a:p>
          </p:txBody>
        </p:sp>
      </p:grpSp>
      <p:grpSp>
        <p:nvGrpSpPr>
          <p:cNvPr id="16" name="Group 55"/>
          <p:cNvGrpSpPr>
            <a:grpSpLocks/>
          </p:cNvGrpSpPr>
          <p:nvPr/>
        </p:nvGrpSpPr>
        <p:grpSpPr bwMode="auto">
          <a:xfrm>
            <a:off x="2857500" y="2928938"/>
            <a:ext cx="720725" cy="576262"/>
            <a:chOff x="1429" y="1434"/>
            <a:chExt cx="362" cy="363"/>
          </a:xfrm>
        </p:grpSpPr>
        <p:sp>
          <p:nvSpPr>
            <p:cNvPr id="17463" name="Oval 56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4" name="Text Box 57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18</a:t>
              </a:r>
            </a:p>
          </p:txBody>
        </p:sp>
      </p:grpSp>
      <p:grpSp>
        <p:nvGrpSpPr>
          <p:cNvPr id="17" name="Group 58"/>
          <p:cNvGrpSpPr>
            <a:grpSpLocks/>
          </p:cNvGrpSpPr>
          <p:nvPr/>
        </p:nvGrpSpPr>
        <p:grpSpPr bwMode="auto">
          <a:xfrm>
            <a:off x="1785938" y="4572000"/>
            <a:ext cx="720725" cy="576263"/>
            <a:chOff x="1429" y="1434"/>
            <a:chExt cx="362" cy="363"/>
          </a:xfrm>
        </p:grpSpPr>
        <p:sp>
          <p:nvSpPr>
            <p:cNvPr id="17461" name="Oval 59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2" name="Text Box 60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19</a:t>
              </a:r>
            </a:p>
          </p:txBody>
        </p:sp>
      </p:grpSp>
      <p:grpSp>
        <p:nvGrpSpPr>
          <p:cNvPr id="18" name="Group 61"/>
          <p:cNvGrpSpPr>
            <a:grpSpLocks/>
          </p:cNvGrpSpPr>
          <p:nvPr/>
        </p:nvGrpSpPr>
        <p:grpSpPr bwMode="auto">
          <a:xfrm>
            <a:off x="3857625" y="3286125"/>
            <a:ext cx="720725" cy="576263"/>
            <a:chOff x="1429" y="1434"/>
            <a:chExt cx="362" cy="363"/>
          </a:xfrm>
        </p:grpSpPr>
        <p:sp>
          <p:nvSpPr>
            <p:cNvPr id="17459" name="Oval 62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0" name="Text Box 63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22</a:t>
              </a:r>
            </a:p>
          </p:txBody>
        </p:sp>
      </p:grpSp>
      <p:grpSp>
        <p:nvGrpSpPr>
          <p:cNvPr id="19" name="Group 67"/>
          <p:cNvGrpSpPr>
            <a:grpSpLocks/>
          </p:cNvGrpSpPr>
          <p:nvPr/>
        </p:nvGrpSpPr>
        <p:grpSpPr bwMode="auto">
          <a:xfrm>
            <a:off x="2786063" y="5072063"/>
            <a:ext cx="720725" cy="576262"/>
            <a:chOff x="1429" y="1434"/>
            <a:chExt cx="362" cy="363"/>
          </a:xfrm>
        </p:grpSpPr>
        <p:sp>
          <p:nvSpPr>
            <p:cNvPr id="17457" name="Oval 68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8" name="Text Box 69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29</a:t>
              </a:r>
            </a:p>
          </p:txBody>
        </p:sp>
      </p:grpSp>
      <p:grpSp>
        <p:nvGrpSpPr>
          <p:cNvPr id="20" name="Group 79"/>
          <p:cNvGrpSpPr>
            <a:grpSpLocks/>
          </p:cNvGrpSpPr>
          <p:nvPr/>
        </p:nvGrpSpPr>
        <p:grpSpPr bwMode="auto">
          <a:xfrm>
            <a:off x="4071938" y="5072063"/>
            <a:ext cx="720725" cy="576262"/>
            <a:chOff x="1429" y="1434"/>
            <a:chExt cx="362" cy="363"/>
          </a:xfrm>
        </p:grpSpPr>
        <p:sp>
          <p:nvSpPr>
            <p:cNvPr id="17455" name="Oval 80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6" name="Text Box 81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49</a:t>
              </a:r>
            </a:p>
          </p:txBody>
        </p:sp>
      </p:grpSp>
      <p:grpSp>
        <p:nvGrpSpPr>
          <p:cNvPr id="21" name="Group 82"/>
          <p:cNvGrpSpPr>
            <a:grpSpLocks/>
          </p:cNvGrpSpPr>
          <p:nvPr/>
        </p:nvGrpSpPr>
        <p:grpSpPr bwMode="auto">
          <a:xfrm>
            <a:off x="6000750" y="5143500"/>
            <a:ext cx="720725" cy="576263"/>
            <a:chOff x="1429" y="1434"/>
            <a:chExt cx="362" cy="363"/>
          </a:xfrm>
        </p:grpSpPr>
        <p:sp>
          <p:nvSpPr>
            <p:cNvPr id="17453" name="Oval 83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4" name="Text Box 84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68</a:t>
              </a:r>
            </a:p>
          </p:txBody>
        </p:sp>
      </p:grpSp>
      <p:grpSp>
        <p:nvGrpSpPr>
          <p:cNvPr id="22" name="Group 85"/>
          <p:cNvGrpSpPr>
            <a:grpSpLocks/>
          </p:cNvGrpSpPr>
          <p:nvPr/>
        </p:nvGrpSpPr>
        <p:grpSpPr bwMode="auto">
          <a:xfrm>
            <a:off x="5143500" y="4429125"/>
            <a:ext cx="720725" cy="576263"/>
            <a:chOff x="1429" y="1434"/>
            <a:chExt cx="362" cy="363"/>
          </a:xfrm>
        </p:grpSpPr>
        <p:sp>
          <p:nvSpPr>
            <p:cNvPr id="17451" name="Oval 86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2" name="Text Box 87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54</a:t>
              </a:r>
            </a:p>
          </p:txBody>
        </p:sp>
      </p:grpSp>
      <p:grpSp>
        <p:nvGrpSpPr>
          <p:cNvPr id="23" name="Group 91"/>
          <p:cNvGrpSpPr>
            <a:grpSpLocks/>
          </p:cNvGrpSpPr>
          <p:nvPr/>
        </p:nvGrpSpPr>
        <p:grpSpPr bwMode="auto">
          <a:xfrm>
            <a:off x="7885113" y="4581525"/>
            <a:ext cx="720725" cy="576263"/>
            <a:chOff x="1429" y="1434"/>
            <a:chExt cx="362" cy="363"/>
          </a:xfrm>
        </p:grpSpPr>
        <p:sp>
          <p:nvSpPr>
            <p:cNvPr id="17449" name="Oval 92"/>
            <p:cNvSpPr>
              <a:spLocks noChangeArrowheads="1"/>
            </p:cNvSpPr>
            <p:nvPr/>
          </p:nvSpPr>
          <p:spPr bwMode="auto">
            <a:xfrm>
              <a:off x="1429" y="1434"/>
              <a:ext cx="362" cy="363"/>
            </a:xfrm>
            <a:prstGeom prst="ellipse">
              <a:avLst/>
            </a:prstGeom>
            <a:solidFill>
              <a:schemeClr val="bg2"/>
            </a:solidFill>
            <a:ln w="952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0" name="Text Box 93"/>
            <p:cNvSpPr txBox="1">
              <a:spLocks noChangeArrowheads="1"/>
            </p:cNvSpPr>
            <p:nvPr/>
          </p:nvSpPr>
          <p:spPr bwMode="auto">
            <a:xfrm>
              <a:off x="1474" y="1480"/>
              <a:ext cx="27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78</a:t>
              </a:r>
            </a:p>
          </p:txBody>
        </p:sp>
      </p:grpSp>
      <p:grpSp>
        <p:nvGrpSpPr>
          <p:cNvPr id="24" name="Skupina 106"/>
          <p:cNvGrpSpPr>
            <a:grpSpLocks/>
          </p:cNvGrpSpPr>
          <p:nvPr/>
        </p:nvGrpSpPr>
        <p:grpSpPr bwMode="auto">
          <a:xfrm rot="5400000">
            <a:off x="260350" y="811213"/>
            <a:ext cx="1035050" cy="984250"/>
            <a:chOff x="3357554" y="3429000"/>
            <a:chExt cx="1035851" cy="983976"/>
          </a:xfrm>
        </p:grpSpPr>
        <p:grpSp>
          <p:nvGrpSpPr>
            <p:cNvPr id="17436" name="Skupina 17"/>
            <p:cNvGrpSpPr>
              <a:grpSpLocks/>
            </p:cNvGrpSpPr>
            <p:nvPr/>
          </p:nvGrpSpPr>
          <p:grpSpPr bwMode="auto">
            <a:xfrm>
              <a:off x="3357554" y="3429000"/>
              <a:ext cx="1035851" cy="983976"/>
              <a:chOff x="3357554" y="3429000"/>
              <a:chExt cx="1035851" cy="983976"/>
            </a:xfrm>
          </p:grpSpPr>
          <p:grpSp>
            <p:nvGrpSpPr>
              <p:cNvPr id="17438" name="Skupina 109"/>
              <p:cNvGrpSpPr>
                <a:grpSpLocks/>
              </p:cNvGrpSpPr>
              <p:nvPr/>
            </p:nvGrpSpPr>
            <p:grpSpPr bwMode="auto">
              <a:xfrm>
                <a:off x="3428992" y="3571876"/>
                <a:ext cx="857256" cy="785818"/>
                <a:chOff x="3428992" y="3571876"/>
                <a:chExt cx="857256" cy="785818"/>
              </a:xfrm>
            </p:grpSpPr>
            <p:sp>
              <p:nvSpPr>
                <p:cNvPr id="119" name="Elipsa 2"/>
                <p:cNvSpPr/>
                <p:nvPr/>
              </p:nvSpPr>
              <p:spPr>
                <a:xfrm>
                  <a:off x="3429046" y="3643252"/>
                  <a:ext cx="786421" cy="714176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0" name="Elipsa 119"/>
                <p:cNvSpPr/>
                <p:nvPr/>
              </p:nvSpPr>
              <p:spPr>
                <a:xfrm>
                  <a:off x="4000988" y="3571835"/>
                  <a:ext cx="285971" cy="285670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cxnSp>
            <p:nvCxnSpPr>
              <p:cNvPr id="111" name="Přímá spojovací čára 110"/>
              <p:cNvCxnSpPr/>
              <p:nvPr/>
            </p:nvCxnSpPr>
            <p:spPr>
              <a:xfrm rot="16200000" flipH="1">
                <a:off x="4039950" y="4240611"/>
                <a:ext cx="71417" cy="3209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Přímá spojovací čára 111"/>
              <p:cNvCxnSpPr/>
              <p:nvPr/>
            </p:nvCxnSpPr>
            <p:spPr>
              <a:xfrm rot="16200000" flipH="1">
                <a:off x="4125742" y="4113647"/>
                <a:ext cx="71417" cy="3209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ovací čára 112"/>
              <p:cNvCxnSpPr/>
              <p:nvPr/>
            </p:nvCxnSpPr>
            <p:spPr>
              <a:xfrm rot="16200000" flipH="1">
                <a:off x="4197235" y="3970811"/>
                <a:ext cx="71417" cy="3209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ovací čára 113"/>
              <p:cNvCxnSpPr/>
              <p:nvPr/>
            </p:nvCxnSpPr>
            <p:spPr>
              <a:xfrm rot="16200000" flipH="1">
                <a:off x="4197235" y="3827976"/>
                <a:ext cx="71417" cy="3209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ovací čára 114"/>
              <p:cNvCxnSpPr/>
              <p:nvPr/>
            </p:nvCxnSpPr>
            <p:spPr>
              <a:xfrm rot="10800000">
                <a:off x="3357555" y="3714671"/>
                <a:ext cx="71492" cy="28567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ovací čára 115"/>
              <p:cNvCxnSpPr/>
              <p:nvPr/>
            </p:nvCxnSpPr>
            <p:spPr>
              <a:xfrm rot="10800000">
                <a:off x="3429046" y="3500417"/>
                <a:ext cx="71493" cy="28567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ovací čára 116"/>
              <p:cNvCxnSpPr/>
              <p:nvPr/>
            </p:nvCxnSpPr>
            <p:spPr>
              <a:xfrm rot="10800000">
                <a:off x="3572032" y="3429000"/>
                <a:ext cx="71493" cy="28567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ovací čára 117"/>
              <p:cNvCxnSpPr/>
              <p:nvPr/>
            </p:nvCxnSpPr>
            <p:spPr>
              <a:xfrm rot="10800000">
                <a:off x="3715017" y="3429000"/>
                <a:ext cx="71493" cy="28567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9" name="Kříž 108"/>
            <p:cNvSpPr/>
            <p:nvPr/>
          </p:nvSpPr>
          <p:spPr>
            <a:xfrm>
              <a:off x="3715017" y="3881311"/>
              <a:ext cx="214479" cy="214253"/>
            </a:xfrm>
            <a:prstGeom prst="plus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79371E-6 C 0.0118 0.00301 0.01111 0.00694 0.01892 0.01735 C 0.01979 0.02059 0.02048 0.02406 0.0217 0.02706 C 0.02239 0.02914 0.02396 0.03076 0.02465 0.03284 C 0.02569 0.03631 0.02587 0.04302 0.0276 0.04626 C 0.02882 0.04857 0.03073 0.04996 0.03194 0.05204 C 0.03403 0.05574 0.03576 0.05967 0.03767 0.0636 C 0.03871 0.06545 0.04062 0.06938 0.04062 0.06938 C 0.04323 0.07979 0.04618 0.08927 0.05069 0.09852 C 0.05243 0.10685 0.05035 0.10615 0.05364 0.10615 " pathEditMode="relative" ptsTypes="fffffffff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64 0.10615 C 0.06441 0.11077 0.0658 0.12372 0.07396 0.13112 C 0.08038 0.14477 0.07187 0.12835 0.08264 0.14269 C 0.08663 0.14801 0.09375 0.16142 0.09705 0.1679 C 0.09896 0.17599 0.10243 0.1827 0.10434 0.19102 C 0.10278 0.20166 0.10486 0.19866 0.10139 0.20259 " pathEditMode="relative" ptsTypes="fffffA">
                                      <p:cBhvr>
                                        <p:cTn id="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139 0.20259 C 0.11111 0.20583 0.11354 0.21577 0.1158 0.22757 C 0.11684 0.23335 0.11875 0.24491 0.11875 0.24491 C 0.12031 0.26364 0.11997 0.30296 0.14045 0.30296 " pathEditMode="relative" ptsTypes="fffA">
                                      <p:cBhvr>
                                        <p:cTn id="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045 0.30296 C 0.1526 0.30643 0.15955 0.31868 0.16806 0.33002 C 0.17951 0.34528 0.16493 0.321 0.17674 0.33973 C 0.18316 0.34991 0.18906 0.36054 0.19549 0.37072 C 0.19948 0.37696 0.20799 0.39431 0.21146 0.39755 C 0.21458 0.40032 0.22014 0.40726 0.22014 0.40726 " pathEditMode="relative" ptsTypes="fffffA">
                                      <p:cBhvr>
                                        <p:cTn id="1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014 0.4075 C 0.23091 0.41074 0.22813 0.41259 0.2316 0.42692 C 0.23212 0.42924 0.23455 0.42947 0.23594 0.43086 C 0.2375 0.43271 0.23924 0.43456 0.24045 0.43664 C 0.24427 0.44311 0.2474 0.45375 0.25191 0.45976 C 0.25643 0.46578 0.25903 0.46693 0.26493 0.46948 C 0.26788 0.47087 0.27379 0.47318 0.27379 0.47318 C 0.28247 0.48104 0.27639 0.47711 0.29393 0.47711 " pathEditMode="relative" ptsTypes="fffffffA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393 0.4771 C 0.30799 0.47571 0.32066 0.4734 0.33455 0.47132 C 0.3599 0.46323 0.34566 0.46739 0.39688 0.46947 C 0.39827 0.47016 0.40122 0.47132 0.40122 0.47132 " pathEditMode="relative" ptsTypes="fff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0122 0.47156 C 0.4184 0.46901 0.42153 0.46578 0.43316 0.45028 C 0.43559 0.44034 0.44184 0.42854 0.44913 0.4253 C 0.45781 0.41374 0.46354 0.40588 0.46354 0.38853 " pathEditMode="relative" ptsTypes="fffA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6355 0.38863 C 0.46198 0.37984 0.45799 0.36804 0.46598 0.36041 C 0.47119 0.35555 0.48473 0.35416 0.48473 0.35416 C 0.48768 0.34629 0.49462 0.33982 0.50122 0.33843 C 0.51059 0.33635 0.52952 0.33218 0.52952 0.33218 C 0.58872 0.34213 0.56233 0.32247 0.56233 0.36041 " pathEditMode="relative" ptsTypes="fffffA">
                                      <p:cBhvr>
                                        <p:cTn id="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6233 0.3604 C 0.57309 0.36989 0.58542 0.37197 0.59775 0.37613 C 0.60122 0.37729 0.604 0.3803 0.60712 0.38238 C 0.60869 0.3833 0.61181 0.38539 0.61181 0.38539 C 0.61719 0.39996 0.60973 0.3833 0.62362 0.39811 C 0.625 0.3995 0.62431 0.4032 0.62587 0.40435 C 0.62865 0.40667 0.6323 0.40644 0.63542 0.40736 C 0.63855 0.40944 0.64237 0.41037 0.6448 0.41361 C 0.64636 0.41569 0.64757 0.41823 0.64948 0.41985 C 0.65244 0.4224 0.65886 0.42633 0.65886 0.42633 C 0.65816 0.43049 0.65834 0.43512 0.6566 0.43882 C 0.65573 0.4409 0.65174 0.44183 0.65174 0.44183 " pathEditMode="relative" ptsTypes="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5173 0.44205 C 0.65642 0.44529 0.66111 0.4483 0.66579 0.45154 C 0.66736 0.4527 0.66701 0.45616 0.66822 0.45778 C 0.67222 0.4631 0.67968 0.46704 0.68472 0.47028 C 0.68541 0.47236 0.68593 0.4749 0.68697 0.47675 C 0.68819 0.47907 0.69062 0.48045 0.69166 0.483 C 0.69809 0.50012 0.68923 0.49248 0.69878 0.4985 C 0.70138 0.50544 0.70086 0.5059 0.7059 0.51122 C 0.70815 0.51353 0.71163 0.51423 0.71284 0.51746 C 0.71423 0.52117 0.71284 0.52579 0.71284 0.52996 " pathEditMode="relative" ptsTypes="fffffffffA">
                                      <p:cBhvr>
                                        <p:cTn id="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1285 0.52996 C 0.72049 0.54546 0.71997 0.54361 0.71754 0.56442 C 0.71823 0.57692 0.71771 0.58987 0.71979 0.60213 C 0.72014 0.60444 0.72344 0.60352 0.72448 0.60537 C 0.73524 0.62318 0.72361 0.61416 0.73403 0.62087 C 0.73715 0.62966 0.74063 0.63359 0.74809 0.63359 " pathEditMode="relative" ptsTypes="fffffA"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4809 0.63359 C 0.75052 0.63567 0.75313 0.63729 0.75521 0.63984 C 0.76094 0.64724 0.75851 0.66066 0.7599 0.6713 C 0.76146 0.68425 0.7651 0.69952 0.77396 0.70576 C 0.77691 0.7134 0.77622 0.71409 0.78351 0.71825 C 0.78646 0.71987 0.79288 0.72149 0.79288 0.72149 " pathEditMode="relative" ptsTypes="fffffA">
                                      <p:cBhvr>
                                        <p:cTn id="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Obdélník 1"/>
          <p:cNvSpPr>
            <a:spLocks noChangeArrowheads="1"/>
          </p:cNvSpPr>
          <p:nvPr/>
        </p:nvSpPr>
        <p:spPr bwMode="auto">
          <a:xfrm>
            <a:off x="0" y="285750"/>
            <a:ext cx="91440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800" b="1"/>
              <a:t>Zopakuj si násobky 4 a potom násobky 8</a:t>
            </a:r>
          </a:p>
        </p:txBody>
      </p:sp>
      <p:grpSp>
        <p:nvGrpSpPr>
          <p:cNvPr id="18435" name="Skupina 45"/>
          <p:cNvGrpSpPr>
            <a:grpSpLocks/>
          </p:cNvGrpSpPr>
          <p:nvPr/>
        </p:nvGrpSpPr>
        <p:grpSpPr bwMode="auto">
          <a:xfrm>
            <a:off x="428625" y="2071688"/>
            <a:ext cx="4000500" cy="4167187"/>
            <a:chOff x="500034" y="1785926"/>
            <a:chExt cx="4000528" cy="4166558"/>
          </a:xfrm>
        </p:grpSpPr>
        <p:grpSp>
          <p:nvGrpSpPr>
            <p:cNvPr id="18482" name="Skupina 33"/>
            <p:cNvGrpSpPr>
              <a:grpSpLocks/>
            </p:cNvGrpSpPr>
            <p:nvPr/>
          </p:nvGrpSpPr>
          <p:grpSpPr bwMode="auto">
            <a:xfrm>
              <a:off x="857223" y="2357340"/>
              <a:ext cx="3286147" cy="3071348"/>
              <a:chOff x="857223" y="2357340"/>
              <a:chExt cx="3286147" cy="3071348"/>
            </a:xfrm>
          </p:grpSpPr>
          <p:sp>
            <p:nvSpPr>
              <p:cNvPr id="16" name="Elipsa 15"/>
              <p:cNvSpPr/>
              <p:nvPr/>
            </p:nvSpPr>
            <p:spPr>
              <a:xfrm>
                <a:off x="1071538" y="2571620"/>
                <a:ext cx="2857520" cy="264278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2393963" y="2535113"/>
                <a:ext cx="357133" cy="1587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2393963" y="5249328"/>
                <a:ext cx="357133" cy="1587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3352814" y="2719213"/>
                <a:ext cx="295230" cy="285752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rot="10800000" flipV="1">
                <a:off x="3786182" y="3500167"/>
                <a:ext cx="357191" cy="80950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10800000">
                <a:off x="3714744" y="4285861"/>
                <a:ext cx="357189" cy="134918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16200000" flipV="1">
                <a:off x="3254387" y="4889004"/>
                <a:ext cx="277771" cy="214313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16200000" flipV="1">
                <a:off x="1357318" y="2643019"/>
                <a:ext cx="357133" cy="357191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10800000">
                <a:off x="857224" y="3428740"/>
                <a:ext cx="428628" cy="142853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10800000" flipV="1">
                <a:off x="928662" y="4357288"/>
                <a:ext cx="357191" cy="142853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10800000" flipV="1">
                <a:off x="1500166" y="4928702"/>
                <a:ext cx="285752" cy="214280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8483" name="TextovéPole 34"/>
            <p:cNvSpPr txBox="1">
              <a:spLocks noChangeArrowheads="1"/>
            </p:cNvSpPr>
            <p:nvPr/>
          </p:nvSpPr>
          <p:spPr bwMode="auto">
            <a:xfrm>
              <a:off x="2357422" y="178592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0</a:t>
              </a:r>
            </a:p>
          </p:txBody>
        </p:sp>
        <p:sp>
          <p:nvSpPr>
            <p:cNvPr id="18484" name="TextovéPole 36"/>
            <p:cNvSpPr txBox="1">
              <a:spLocks noChangeArrowheads="1"/>
            </p:cNvSpPr>
            <p:nvPr/>
          </p:nvSpPr>
          <p:spPr bwMode="auto">
            <a:xfrm>
              <a:off x="3714744" y="221455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1</a:t>
              </a:r>
            </a:p>
          </p:txBody>
        </p:sp>
        <p:sp>
          <p:nvSpPr>
            <p:cNvPr id="18485" name="TextovéPole 37"/>
            <p:cNvSpPr txBox="1">
              <a:spLocks noChangeArrowheads="1"/>
            </p:cNvSpPr>
            <p:nvPr/>
          </p:nvSpPr>
          <p:spPr bwMode="auto">
            <a:xfrm>
              <a:off x="4214810" y="3071810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2</a:t>
              </a:r>
            </a:p>
          </p:txBody>
        </p:sp>
        <p:sp>
          <p:nvSpPr>
            <p:cNvPr id="18486" name="TextovéPole 38"/>
            <p:cNvSpPr txBox="1">
              <a:spLocks noChangeArrowheads="1"/>
            </p:cNvSpPr>
            <p:nvPr/>
          </p:nvSpPr>
          <p:spPr bwMode="auto">
            <a:xfrm>
              <a:off x="4143372" y="4143380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3</a:t>
              </a:r>
            </a:p>
          </p:txBody>
        </p:sp>
        <p:sp>
          <p:nvSpPr>
            <p:cNvPr id="18487" name="TextovéPole 39"/>
            <p:cNvSpPr txBox="1">
              <a:spLocks noChangeArrowheads="1"/>
            </p:cNvSpPr>
            <p:nvPr/>
          </p:nvSpPr>
          <p:spPr bwMode="auto">
            <a:xfrm>
              <a:off x="3500430" y="500063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4</a:t>
              </a:r>
            </a:p>
          </p:txBody>
        </p:sp>
        <p:sp>
          <p:nvSpPr>
            <p:cNvPr id="18488" name="TextovéPole 40"/>
            <p:cNvSpPr txBox="1">
              <a:spLocks noChangeArrowheads="1"/>
            </p:cNvSpPr>
            <p:nvPr/>
          </p:nvSpPr>
          <p:spPr bwMode="auto">
            <a:xfrm>
              <a:off x="2428860" y="542926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5</a:t>
              </a:r>
            </a:p>
          </p:txBody>
        </p:sp>
        <p:sp>
          <p:nvSpPr>
            <p:cNvPr id="18489" name="TextovéPole 41"/>
            <p:cNvSpPr txBox="1">
              <a:spLocks noChangeArrowheads="1"/>
            </p:cNvSpPr>
            <p:nvPr/>
          </p:nvSpPr>
          <p:spPr bwMode="auto">
            <a:xfrm>
              <a:off x="1142976" y="500063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6</a:t>
              </a:r>
            </a:p>
          </p:txBody>
        </p:sp>
        <p:sp>
          <p:nvSpPr>
            <p:cNvPr id="18490" name="TextovéPole 42"/>
            <p:cNvSpPr txBox="1">
              <a:spLocks noChangeArrowheads="1"/>
            </p:cNvSpPr>
            <p:nvPr/>
          </p:nvSpPr>
          <p:spPr bwMode="auto">
            <a:xfrm>
              <a:off x="571472" y="428625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7</a:t>
              </a:r>
            </a:p>
          </p:txBody>
        </p:sp>
        <p:sp>
          <p:nvSpPr>
            <p:cNvPr id="18491" name="TextovéPole 43"/>
            <p:cNvSpPr txBox="1">
              <a:spLocks noChangeArrowheads="1"/>
            </p:cNvSpPr>
            <p:nvPr/>
          </p:nvSpPr>
          <p:spPr bwMode="auto">
            <a:xfrm>
              <a:off x="500034" y="3143248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8</a:t>
              </a:r>
            </a:p>
          </p:txBody>
        </p:sp>
        <p:sp>
          <p:nvSpPr>
            <p:cNvPr id="18492" name="TextovéPole 44"/>
            <p:cNvSpPr txBox="1">
              <a:spLocks noChangeArrowheads="1"/>
            </p:cNvSpPr>
            <p:nvPr/>
          </p:nvSpPr>
          <p:spPr bwMode="auto">
            <a:xfrm>
              <a:off x="928662" y="221455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9</a:t>
              </a:r>
            </a:p>
          </p:txBody>
        </p:sp>
      </p:grpSp>
      <p:pic>
        <p:nvPicPr>
          <p:cNvPr id="18436" name="Picture 6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894698">
            <a:off x="3911600" y="885825"/>
            <a:ext cx="1323975" cy="139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8437" name="Skupina 45"/>
          <p:cNvGrpSpPr>
            <a:grpSpLocks/>
          </p:cNvGrpSpPr>
          <p:nvPr/>
        </p:nvGrpSpPr>
        <p:grpSpPr bwMode="auto">
          <a:xfrm>
            <a:off x="4643438" y="2071688"/>
            <a:ext cx="4000500" cy="4167187"/>
            <a:chOff x="500034" y="1785926"/>
            <a:chExt cx="4000528" cy="4166558"/>
          </a:xfrm>
        </p:grpSpPr>
        <p:grpSp>
          <p:nvGrpSpPr>
            <p:cNvPr id="18460" name="Skupina 33"/>
            <p:cNvGrpSpPr>
              <a:grpSpLocks/>
            </p:cNvGrpSpPr>
            <p:nvPr/>
          </p:nvGrpSpPr>
          <p:grpSpPr bwMode="auto">
            <a:xfrm>
              <a:off x="857223" y="2357340"/>
              <a:ext cx="3286147" cy="3071348"/>
              <a:chOff x="857223" y="2357340"/>
              <a:chExt cx="3286147" cy="3071348"/>
            </a:xfrm>
          </p:grpSpPr>
          <p:sp>
            <p:nvSpPr>
              <p:cNvPr id="41" name="Elipsa 40"/>
              <p:cNvSpPr/>
              <p:nvPr/>
            </p:nvSpPr>
            <p:spPr>
              <a:xfrm>
                <a:off x="1071538" y="2571620"/>
                <a:ext cx="2857520" cy="264278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42" name="Přímá spojovací čára 41"/>
              <p:cNvCxnSpPr/>
              <p:nvPr/>
            </p:nvCxnSpPr>
            <p:spPr>
              <a:xfrm rot="5400000">
                <a:off x="2393962" y="2535113"/>
                <a:ext cx="357133" cy="1588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ovací čára 42"/>
              <p:cNvCxnSpPr/>
              <p:nvPr/>
            </p:nvCxnSpPr>
            <p:spPr>
              <a:xfrm rot="5400000">
                <a:off x="2393962" y="5249328"/>
                <a:ext cx="357133" cy="1588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ovací čára 43"/>
              <p:cNvCxnSpPr/>
              <p:nvPr/>
            </p:nvCxnSpPr>
            <p:spPr>
              <a:xfrm rot="5400000">
                <a:off x="3352814" y="2719213"/>
                <a:ext cx="295230" cy="285752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ovací čára 44"/>
              <p:cNvCxnSpPr/>
              <p:nvPr/>
            </p:nvCxnSpPr>
            <p:spPr>
              <a:xfrm rot="10800000" flipV="1">
                <a:off x="3786182" y="3500167"/>
                <a:ext cx="357189" cy="80950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ovací čára 45"/>
              <p:cNvCxnSpPr/>
              <p:nvPr/>
            </p:nvCxnSpPr>
            <p:spPr>
              <a:xfrm rot="10800000">
                <a:off x="3714743" y="4285861"/>
                <a:ext cx="357191" cy="134918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ovací čára 46"/>
              <p:cNvCxnSpPr/>
              <p:nvPr/>
            </p:nvCxnSpPr>
            <p:spPr>
              <a:xfrm rot="16200000" flipV="1">
                <a:off x="3254387" y="4889003"/>
                <a:ext cx="277771" cy="214315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ovací čára 47"/>
              <p:cNvCxnSpPr/>
              <p:nvPr/>
            </p:nvCxnSpPr>
            <p:spPr>
              <a:xfrm rot="16200000" flipV="1">
                <a:off x="1357318" y="2643019"/>
                <a:ext cx="357133" cy="357189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10800000">
                <a:off x="857223" y="3428740"/>
                <a:ext cx="428628" cy="142853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čára 49"/>
              <p:cNvCxnSpPr/>
              <p:nvPr/>
            </p:nvCxnSpPr>
            <p:spPr>
              <a:xfrm rot="10800000" flipV="1">
                <a:off x="928662" y="4357288"/>
                <a:ext cx="357189" cy="142853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čára 50"/>
              <p:cNvCxnSpPr/>
              <p:nvPr/>
            </p:nvCxnSpPr>
            <p:spPr>
              <a:xfrm rot="10800000" flipV="1">
                <a:off x="1500166" y="4928702"/>
                <a:ext cx="285752" cy="214280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8461" name="TextovéPole 34"/>
            <p:cNvSpPr txBox="1">
              <a:spLocks noChangeArrowheads="1"/>
            </p:cNvSpPr>
            <p:nvPr/>
          </p:nvSpPr>
          <p:spPr bwMode="auto">
            <a:xfrm>
              <a:off x="2357422" y="178592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0</a:t>
              </a:r>
            </a:p>
          </p:txBody>
        </p:sp>
        <p:sp>
          <p:nvSpPr>
            <p:cNvPr id="18462" name="TextovéPole 36"/>
            <p:cNvSpPr txBox="1">
              <a:spLocks noChangeArrowheads="1"/>
            </p:cNvSpPr>
            <p:nvPr/>
          </p:nvSpPr>
          <p:spPr bwMode="auto">
            <a:xfrm>
              <a:off x="3714744" y="221455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1</a:t>
              </a:r>
            </a:p>
          </p:txBody>
        </p:sp>
        <p:sp>
          <p:nvSpPr>
            <p:cNvPr id="18463" name="TextovéPole 37"/>
            <p:cNvSpPr txBox="1">
              <a:spLocks noChangeArrowheads="1"/>
            </p:cNvSpPr>
            <p:nvPr/>
          </p:nvSpPr>
          <p:spPr bwMode="auto">
            <a:xfrm>
              <a:off x="4214810" y="3071810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2</a:t>
              </a:r>
            </a:p>
          </p:txBody>
        </p:sp>
        <p:sp>
          <p:nvSpPr>
            <p:cNvPr id="18464" name="TextovéPole 38"/>
            <p:cNvSpPr txBox="1">
              <a:spLocks noChangeArrowheads="1"/>
            </p:cNvSpPr>
            <p:nvPr/>
          </p:nvSpPr>
          <p:spPr bwMode="auto">
            <a:xfrm>
              <a:off x="4143372" y="4143380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3</a:t>
              </a:r>
            </a:p>
          </p:txBody>
        </p:sp>
        <p:sp>
          <p:nvSpPr>
            <p:cNvPr id="18465" name="TextovéPole 39"/>
            <p:cNvSpPr txBox="1">
              <a:spLocks noChangeArrowheads="1"/>
            </p:cNvSpPr>
            <p:nvPr/>
          </p:nvSpPr>
          <p:spPr bwMode="auto">
            <a:xfrm>
              <a:off x="3500430" y="500063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4</a:t>
              </a:r>
            </a:p>
          </p:txBody>
        </p:sp>
        <p:sp>
          <p:nvSpPr>
            <p:cNvPr id="18466" name="TextovéPole 40"/>
            <p:cNvSpPr txBox="1">
              <a:spLocks noChangeArrowheads="1"/>
            </p:cNvSpPr>
            <p:nvPr/>
          </p:nvSpPr>
          <p:spPr bwMode="auto">
            <a:xfrm>
              <a:off x="2428860" y="542926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5</a:t>
              </a:r>
            </a:p>
          </p:txBody>
        </p:sp>
        <p:sp>
          <p:nvSpPr>
            <p:cNvPr id="18467" name="TextovéPole 41"/>
            <p:cNvSpPr txBox="1">
              <a:spLocks noChangeArrowheads="1"/>
            </p:cNvSpPr>
            <p:nvPr/>
          </p:nvSpPr>
          <p:spPr bwMode="auto">
            <a:xfrm>
              <a:off x="1142976" y="500063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6</a:t>
              </a:r>
            </a:p>
          </p:txBody>
        </p:sp>
        <p:sp>
          <p:nvSpPr>
            <p:cNvPr id="18468" name="TextovéPole 42"/>
            <p:cNvSpPr txBox="1">
              <a:spLocks noChangeArrowheads="1"/>
            </p:cNvSpPr>
            <p:nvPr/>
          </p:nvSpPr>
          <p:spPr bwMode="auto">
            <a:xfrm>
              <a:off x="571472" y="428625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7</a:t>
              </a:r>
            </a:p>
          </p:txBody>
        </p:sp>
        <p:sp>
          <p:nvSpPr>
            <p:cNvPr id="18469" name="TextovéPole 43"/>
            <p:cNvSpPr txBox="1">
              <a:spLocks noChangeArrowheads="1"/>
            </p:cNvSpPr>
            <p:nvPr/>
          </p:nvSpPr>
          <p:spPr bwMode="auto">
            <a:xfrm>
              <a:off x="500034" y="3143248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8</a:t>
              </a:r>
            </a:p>
          </p:txBody>
        </p:sp>
        <p:sp>
          <p:nvSpPr>
            <p:cNvPr id="18470" name="TextovéPole 44"/>
            <p:cNvSpPr txBox="1">
              <a:spLocks noChangeArrowheads="1"/>
            </p:cNvSpPr>
            <p:nvPr/>
          </p:nvSpPr>
          <p:spPr bwMode="auto">
            <a:xfrm>
              <a:off x="928662" y="221455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800" b="1"/>
                <a:t>9</a:t>
              </a:r>
            </a:p>
          </p:txBody>
        </p:sp>
      </p:grpSp>
      <p:cxnSp>
        <p:nvCxnSpPr>
          <p:cNvPr id="53" name="Přímá spojovací čára 52"/>
          <p:cNvCxnSpPr/>
          <p:nvPr/>
        </p:nvCxnSpPr>
        <p:spPr>
          <a:xfrm rot="16200000" flipH="1">
            <a:off x="1750219" y="3679031"/>
            <a:ext cx="2357438" cy="71437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10800000">
            <a:off x="1071563" y="3857625"/>
            <a:ext cx="2214562" cy="135731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1071563" y="3857625"/>
            <a:ext cx="2714625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10800000" flipV="1">
            <a:off x="1643063" y="3857625"/>
            <a:ext cx="2143125" cy="14287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5400000" flipH="1" flipV="1">
            <a:off x="892969" y="3679032"/>
            <a:ext cx="2357437" cy="8572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rot="16200000" flipH="1">
            <a:off x="1755775" y="3684588"/>
            <a:ext cx="2309813" cy="7508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10800000">
            <a:off x="1000125" y="3857625"/>
            <a:ext cx="2286000" cy="14287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>
            <a:off x="1065213" y="3808413"/>
            <a:ext cx="2714625" cy="15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10800000" flipV="1">
            <a:off x="1643063" y="3857625"/>
            <a:ext cx="2143125" cy="135731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rot="5400000" flipH="1" flipV="1">
            <a:off x="857250" y="3714751"/>
            <a:ext cx="2428875" cy="8572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8" name="TextovéPole 81"/>
          <p:cNvSpPr txBox="1">
            <a:spLocks noChangeArrowheads="1"/>
          </p:cNvSpPr>
          <p:nvPr/>
        </p:nvSpPr>
        <p:spPr bwMode="auto">
          <a:xfrm>
            <a:off x="1795463" y="1638300"/>
            <a:ext cx="14287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Násobky 4:</a:t>
            </a:r>
          </a:p>
        </p:txBody>
      </p:sp>
      <p:sp>
        <p:nvSpPr>
          <p:cNvPr id="18449" name="TextovéPole 82"/>
          <p:cNvSpPr txBox="1">
            <a:spLocks noChangeArrowheads="1"/>
          </p:cNvSpPr>
          <p:nvPr/>
        </p:nvSpPr>
        <p:spPr bwMode="auto">
          <a:xfrm>
            <a:off x="6000750" y="1714500"/>
            <a:ext cx="14287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Násobky 8:</a:t>
            </a:r>
          </a:p>
        </p:txBody>
      </p:sp>
      <p:cxnSp>
        <p:nvCxnSpPr>
          <p:cNvPr id="85" name="Přímá spojovací čára 84"/>
          <p:cNvCxnSpPr>
            <a:stCxn id="41" idx="0"/>
          </p:cNvCxnSpPr>
          <p:nvPr/>
        </p:nvCxnSpPr>
        <p:spPr>
          <a:xfrm rot="16200000" flipH="1" flipV="1">
            <a:off x="5500688" y="2643187"/>
            <a:ext cx="928688" cy="135731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rot="16200000" flipH="1">
            <a:off x="4822031" y="4250532"/>
            <a:ext cx="1500187" cy="5715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flipV="1">
            <a:off x="5857875" y="5214938"/>
            <a:ext cx="1643063" cy="714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rot="5400000" flipH="1" flipV="1">
            <a:off x="7072312" y="4286251"/>
            <a:ext cx="1357313" cy="5000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>
            <a:endCxn id="41" idx="0"/>
          </p:cNvCxnSpPr>
          <p:nvPr/>
        </p:nvCxnSpPr>
        <p:spPr>
          <a:xfrm rot="10800000">
            <a:off x="6643688" y="2857500"/>
            <a:ext cx="1357312" cy="10001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rot="10800000" flipV="1">
            <a:off x="5357813" y="2928938"/>
            <a:ext cx="1357312" cy="9286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 rot="16200000" flipH="1">
            <a:off x="5000625" y="4286250"/>
            <a:ext cx="1357313" cy="50006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flipV="1">
            <a:off x="5929313" y="5143500"/>
            <a:ext cx="1500187" cy="7143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 rot="5400000" flipH="1" flipV="1">
            <a:off x="7036594" y="4250531"/>
            <a:ext cx="1285875" cy="50006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 rot="10800000">
            <a:off x="6715125" y="3000375"/>
            <a:ext cx="1214438" cy="8572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8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75" name="Picture 6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582738" y="2889250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800" b="1" smtClean="0"/>
              <a:t>Násobení 8 s názorem</a:t>
            </a:r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0" y="981075"/>
            <a:ext cx="9144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b="1"/>
              <a:t>Spočítej pavoukům nohy. Kolik nohou má jeden pavouk?</a:t>
            </a:r>
          </a:p>
        </p:txBody>
      </p:sp>
      <p:pic>
        <p:nvPicPr>
          <p:cNvPr id="17472" name="Picture 6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719138" y="1954213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73" name="Picture 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374900" y="1954213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76" name="Picture 6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167063" y="2889250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74" name="Picture 6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959225" y="1954213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77" name="Picture 6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503238" y="4906963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78" name="Picture 7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085975" y="4906963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79" name="Picture 7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598863" y="4906963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80" name="Text Box 72"/>
          <p:cNvSpPr txBox="1">
            <a:spLocks noChangeArrowheads="1"/>
          </p:cNvSpPr>
          <p:nvPr/>
        </p:nvSpPr>
        <p:spPr bwMode="auto">
          <a:xfrm>
            <a:off x="5580063" y="2781300"/>
            <a:ext cx="1296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5 x 8 =</a:t>
            </a:r>
          </a:p>
        </p:txBody>
      </p:sp>
      <p:sp>
        <p:nvSpPr>
          <p:cNvPr id="17481" name="Text Box 73"/>
          <p:cNvSpPr txBox="1">
            <a:spLocks noChangeArrowheads="1"/>
          </p:cNvSpPr>
          <p:nvPr/>
        </p:nvSpPr>
        <p:spPr bwMode="auto">
          <a:xfrm>
            <a:off x="6659563" y="2781300"/>
            <a:ext cx="7921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17482" name="Text Box 74"/>
          <p:cNvSpPr txBox="1">
            <a:spLocks noChangeArrowheads="1"/>
          </p:cNvSpPr>
          <p:nvPr/>
        </p:nvSpPr>
        <p:spPr bwMode="auto">
          <a:xfrm>
            <a:off x="5148263" y="5229225"/>
            <a:ext cx="1296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3 x 8 =</a:t>
            </a:r>
          </a:p>
        </p:txBody>
      </p:sp>
      <p:sp>
        <p:nvSpPr>
          <p:cNvPr id="17483" name="Text Box 75"/>
          <p:cNvSpPr txBox="1">
            <a:spLocks noChangeArrowheads="1"/>
          </p:cNvSpPr>
          <p:nvPr/>
        </p:nvSpPr>
        <p:spPr bwMode="auto">
          <a:xfrm>
            <a:off x="6227763" y="5229225"/>
            <a:ext cx="7921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4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4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7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74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4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7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7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7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7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7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7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7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7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74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7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7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7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7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7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7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7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80" grpId="0"/>
      <p:bldP spid="17481" grpId="0"/>
      <p:bldP spid="17482" grpId="0"/>
      <p:bldP spid="1748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430213" y="441325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014538" y="369888"/>
            <a:ext cx="1244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45282" y="2542381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066007" y="3190081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497807" y="2542381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216944" y="3120232"/>
            <a:ext cx="768350" cy="81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721769" y="2470944"/>
            <a:ext cx="768350" cy="81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298032" y="3047206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564356" y="4772819"/>
            <a:ext cx="8874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9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283494" y="5420519"/>
            <a:ext cx="8874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0" name="Picture 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220119" y="4772819"/>
            <a:ext cx="8874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1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940844" y="5420519"/>
            <a:ext cx="8874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3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872707" y="2470943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3708400" y="765175"/>
            <a:ext cx="1296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 x 8 =</a:t>
            </a:r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4787900" y="765175"/>
            <a:ext cx="792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 bwMode="auto">
          <a:xfrm>
            <a:off x="5003800" y="2997200"/>
            <a:ext cx="1296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7 x 8 =</a:t>
            </a:r>
          </a:p>
        </p:txBody>
      </p:sp>
      <p:sp>
        <p:nvSpPr>
          <p:cNvPr id="19477" name="Text Box 21"/>
          <p:cNvSpPr txBox="1">
            <a:spLocks noChangeArrowheads="1"/>
          </p:cNvSpPr>
          <p:nvPr/>
        </p:nvSpPr>
        <p:spPr bwMode="auto">
          <a:xfrm>
            <a:off x="6083300" y="2997200"/>
            <a:ext cx="792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56</a:t>
            </a:r>
          </a:p>
        </p:txBody>
      </p:sp>
      <p:sp>
        <p:nvSpPr>
          <p:cNvPr id="19478" name="Text Box 22"/>
          <p:cNvSpPr txBox="1">
            <a:spLocks noChangeArrowheads="1"/>
          </p:cNvSpPr>
          <p:nvPr/>
        </p:nvSpPr>
        <p:spPr bwMode="auto">
          <a:xfrm>
            <a:off x="3997325" y="5229225"/>
            <a:ext cx="1296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4 x 8 =</a:t>
            </a:r>
          </a:p>
        </p:txBody>
      </p:sp>
      <p:sp>
        <p:nvSpPr>
          <p:cNvPr id="19479" name="Text Box 23"/>
          <p:cNvSpPr txBox="1">
            <a:spLocks noChangeArrowheads="1"/>
          </p:cNvSpPr>
          <p:nvPr/>
        </p:nvSpPr>
        <p:spPr bwMode="auto">
          <a:xfrm>
            <a:off x="5076825" y="5229225"/>
            <a:ext cx="792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9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9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9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9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74" grpId="0"/>
      <p:bldP spid="19475" grpId="0"/>
      <p:bldP spid="19476" grpId="0"/>
      <p:bldP spid="19477" grpId="0"/>
      <p:bldP spid="19478" grpId="0"/>
      <p:bldP spid="194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406400" y="209551"/>
            <a:ext cx="750887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063625" y="744538"/>
            <a:ext cx="7508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639888" y="239712"/>
            <a:ext cx="750888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216150" y="744538"/>
            <a:ext cx="7508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863850" y="239713"/>
            <a:ext cx="7508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9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415925" y="1176338"/>
            <a:ext cx="7508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0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712913" y="1247775"/>
            <a:ext cx="750887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1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936875" y="1176338"/>
            <a:ext cx="7508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2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415925" y="2760663"/>
            <a:ext cx="7508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3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497013" y="2760662"/>
            <a:ext cx="750888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4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647950" y="2687638"/>
            <a:ext cx="7508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5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488950" y="3479801"/>
            <a:ext cx="750887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6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568450" y="3479801"/>
            <a:ext cx="750887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7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720975" y="3408363"/>
            <a:ext cx="7508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8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787401" y="4910137"/>
            <a:ext cx="1160462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99" name="Text Box 19"/>
          <p:cNvSpPr txBox="1">
            <a:spLocks noChangeArrowheads="1"/>
          </p:cNvSpPr>
          <p:nvPr/>
        </p:nvSpPr>
        <p:spPr bwMode="auto">
          <a:xfrm>
            <a:off x="4211638" y="908050"/>
            <a:ext cx="1296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8 x 8 =</a:t>
            </a:r>
          </a:p>
        </p:txBody>
      </p:sp>
      <p:sp>
        <p:nvSpPr>
          <p:cNvPr id="20500" name="Text Box 20"/>
          <p:cNvSpPr txBox="1">
            <a:spLocks noChangeArrowheads="1"/>
          </p:cNvSpPr>
          <p:nvPr/>
        </p:nvSpPr>
        <p:spPr bwMode="auto">
          <a:xfrm>
            <a:off x="5291138" y="908050"/>
            <a:ext cx="7921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64</a:t>
            </a:r>
          </a:p>
        </p:txBody>
      </p:sp>
      <p:sp>
        <p:nvSpPr>
          <p:cNvPr id="20501" name="Text Box 21"/>
          <p:cNvSpPr txBox="1">
            <a:spLocks noChangeArrowheads="1"/>
          </p:cNvSpPr>
          <p:nvPr/>
        </p:nvSpPr>
        <p:spPr bwMode="auto">
          <a:xfrm>
            <a:off x="3924300" y="3068638"/>
            <a:ext cx="1296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6 x 8 =</a:t>
            </a:r>
          </a:p>
        </p:txBody>
      </p:sp>
      <p:sp>
        <p:nvSpPr>
          <p:cNvPr id="20502" name="Text Box 22"/>
          <p:cNvSpPr txBox="1">
            <a:spLocks noChangeArrowheads="1"/>
          </p:cNvSpPr>
          <p:nvPr/>
        </p:nvSpPr>
        <p:spPr bwMode="auto">
          <a:xfrm>
            <a:off x="5003800" y="3068638"/>
            <a:ext cx="792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20503" name="Text Box 23"/>
          <p:cNvSpPr txBox="1">
            <a:spLocks noChangeArrowheads="1"/>
          </p:cNvSpPr>
          <p:nvPr/>
        </p:nvSpPr>
        <p:spPr bwMode="auto">
          <a:xfrm>
            <a:off x="2339975" y="5229225"/>
            <a:ext cx="1296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 x 8 =</a:t>
            </a:r>
          </a:p>
        </p:txBody>
      </p:sp>
      <p:sp>
        <p:nvSpPr>
          <p:cNvPr id="20504" name="Text Box 24"/>
          <p:cNvSpPr txBox="1">
            <a:spLocks noChangeArrowheads="1"/>
          </p:cNvSpPr>
          <p:nvPr/>
        </p:nvSpPr>
        <p:spPr bwMode="auto">
          <a:xfrm>
            <a:off x="3419475" y="5229225"/>
            <a:ext cx="792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04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4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04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04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20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20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0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0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05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205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05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0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9" grpId="0"/>
      <p:bldP spid="20500" grpId="0"/>
      <p:bldP spid="20501" grpId="0"/>
      <p:bldP spid="20502" grpId="0"/>
      <p:bldP spid="20503" grpId="0"/>
      <p:bldP spid="2050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45282" y="311943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353344" y="311944"/>
            <a:ext cx="768350" cy="81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432844" y="311944"/>
            <a:ext cx="768350" cy="81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440907" y="311943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848519" y="1031082"/>
            <a:ext cx="768350" cy="81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929607" y="1031081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009107" y="1031081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424782" y="1751806"/>
            <a:ext cx="768350" cy="81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505869" y="1751807"/>
            <a:ext cx="768350" cy="81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99232" y="5930106"/>
            <a:ext cx="6985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062832" y="5930106"/>
            <a:ext cx="6985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999457" y="5930106"/>
            <a:ext cx="6985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0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936082" y="5930106"/>
            <a:ext cx="6985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1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871119" y="5930106"/>
            <a:ext cx="6985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631032" y="5280819"/>
            <a:ext cx="6985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3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1496219" y="5353844"/>
            <a:ext cx="6985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4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2431257" y="5353844"/>
            <a:ext cx="6985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5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3367882" y="5353844"/>
            <a:ext cx="6985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6" name="Picture 2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933741">
            <a:off x="4304507" y="5353844"/>
            <a:ext cx="6985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997200"/>
            <a:ext cx="2392362" cy="155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28" name="Text Box 24"/>
          <p:cNvSpPr txBox="1">
            <a:spLocks noChangeArrowheads="1"/>
          </p:cNvSpPr>
          <p:nvPr/>
        </p:nvSpPr>
        <p:spPr bwMode="auto">
          <a:xfrm>
            <a:off x="4716463" y="1052513"/>
            <a:ext cx="1296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9 x 8 =</a:t>
            </a:r>
          </a:p>
        </p:txBody>
      </p:sp>
      <p:sp>
        <p:nvSpPr>
          <p:cNvPr id="21529" name="Text Box 25"/>
          <p:cNvSpPr txBox="1">
            <a:spLocks noChangeArrowheads="1"/>
          </p:cNvSpPr>
          <p:nvPr/>
        </p:nvSpPr>
        <p:spPr bwMode="auto">
          <a:xfrm>
            <a:off x="5795963" y="1052513"/>
            <a:ext cx="7921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72</a:t>
            </a:r>
          </a:p>
        </p:txBody>
      </p:sp>
      <p:sp>
        <p:nvSpPr>
          <p:cNvPr id="21530" name="Text Box 26"/>
          <p:cNvSpPr txBox="1">
            <a:spLocks noChangeArrowheads="1"/>
          </p:cNvSpPr>
          <p:nvPr/>
        </p:nvSpPr>
        <p:spPr bwMode="auto">
          <a:xfrm>
            <a:off x="3132138" y="3500438"/>
            <a:ext cx="1296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0 x 8 =</a:t>
            </a:r>
          </a:p>
        </p:txBody>
      </p:sp>
      <p:sp>
        <p:nvSpPr>
          <p:cNvPr id="21531" name="Text Box 27"/>
          <p:cNvSpPr txBox="1">
            <a:spLocks noChangeArrowheads="1"/>
          </p:cNvSpPr>
          <p:nvPr/>
        </p:nvSpPr>
        <p:spPr bwMode="auto">
          <a:xfrm>
            <a:off x="4211638" y="3500438"/>
            <a:ext cx="7921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21532" name="Text Box 28"/>
          <p:cNvSpPr txBox="1">
            <a:spLocks noChangeArrowheads="1"/>
          </p:cNvSpPr>
          <p:nvPr/>
        </p:nvSpPr>
        <p:spPr bwMode="auto">
          <a:xfrm>
            <a:off x="5219700" y="5734050"/>
            <a:ext cx="1296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10 x 8 =</a:t>
            </a:r>
          </a:p>
        </p:txBody>
      </p:sp>
      <p:sp>
        <p:nvSpPr>
          <p:cNvPr id="21533" name="Text Box 29"/>
          <p:cNvSpPr txBox="1">
            <a:spLocks noChangeArrowheads="1"/>
          </p:cNvSpPr>
          <p:nvPr/>
        </p:nvSpPr>
        <p:spPr bwMode="auto">
          <a:xfrm>
            <a:off x="6443663" y="5734050"/>
            <a:ext cx="7921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80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15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1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1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1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15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1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1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21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1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1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215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215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215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15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1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21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21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2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2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21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1000" fill="hold"/>
                                        <p:tgtEl>
                                          <p:spTgt spid="21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21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21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8" grpId="0"/>
      <p:bldP spid="21529" grpId="0"/>
      <p:bldP spid="21530" grpId="0"/>
      <p:bldP spid="21531" grpId="0"/>
      <p:bldP spid="21532" grpId="0"/>
      <p:bldP spid="215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ChangeArrowheads="1"/>
          </p:cNvSpPr>
          <p:nvPr/>
        </p:nvSpPr>
        <p:spPr bwMode="auto">
          <a:xfrm>
            <a:off x="0" y="188913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400" b="1"/>
              <a:t>Vypočítej slovní úlohu: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0" y="765175"/>
            <a:ext cx="914400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Karel počítal každý den 3 příklady. Kolik  příkladů spočítal za 8 dní?</a:t>
            </a:r>
          </a:p>
          <a:p>
            <a:pPr algn="ctr"/>
            <a:r>
              <a:rPr lang="cs-CZ" b="1"/>
              <a:t>Jitka počítala každý den 4 příklady. Kolik příkladů spočítala za 6 dní?</a:t>
            </a:r>
            <a:br>
              <a:rPr lang="cs-CZ" b="1"/>
            </a:br>
            <a:r>
              <a:rPr lang="cs-CZ" b="1"/>
              <a:t>Kdo byl  pilnějším počtářem?</a:t>
            </a:r>
          </a:p>
        </p:txBody>
      </p:sp>
      <p:pic>
        <p:nvPicPr>
          <p:cNvPr id="2355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1916113"/>
            <a:ext cx="1685925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916113"/>
            <a:ext cx="1533525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Text Box 8"/>
          <p:cNvSpPr txBox="1">
            <a:spLocks noChangeArrowheads="1"/>
          </p:cNvSpPr>
          <p:nvPr/>
        </p:nvSpPr>
        <p:spPr bwMode="auto">
          <a:xfrm rot="-1272275">
            <a:off x="7667625" y="1916113"/>
            <a:ext cx="1081088" cy="3048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b="1"/>
              <a:t>10 – 4 = 6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 rot="180060">
            <a:off x="250825" y="2781300"/>
            <a:ext cx="1081088" cy="3048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b="1"/>
              <a:t>7 – 3 = 4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 rot="-368249">
            <a:off x="250825" y="3357563"/>
            <a:ext cx="1081088" cy="3048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b="1"/>
              <a:t>4 x 2 = 8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 rot="-592734">
            <a:off x="7740650" y="3068638"/>
            <a:ext cx="1081088" cy="3048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b="1"/>
              <a:t>6 x 3 = 18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 rot="-808965">
            <a:off x="250825" y="2133600"/>
            <a:ext cx="1081088" cy="3048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b="1"/>
              <a:t>2 + 5 = 10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 rot="675617">
            <a:off x="7740650" y="3573463"/>
            <a:ext cx="1081088" cy="3048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b="1"/>
              <a:t>5 + 4 = 9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 rot="758998">
            <a:off x="7740650" y="2565400"/>
            <a:ext cx="1081088" cy="3048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b="1"/>
              <a:t>2 x 1 = 2</a:t>
            </a:r>
          </a:p>
        </p:txBody>
      </p:sp>
      <p:sp>
        <p:nvSpPr>
          <p:cNvPr id="23567" name="Text Box 15"/>
          <p:cNvSpPr txBox="1">
            <a:spLocks noChangeArrowheads="1"/>
          </p:cNvSpPr>
          <p:nvPr/>
        </p:nvSpPr>
        <p:spPr bwMode="auto">
          <a:xfrm>
            <a:off x="1116013" y="4076700"/>
            <a:ext cx="10080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3 x 8 = </a:t>
            </a:r>
          </a:p>
        </p:txBody>
      </p:sp>
      <p:sp>
        <p:nvSpPr>
          <p:cNvPr id="23568" name="Text Box 16"/>
          <p:cNvSpPr txBox="1">
            <a:spLocks noChangeArrowheads="1"/>
          </p:cNvSpPr>
          <p:nvPr/>
        </p:nvSpPr>
        <p:spPr bwMode="auto">
          <a:xfrm>
            <a:off x="2052638" y="4076700"/>
            <a:ext cx="5032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24</a:t>
            </a:r>
            <a:r>
              <a:rPr lang="cs-CZ" sz="2000" b="1"/>
              <a:t> </a:t>
            </a:r>
          </a:p>
        </p:txBody>
      </p:sp>
      <p:sp>
        <p:nvSpPr>
          <p:cNvPr id="23569" name="Text Box 17"/>
          <p:cNvSpPr txBox="1">
            <a:spLocks noChangeArrowheads="1"/>
          </p:cNvSpPr>
          <p:nvPr/>
        </p:nvSpPr>
        <p:spPr bwMode="auto">
          <a:xfrm>
            <a:off x="6286500" y="4071938"/>
            <a:ext cx="10080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4 x 6 = </a:t>
            </a:r>
          </a:p>
        </p:txBody>
      </p:sp>
      <p:sp>
        <p:nvSpPr>
          <p:cNvPr id="23570" name="Text Box 18"/>
          <p:cNvSpPr txBox="1">
            <a:spLocks noChangeArrowheads="1"/>
          </p:cNvSpPr>
          <p:nvPr/>
        </p:nvSpPr>
        <p:spPr bwMode="auto">
          <a:xfrm>
            <a:off x="7223125" y="4071938"/>
            <a:ext cx="5032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24</a:t>
            </a:r>
            <a:r>
              <a:rPr lang="cs-CZ" sz="2000" b="1"/>
              <a:t> </a:t>
            </a:r>
          </a:p>
        </p:txBody>
      </p:sp>
      <p:sp>
        <p:nvSpPr>
          <p:cNvPr id="23571" name="Text Box 19"/>
          <p:cNvSpPr txBox="1">
            <a:spLocks noChangeArrowheads="1"/>
          </p:cNvSpPr>
          <p:nvPr/>
        </p:nvSpPr>
        <p:spPr bwMode="auto">
          <a:xfrm>
            <a:off x="214313" y="5072063"/>
            <a:ext cx="31670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/>
              <a:t>Karel spočítal 24 příkladů.</a:t>
            </a:r>
          </a:p>
        </p:txBody>
      </p:sp>
      <p:sp>
        <p:nvSpPr>
          <p:cNvPr id="23572" name="Text Box 20"/>
          <p:cNvSpPr txBox="1">
            <a:spLocks noChangeArrowheads="1"/>
          </p:cNvSpPr>
          <p:nvPr/>
        </p:nvSpPr>
        <p:spPr bwMode="auto">
          <a:xfrm>
            <a:off x="5357813" y="5000625"/>
            <a:ext cx="32416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/>
              <a:t>Jitka spočítala 24 příkladů.</a:t>
            </a:r>
          </a:p>
        </p:txBody>
      </p:sp>
      <p:sp>
        <p:nvSpPr>
          <p:cNvPr id="23574" name="Text Box 22"/>
          <p:cNvSpPr txBox="1">
            <a:spLocks noChangeArrowheads="1"/>
          </p:cNvSpPr>
          <p:nvPr/>
        </p:nvSpPr>
        <p:spPr bwMode="auto">
          <a:xfrm>
            <a:off x="3276600" y="2781300"/>
            <a:ext cx="237648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</a:rPr>
              <a:t>Kdo byl pilnějším</a:t>
            </a:r>
            <a:br>
              <a:rPr lang="cs-CZ" b="1">
                <a:solidFill>
                  <a:srgbClr val="FF0000"/>
                </a:solidFill>
              </a:rPr>
            </a:br>
            <a:r>
              <a:rPr lang="cs-CZ" b="1">
                <a:solidFill>
                  <a:srgbClr val="FF0000"/>
                </a:solidFill>
              </a:rPr>
              <a:t>počtářem?</a:t>
            </a:r>
          </a:p>
        </p:txBody>
      </p:sp>
      <p:sp>
        <p:nvSpPr>
          <p:cNvPr id="23575" name="Text Box 23"/>
          <p:cNvSpPr txBox="1">
            <a:spLocks noChangeArrowheads="1"/>
          </p:cNvSpPr>
          <p:nvPr/>
        </p:nvSpPr>
        <p:spPr bwMode="auto">
          <a:xfrm>
            <a:off x="3571875" y="4071938"/>
            <a:ext cx="151288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</a:rPr>
              <a:t>Oba stejně.</a:t>
            </a:r>
          </a:p>
        </p:txBody>
      </p:sp>
      <p:sp>
        <p:nvSpPr>
          <p:cNvPr id="23576" name="Text Box 24"/>
          <p:cNvSpPr txBox="1">
            <a:spLocks noChangeArrowheads="1"/>
          </p:cNvSpPr>
          <p:nvPr/>
        </p:nvSpPr>
        <p:spPr bwMode="auto">
          <a:xfrm>
            <a:off x="3214688" y="5072063"/>
            <a:ext cx="223361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</a:rPr>
              <a:t>Jak je to možné?</a:t>
            </a:r>
          </a:p>
        </p:txBody>
      </p:sp>
      <p:sp>
        <p:nvSpPr>
          <p:cNvPr id="23578" name="Rectangle 26"/>
          <p:cNvSpPr>
            <a:spLocks noChangeArrowheads="1"/>
          </p:cNvSpPr>
          <p:nvPr/>
        </p:nvSpPr>
        <p:spPr bwMode="auto">
          <a:xfrm>
            <a:off x="0" y="5876925"/>
            <a:ext cx="9144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000" b="1">
                <a:solidFill>
                  <a:srgbClr val="FF0000"/>
                </a:solidFill>
              </a:rPr>
              <a:t>Číslo 24 je násobkem  3, 4, 6 a 8.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14313" y="4071938"/>
            <a:ext cx="1000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Příklad: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357813" y="4071938"/>
            <a:ext cx="1000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/>
              <a:t>Příklad: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14313" y="4714875"/>
            <a:ext cx="1285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Odpověď: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357813" y="4714875"/>
            <a:ext cx="1285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Odpověď: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3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2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3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3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23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23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500"/>
                                        <p:tgtEl>
                                          <p:spTgt spid="23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7" grpId="0"/>
      <p:bldP spid="23560" grpId="0" animBg="1"/>
      <p:bldP spid="23561" grpId="0" animBg="1"/>
      <p:bldP spid="23562" grpId="0" animBg="1"/>
      <p:bldP spid="23563" grpId="0" animBg="1"/>
      <p:bldP spid="23564" grpId="0" animBg="1"/>
      <p:bldP spid="23565" grpId="0" animBg="1"/>
      <p:bldP spid="23566" grpId="0" animBg="1"/>
      <p:bldP spid="23567" grpId="0"/>
      <p:bldP spid="23568" grpId="0"/>
      <p:bldP spid="23569" grpId="0"/>
      <p:bldP spid="23570" grpId="0"/>
      <p:bldP spid="23571" grpId="0"/>
      <p:bldP spid="23572" grpId="0"/>
      <p:bldP spid="23574" grpId="0"/>
      <p:bldP spid="23575" grpId="0"/>
      <p:bldP spid="23576" grpId="0"/>
      <p:bldP spid="23578" grpId="0"/>
      <p:bldP spid="23" grpId="0"/>
      <p:bldP spid="24" grpId="0"/>
      <p:bldP spid="25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/>
            <a:r>
              <a:rPr lang="cs-CZ" sz="2000" b="1" smtClean="0">
                <a:latin typeface="Arial" charset="0"/>
              </a:rPr>
              <a:t>Zdroje:</a:t>
            </a:r>
          </a:p>
        </p:txBody>
      </p:sp>
      <p:sp>
        <p:nvSpPr>
          <p:cNvPr id="24579" name="Rectangle 3"/>
          <p:cNvSpPr>
            <a:spLocks noGrp="1"/>
          </p:cNvSpPr>
          <p:nvPr>
            <p:ph type="body"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r>
              <a:rPr lang="cs-CZ" sz="1400" b="1" smtClean="0">
                <a:latin typeface="Arial" charset="0"/>
              </a:rPr>
              <a:t>Pavouk:</a:t>
            </a:r>
            <a:r>
              <a:rPr lang="it-IT" sz="1400" b="1" smtClean="0">
                <a:latin typeface="Arial" charset="0"/>
              </a:rPr>
              <a:t>In: [online]. [cit. 2013-04-09]. Dostupné z:</a:t>
            </a:r>
            <a:r>
              <a:rPr lang="cs-CZ" sz="1400" b="1" smtClean="0">
                <a:latin typeface="Arial" charset="0"/>
              </a:rPr>
              <a:t/>
            </a:r>
            <a:br>
              <a:rPr lang="cs-CZ" sz="1400" b="1" smtClean="0">
                <a:latin typeface="Arial" charset="0"/>
              </a:rPr>
            </a:br>
            <a:r>
              <a:rPr lang="cs-CZ" sz="1400" smtClean="0">
                <a:latin typeface="Arial" charset="0"/>
                <a:hlinkClick r:id="rId2" action="ppaction://hlinkpres?slideindex=1&amp;slidetitle="/>
              </a:rPr>
              <a:t>http://www.google.cz/imgres?start=217&amp;hl=cs&amp;biw=1280&amp;bih=861&amp;tbs=itp:clipart&amp;tbm=isch&amp;tbnid=e6TpxAwk8LFv9M:&amp;imgrefurl=http://www.spojovacky.com/spojova%25C4%258Dka-hra-Halloween.html&amp;docid=TdmlY5kS6vaaXM&amp;imgurl=http://www.spojovacky.com/data/images/D%2525C4%25259Bsiv%2525C3%2525A9-Halloween-pavouk_5050b2a3c78ab-thumb.jpg&amp;w=244&amp;h=250&amp;ei=ecaTUOLAKoXysgbTuoGABA&amp;zoom=1&amp;iact=hc&amp;vpx=183&amp;vpy=266&amp;dur=222&amp;hovh=200&amp;hovw=195&amp;tx=107&amp;ty=132&amp;sig=112634219349465496070&amp;page=7&amp;tbnh=124&amp;tbnw=121&amp;ndsp=42&amp;ved=1t:429,i:73</a:t>
            </a:r>
            <a:endParaRPr lang="cs-CZ" sz="1400" smtClean="0">
              <a:latin typeface="Arial" charset="0"/>
            </a:endParaRPr>
          </a:p>
          <a:p>
            <a:r>
              <a:rPr lang="cs-CZ" sz="1400" b="1" smtClean="0">
                <a:latin typeface="Arial" charset="0"/>
              </a:rPr>
              <a:t>Děti:</a:t>
            </a:r>
            <a:r>
              <a:rPr lang="it-IT" sz="1400" b="1" smtClean="0">
                <a:latin typeface="Arial" charset="0"/>
              </a:rPr>
              <a:t>In: [online]. [cit. 2013-04-09]. Dostupné z:</a:t>
            </a:r>
            <a:r>
              <a:rPr lang="cs-CZ" sz="1400" b="1" smtClean="0">
                <a:latin typeface="Arial" charset="0"/>
              </a:rPr>
              <a:t/>
            </a:r>
            <a:br>
              <a:rPr lang="cs-CZ" sz="1400" b="1" smtClean="0">
                <a:latin typeface="Arial" charset="0"/>
              </a:rPr>
            </a:br>
            <a:r>
              <a:rPr lang="cs-CZ" sz="1400" smtClean="0">
                <a:latin typeface="Arial" charset="0"/>
                <a:hlinkClick r:id="rId3"/>
              </a:rPr>
              <a:t>http://www.free-clipart-pictures.net/kid_clipart.html</a:t>
            </a:r>
            <a:endParaRPr lang="cs-CZ" sz="1400" smtClean="0">
              <a:latin typeface="Arial" charset="0"/>
            </a:endParaRPr>
          </a:p>
          <a:p>
            <a:endParaRPr lang="cs-CZ" sz="14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3">
      <a:dk1>
        <a:srgbClr val="000000"/>
      </a:dk1>
      <a:lt1>
        <a:srgbClr val="CCFFFF"/>
      </a:lt1>
      <a:dk2>
        <a:srgbClr val="1F497D"/>
      </a:dk2>
      <a:lt2>
        <a:srgbClr val="66FFFF"/>
      </a:lt2>
      <a:accent1>
        <a:srgbClr val="4F81BD"/>
      </a:accent1>
      <a:accent2>
        <a:srgbClr val="C0504D"/>
      </a:accent2>
      <a:accent3>
        <a:srgbClr val="E2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66FFFF"/>
        </a:lt1>
        <a:dk2>
          <a:srgbClr val="1F497D"/>
        </a:dk2>
        <a:lt2>
          <a:srgbClr val="66FFFF"/>
        </a:lt2>
        <a:accent1>
          <a:srgbClr val="4F81BD"/>
        </a:accent1>
        <a:accent2>
          <a:srgbClr val="C0504D"/>
        </a:accent2>
        <a:accent3>
          <a:srgbClr val="B8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66FFFF"/>
        </a:lt1>
        <a:dk2>
          <a:srgbClr val="1F497D"/>
        </a:dk2>
        <a:lt2>
          <a:srgbClr val="66FFFF"/>
        </a:lt2>
        <a:accent1>
          <a:srgbClr val="4F81BD"/>
        </a:accent1>
        <a:accent2>
          <a:srgbClr val="C0504D"/>
        </a:accent2>
        <a:accent3>
          <a:srgbClr val="B8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CCFFFF"/>
        </a:lt1>
        <a:dk2>
          <a:srgbClr val="1F497D"/>
        </a:dk2>
        <a:lt2>
          <a:srgbClr val="66FFFF"/>
        </a:lt2>
        <a:accent1>
          <a:srgbClr val="4F81BD"/>
        </a:accent1>
        <a:accent2>
          <a:srgbClr val="C0504D"/>
        </a:accent2>
        <a:accent3>
          <a:srgbClr val="E2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333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ANOTACE</vt:lpstr>
      <vt:lpstr>Matematika</vt:lpstr>
      <vt:lpstr>Prezentace aplikace PowerPoint</vt:lpstr>
      <vt:lpstr>Prezentace aplikace PowerPoint</vt:lpstr>
      <vt:lpstr>Násobení 8 s názorem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29</cp:revision>
  <dcterms:created xsi:type="dcterms:W3CDTF">2012-10-04T19:56:07Z</dcterms:created>
  <dcterms:modified xsi:type="dcterms:W3CDTF">2013-05-18T16:13:34Z</dcterms:modified>
</cp:coreProperties>
</file>