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8" r:id="rId3"/>
    <p:sldId id="267" r:id="rId4"/>
    <p:sldId id="256" r:id="rId5"/>
    <p:sldId id="261" r:id="rId6"/>
    <p:sldId id="262" r:id="rId7"/>
    <p:sldId id="265" r:id="rId8"/>
    <p:sldId id="266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5E2FF"/>
    <a:srgbClr val="E0FFC1"/>
    <a:srgbClr val="FBE3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3E1DC9-1C60-4E32-A277-6B2A5F3764D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6AFC1B-B092-400C-8994-DAB98B5786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750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7617EF-4A06-4ED5-A4F4-66342DD291C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34977B-3E5E-4090-AFDF-DC39E0D428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2119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071713-356C-410D-9453-2DCE05F79C8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A40DA-31D0-4FFD-B4C2-26B910879C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8751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7A685-1554-4C40-B165-42979C7BBBE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1FFD0-06DA-4282-B901-9E25964C27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99845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5F8F73-5CF0-4460-B1A3-E02D3E66B92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773123-F95B-440C-B22F-F0EC7181AB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6942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328CD4-AC01-485E-A139-1A8DD18C4CE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0AB3E2-39F3-4ABF-BE37-1B64E35987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968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21F16A-D8DE-422E-BCC6-71EF86A9245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BBF1A3-219E-4901-8495-80FAF29B35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061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8371B-56D1-465B-A213-1F874BD50F4D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A6DB81-225B-47E5-A351-C36B7ADA8B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3874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8D066-947E-4CA6-B599-F5D2358CE93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D02205-BF3C-4FE2-BF1A-D1445F77F7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093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025227-AC85-4733-B776-E82C5D9D2C8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A9F6A4-C7E2-4D5D-9785-E3F1EB8FC5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8138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3F68FF-4370-4F50-B7F6-4BCCC522AFE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D218B-109B-4153-BAAD-ABC94C017F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06190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8FD38FA-3516-441F-B93A-89882616DE1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A8B7152-B252-4D4F-A4BF-F4BB235E9B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7642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3500EFE-D879-4F3E-A3A7-2597572C2BE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4CC453C-F3CF-452D-87CF-75AA1DAE31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8447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2298BE5-BD13-4487-A447-5D3071128DC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9E86DDF-7B3F-4810-A1B3-D9773A8AF6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0993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8941C92-F621-4497-B780-34C2E7298D8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DC613F9-CD41-4A0E-B800-C4F0B2ACD7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66365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971CDD4-B436-44B4-AE6E-0F3846264AF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05591EF-6E76-4AB8-8B39-0BF09FBC28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90877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DE3A2CC-382C-4E08-B1E4-AD99620E06F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74A6A4D-0F48-4E9D-82BD-FAEB91BD7B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433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5D93A61-CA32-4854-B868-B908626DC88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0CAE1AF-EFE1-4171-88FB-D22559BA8E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4372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E696CBB-4E26-4626-8165-191B1E4218D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DEAFDC7-BEC6-48A3-BF95-F6A5EDD679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4587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EA68BAF-0174-4DDE-8A70-25B0C1276E6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903F5ED-63CD-4A93-B047-5FED3C5411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0389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1BD6255-302A-4C69-8585-10FF61180FF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D33DADC-1A17-45BC-9DDC-444EF918EB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19893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C221145-01E4-487E-B624-62A874E5B2B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9BE827B-2B71-406D-A6FC-883AA8B5F2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5678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27C2B9C-86E0-43CB-9EFA-EE731E1C8B9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CB8859C-71CB-46E9-BA52-EE54EE19BE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18" r:id="rId4"/>
    <p:sldLayoutId id="2147483819" r:id="rId5"/>
    <p:sldLayoutId id="2147483820" r:id="rId6"/>
    <p:sldLayoutId id="2147483821" r:id="rId7"/>
    <p:sldLayoutId id="2147483822" r:id="rId8"/>
    <p:sldLayoutId id="2147483823" r:id="rId9"/>
    <p:sldLayoutId id="2147483824" r:id="rId10"/>
    <p:sldLayoutId id="214748382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E040B18-EB4C-4511-88E4-87D2C4D085E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EDE662B-A3E2-4ED1-B66E-ACAFCF8EAF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6" r:id="rId1"/>
    <p:sldLayoutId id="2147483827" r:id="rId2"/>
    <p:sldLayoutId id="2147483828" r:id="rId3"/>
    <p:sldLayoutId id="2147483829" r:id="rId4"/>
    <p:sldLayoutId id="2147483830" r:id="rId5"/>
    <p:sldLayoutId id="2147483831" r:id="rId6"/>
    <p:sldLayoutId id="2147483832" r:id="rId7"/>
    <p:sldLayoutId id="2147483833" r:id="rId8"/>
    <p:sldLayoutId id="2147483834" r:id="rId9"/>
    <p:sldLayoutId id="2147483835" r:id="rId10"/>
    <p:sldLayoutId id="214748383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Matematika_16.ppt" TargetMode="External"/><Relationship Id="rId2" Type="http://schemas.openxmlformats.org/officeDocument/2006/relationships/hyperlink" Target="http://maty-web.blog.cz/1112/simpanz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n.nova.cz/zpravy/regionalni/sledujte-zive-prvni-dny-zirafiho-mladet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50938" y="4508500"/>
          <a:ext cx="6842125" cy="223361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2125"/>
              </a:tblGrid>
              <a:tr h="6403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     Mgr. Lenka</a:t>
                      </a:r>
                      <a:r>
                        <a:rPr lang="cs-CZ" sz="1800" baseline="0" dirty="0" smtClean="0"/>
                        <a:t> Dolanová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smtClean="0"/>
                        <a:t>:      VY_32_Inovace_7A_16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TÉMA:       Násobení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590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 </a:t>
                      </a:r>
                      <a:r>
                        <a:rPr lang="cs-CZ" sz="1800" i="1" dirty="0" smtClean="0"/>
                        <a:t>CZ.</a:t>
                      </a:r>
                      <a:r>
                        <a:rPr lang="cs-CZ" sz="1800" i="1" baseline="0" dirty="0" smtClean="0"/>
                        <a:t> 1. 07/ 1. 4. 00/ 21. 1843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4353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457200" y="1196975"/>
            <a:ext cx="8229600" cy="863600"/>
          </a:xfrm>
        </p:spPr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205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r>
              <a:rPr lang="cs-CZ" sz="1800" dirty="0" smtClean="0"/>
              <a:t>Procvičování násobení 6, 7, 8, 9 s </a:t>
            </a:r>
            <a:r>
              <a:rPr lang="cs-CZ" sz="1800" smtClean="0"/>
              <a:t>odkrýváním obrázků - při </a:t>
            </a:r>
            <a:r>
              <a:rPr lang="cs-CZ" sz="1800" dirty="0" smtClean="0"/>
              <a:t>počítání je nutné postupovat v řadách zleva doprava.</a:t>
            </a:r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Autorem materiálu a všech jeho částí, není-li uvedeno jinak, je Mgr. Lenka </a:t>
            </a:r>
            <a:r>
              <a:rPr lang="cs-CZ" sz="14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Dolanová</a:t>
            </a:r>
            <a:endParaRPr lang="cs-CZ" sz="14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755650" y="2133600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Matematika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1403350" y="3573463"/>
            <a:ext cx="6400800" cy="17526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rgbClr val="898989"/>
                </a:solidFill>
              </a:rPr>
              <a:t>Násobení 6, 7, 8, 9 – procvičování</a:t>
            </a:r>
          </a:p>
          <a:p>
            <a:pPr algn="l" eaLnBrk="1" hangingPunct="1">
              <a:defRPr/>
            </a:pPr>
            <a:endParaRPr lang="cs-CZ" sz="12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l" eaLnBrk="1" hangingPunct="1">
              <a:defRPr/>
            </a:pPr>
            <a:endParaRPr lang="cs-CZ" sz="12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l" eaLnBrk="1" hangingPunct="1">
              <a:defRPr/>
            </a:pPr>
            <a:endParaRPr lang="cs-CZ" sz="12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l" eaLnBrk="1" hangingPunct="1">
              <a:defRPr/>
            </a:pPr>
            <a:endParaRPr lang="cs-CZ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000250"/>
            <a:ext cx="4714875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1" name="Nadpis 1"/>
          <p:cNvSpPr>
            <a:spLocks/>
          </p:cNvSpPr>
          <p:nvPr/>
        </p:nvSpPr>
        <p:spPr bwMode="auto">
          <a:xfrm>
            <a:off x="468313" y="188913"/>
            <a:ext cx="8229600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r>
              <a:rPr lang="cs-CZ" sz="3600" b="1">
                <a:latin typeface="Calibri" pitchFamily="34" charset="0"/>
              </a:rPr>
              <a:t>Násobení 6 – odkrývání obrázku</a:t>
            </a:r>
          </a:p>
          <a:p>
            <a:pPr algn="ctr"/>
            <a:r>
              <a:rPr lang="cs-CZ" b="1">
                <a:latin typeface="Calibri" pitchFamily="34" charset="0"/>
              </a:rPr>
              <a:t>Začni nahoře vlevo a postupuj pořádcích</a:t>
            </a:r>
          </a:p>
          <a:p>
            <a:endParaRPr lang="cs-CZ" b="1">
              <a:latin typeface="Calibri" pitchFamily="34" charset="0"/>
            </a:endParaRPr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3851275" y="1989138"/>
            <a:ext cx="1582738" cy="1152525"/>
            <a:chOff x="2426" y="1253"/>
            <a:chExt cx="997" cy="726"/>
          </a:xfrm>
        </p:grpSpPr>
        <p:sp>
          <p:nvSpPr>
            <p:cNvPr id="17447" name="Rectangle 8"/>
            <p:cNvSpPr>
              <a:spLocks noChangeArrowheads="1"/>
            </p:cNvSpPr>
            <p:nvPr/>
          </p:nvSpPr>
          <p:spPr bwMode="auto">
            <a:xfrm>
              <a:off x="2426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48" name="Text Box 17"/>
            <p:cNvSpPr txBox="1">
              <a:spLocks noChangeArrowheads="1"/>
            </p:cNvSpPr>
            <p:nvPr/>
          </p:nvSpPr>
          <p:spPr bwMode="auto">
            <a:xfrm>
              <a:off x="2430" y="148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6 x 6 =</a:t>
              </a:r>
            </a:p>
          </p:txBody>
        </p:sp>
      </p:grpSp>
      <p:grpSp>
        <p:nvGrpSpPr>
          <p:cNvPr id="3" name="Group 21"/>
          <p:cNvGrpSpPr>
            <a:grpSpLocks/>
          </p:cNvGrpSpPr>
          <p:nvPr/>
        </p:nvGrpSpPr>
        <p:grpSpPr bwMode="auto">
          <a:xfrm>
            <a:off x="5429250" y="1989138"/>
            <a:ext cx="1589088" cy="1152525"/>
            <a:chOff x="3420" y="1253"/>
            <a:chExt cx="1001" cy="726"/>
          </a:xfrm>
        </p:grpSpPr>
        <p:sp>
          <p:nvSpPr>
            <p:cNvPr id="17445" name="Rectangle 9"/>
            <p:cNvSpPr>
              <a:spLocks noChangeArrowheads="1"/>
            </p:cNvSpPr>
            <p:nvPr/>
          </p:nvSpPr>
          <p:spPr bwMode="auto">
            <a:xfrm>
              <a:off x="3424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46" name="Text Box 18"/>
            <p:cNvSpPr txBox="1">
              <a:spLocks noChangeArrowheads="1"/>
            </p:cNvSpPr>
            <p:nvPr/>
          </p:nvSpPr>
          <p:spPr bwMode="auto">
            <a:xfrm>
              <a:off x="3420" y="1485"/>
              <a:ext cx="81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10 x 6=</a:t>
              </a:r>
            </a:p>
          </p:txBody>
        </p:sp>
      </p:grpSp>
      <p:grpSp>
        <p:nvGrpSpPr>
          <p:cNvPr id="4" name="Group 28"/>
          <p:cNvGrpSpPr>
            <a:grpSpLocks/>
          </p:cNvGrpSpPr>
          <p:nvPr/>
        </p:nvGrpSpPr>
        <p:grpSpPr bwMode="auto">
          <a:xfrm>
            <a:off x="2268538" y="3141663"/>
            <a:ext cx="1582737" cy="1152525"/>
            <a:chOff x="1429" y="1979"/>
            <a:chExt cx="997" cy="726"/>
          </a:xfrm>
        </p:grpSpPr>
        <p:sp>
          <p:nvSpPr>
            <p:cNvPr id="17443" name="Rectangle 10"/>
            <p:cNvSpPr>
              <a:spLocks noChangeArrowheads="1"/>
            </p:cNvSpPr>
            <p:nvPr/>
          </p:nvSpPr>
          <p:spPr bwMode="auto">
            <a:xfrm>
              <a:off x="1429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44" name="Text Box 22"/>
            <p:cNvSpPr txBox="1">
              <a:spLocks noChangeArrowheads="1"/>
            </p:cNvSpPr>
            <p:nvPr/>
          </p:nvSpPr>
          <p:spPr bwMode="auto">
            <a:xfrm>
              <a:off x="144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3 x 6 =</a:t>
              </a:r>
            </a:p>
          </p:txBody>
        </p:sp>
      </p:grpSp>
      <p:grpSp>
        <p:nvGrpSpPr>
          <p:cNvPr id="5" name="Group 31"/>
          <p:cNvGrpSpPr>
            <a:grpSpLocks/>
          </p:cNvGrpSpPr>
          <p:nvPr/>
        </p:nvGrpSpPr>
        <p:grpSpPr bwMode="auto">
          <a:xfrm>
            <a:off x="2268538" y="4292600"/>
            <a:ext cx="1582737" cy="1152525"/>
            <a:chOff x="1429" y="2704"/>
            <a:chExt cx="997" cy="726"/>
          </a:xfrm>
        </p:grpSpPr>
        <p:sp>
          <p:nvSpPr>
            <p:cNvPr id="17441" name="Rectangle 13"/>
            <p:cNvSpPr>
              <a:spLocks noChangeArrowheads="1"/>
            </p:cNvSpPr>
            <p:nvPr/>
          </p:nvSpPr>
          <p:spPr bwMode="auto">
            <a:xfrm>
              <a:off x="1429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42" name="Text Box 23"/>
            <p:cNvSpPr txBox="1">
              <a:spLocks noChangeArrowheads="1"/>
            </p:cNvSpPr>
            <p:nvPr/>
          </p:nvSpPr>
          <p:spPr bwMode="auto">
            <a:xfrm>
              <a:off x="144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9 x 6 =</a:t>
              </a:r>
            </a:p>
          </p:txBody>
        </p:sp>
      </p:grpSp>
      <p:grpSp>
        <p:nvGrpSpPr>
          <p:cNvPr id="6" name="Group 29"/>
          <p:cNvGrpSpPr>
            <a:grpSpLocks/>
          </p:cNvGrpSpPr>
          <p:nvPr/>
        </p:nvGrpSpPr>
        <p:grpSpPr bwMode="auto">
          <a:xfrm>
            <a:off x="3851275" y="3141663"/>
            <a:ext cx="1582738" cy="1152525"/>
            <a:chOff x="2426" y="1979"/>
            <a:chExt cx="997" cy="726"/>
          </a:xfrm>
        </p:grpSpPr>
        <p:sp>
          <p:nvSpPr>
            <p:cNvPr id="17439" name="Rectangle 11"/>
            <p:cNvSpPr>
              <a:spLocks noChangeArrowheads="1"/>
            </p:cNvSpPr>
            <p:nvPr/>
          </p:nvSpPr>
          <p:spPr bwMode="auto">
            <a:xfrm>
              <a:off x="2426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40" name="Text Box 24"/>
            <p:cNvSpPr txBox="1">
              <a:spLocks noChangeArrowheads="1"/>
            </p:cNvSpPr>
            <p:nvPr/>
          </p:nvSpPr>
          <p:spPr bwMode="auto">
            <a:xfrm>
              <a:off x="243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8 x 6 =</a:t>
              </a:r>
            </a:p>
          </p:txBody>
        </p:sp>
      </p:grpSp>
      <p:grpSp>
        <p:nvGrpSpPr>
          <p:cNvPr id="7" name="Group 30"/>
          <p:cNvGrpSpPr>
            <a:grpSpLocks/>
          </p:cNvGrpSpPr>
          <p:nvPr/>
        </p:nvGrpSpPr>
        <p:grpSpPr bwMode="auto">
          <a:xfrm>
            <a:off x="5429250" y="3141663"/>
            <a:ext cx="1589088" cy="1152525"/>
            <a:chOff x="3420" y="1979"/>
            <a:chExt cx="1001" cy="726"/>
          </a:xfrm>
        </p:grpSpPr>
        <p:sp>
          <p:nvSpPr>
            <p:cNvPr id="17437" name="Rectangle 12"/>
            <p:cNvSpPr>
              <a:spLocks noChangeArrowheads="1"/>
            </p:cNvSpPr>
            <p:nvPr/>
          </p:nvSpPr>
          <p:spPr bwMode="auto">
            <a:xfrm>
              <a:off x="3424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38" name="Text Box 25"/>
            <p:cNvSpPr txBox="1">
              <a:spLocks noChangeArrowheads="1"/>
            </p:cNvSpPr>
            <p:nvPr/>
          </p:nvSpPr>
          <p:spPr bwMode="auto">
            <a:xfrm>
              <a:off x="342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5 x 6 =</a:t>
              </a:r>
            </a:p>
          </p:txBody>
        </p:sp>
      </p:grpSp>
      <p:grpSp>
        <p:nvGrpSpPr>
          <p:cNvPr id="8" name="Group 32"/>
          <p:cNvGrpSpPr>
            <a:grpSpLocks/>
          </p:cNvGrpSpPr>
          <p:nvPr/>
        </p:nvGrpSpPr>
        <p:grpSpPr bwMode="auto">
          <a:xfrm>
            <a:off x="3851275" y="4292600"/>
            <a:ext cx="1582738" cy="1152525"/>
            <a:chOff x="2426" y="2704"/>
            <a:chExt cx="997" cy="726"/>
          </a:xfrm>
        </p:grpSpPr>
        <p:sp>
          <p:nvSpPr>
            <p:cNvPr id="17435" name="Rectangle 14"/>
            <p:cNvSpPr>
              <a:spLocks noChangeArrowheads="1"/>
            </p:cNvSpPr>
            <p:nvPr/>
          </p:nvSpPr>
          <p:spPr bwMode="auto">
            <a:xfrm>
              <a:off x="2426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36" name="Text Box 26"/>
            <p:cNvSpPr txBox="1">
              <a:spLocks noChangeArrowheads="1"/>
            </p:cNvSpPr>
            <p:nvPr/>
          </p:nvSpPr>
          <p:spPr bwMode="auto">
            <a:xfrm>
              <a:off x="243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7 x 6 =</a:t>
              </a:r>
            </a:p>
          </p:txBody>
        </p:sp>
      </p:grpSp>
      <p:grpSp>
        <p:nvGrpSpPr>
          <p:cNvPr id="9" name="Group 33"/>
          <p:cNvGrpSpPr>
            <a:grpSpLocks/>
          </p:cNvGrpSpPr>
          <p:nvPr/>
        </p:nvGrpSpPr>
        <p:grpSpPr bwMode="auto">
          <a:xfrm>
            <a:off x="5429250" y="4292600"/>
            <a:ext cx="1589088" cy="1152525"/>
            <a:chOff x="3420" y="2704"/>
            <a:chExt cx="1001" cy="726"/>
          </a:xfrm>
        </p:grpSpPr>
        <p:sp>
          <p:nvSpPr>
            <p:cNvPr id="17433" name="Rectangle 15"/>
            <p:cNvSpPr>
              <a:spLocks noChangeArrowheads="1"/>
            </p:cNvSpPr>
            <p:nvPr/>
          </p:nvSpPr>
          <p:spPr bwMode="auto">
            <a:xfrm>
              <a:off x="3424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34" name="Text Box 27"/>
            <p:cNvSpPr txBox="1">
              <a:spLocks noChangeArrowheads="1"/>
            </p:cNvSpPr>
            <p:nvPr/>
          </p:nvSpPr>
          <p:spPr bwMode="auto">
            <a:xfrm>
              <a:off x="342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2 x 6 =</a:t>
              </a:r>
            </a:p>
          </p:txBody>
        </p:sp>
      </p:grpSp>
      <p:sp>
        <p:nvSpPr>
          <p:cNvPr id="56" name="Text Box 34"/>
          <p:cNvSpPr txBox="1">
            <a:spLocks noChangeArrowheads="1"/>
          </p:cNvSpPr>
          <p:nvPr/>
        </p:nvSpPr>
        <p:spPr bwMode="auto">
          <a:xfrm>
            <a:off x="2195513" y="5661025"/>
            <a:ext cx="48974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/>
              <a:t>VÝBORNĚ !</a:t>
            </a:r>
          </a:p>
        </p:txBody>
      </p:sp>
      <p:sp>
        <p:nvSpPr>
          <p:cNvPr id="57" name="TextovéPole 56"/>
          <p:cNvSpPr txBox="1">
            <a:spLocks noChangeArrowheads="1"/>
          </p:cNvSpPr>
          <p:nvPr/>
        </p:nvSpPr>
        <p:spPr bwMode="auto">
          <a:xfrm>
            <a:off x="4857750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42</a:t>
            </a:r>
          </a:p>
        </p:txBody>
      </p:sp>
      <p:sp>
        <p:nvSpPr>
          <p:cNvPr id="58" name="TextovéPole 57"/>
          <p:cNvSpPr txBox="1">
            <a:spLocks noChangeArrowheads="1"/>
          </p:cNvSpPr>
          <p:nvPr/>
        </p:nvSpPr>
        <p:spPr bwMode="auto">
          <a:xfrm>
            <a:off x="4857750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36</a:t>
            </a:r>
          </a:p>
        </p:txBody>
      </p:sp>
      <p:sp>
        <p:nvSpPr>
          <p:cNvPr id="59" name="TextovéPole 58"/>
          <p:cNvSpPr txBox="1">
            <a:spLocks noChangeArrowheads="1"/>
          </p:cNvSpPr>
          <p:nvPr/>
        </p:nvSpPr>
        <p:spPr bwMode="auto">
          <a:xfrm>
            <a:off x="6500813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60</a:t>
            </a:r>
          </a:p>
        </p:txBody>
      </p:sp>
      <p:sp>
        <p:nvSpPr>
          <p:cNvPr id="60" name="TextovéPole 59"/>
          <p:cNvSpPr txBox="1">
            <a:spLocks noChangeArrowheads="1"/>
          </p:cNvSpPr>
          <p:nvPr/>
        </p:nvSpPr>
        <p:spPr bwMode="auto">
          <a:xfrm>
            <a:off x="3357563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18</a:t>
            </a:r>
          </a:p>
        </p:txBody>
      </p:sp>
      <p:sp>
        <p:nvSpPr>
          <p:cNvPr id="61" name="TextovéPole 60"/>
          <p:cNvSpPr txBox="1">
            <a:spLocks noChangeArrowheads="1"/>
          </p:cNvSpPr>
          <p:nvPr/>
        </p:nvSpPr>
        <p:spPr bwMode="auto">
          <a:xfrm>
            <a:off x="4857750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48</a:t>
            </a:r>
          </a:p>
        </p:txBody>
      </p:sp>
      <p:sp>
        <p:nvSpPr>
          <p:cNvPr id="62" name="TextovéPole 61"/>
          <p:cNvSpPr txBox="1">
            <a:spLocks noChangeArrowheads="1"/>
          </p:cNvSpPr>
          <p:nvPr/>
        </p:nvSpPr>
        <p:spPr bwMode="auto">
          <a:xfrm>
            <a:off x="6429375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30</a:t>
            </a:r>
          </a:p>
        </p:txBody>
      </p:sp>
      <p:sp>
        <p:nvSpPr>
          <p:cNvPr id="63" name="TextovéPole 62"/>
          <p:cNvSpPr txBox="1">
            <a:spLocks noChangeArrowheads="1"/>
          </p:cNvSpPr>
          <p:nvPr/>
        </p:nvSpPr>
        <p:spPr bwMode="auto">
          <a:xfrm>
            <a:off x="3286125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54</a:t>
            </a:r>
          </a:p>
        </p:txBody>
      </p:sp>
      <p:grpSp>
        <p:nvGrpSpPr>
          <p:cNvPr id="10" name="Group 19"/>
          <p:cNvGrpSpPr>
            <a:grpSpLocks/>
          </p:cNvGrpSpPr>
          <p:nvPr/>
        </p:nvGrpSpPr>
        <p:grpSpPr bwMode="auto">
          <a:xfrm>
            <a:off x="2268538" y="1989138"/>
            <a:ext cx="1582737" cy="1152525"/>
            <a:chOff x="1429" y="1253"/>
            <a:chExt cx="997" cy="726"/>
          </a:xfrm>
        </p:grpSpPr>
        <p:sp>
          <p:nvSpPr>
            <p:cNvPr id="17431" name="Rectangle 7"/>
            <p:cNvSpPr>
              <a:spLocks noChangeArrowheads="1"/>
            </p:cNvSpPr>
            <p:nvPr/>
          </p:nvSpPr>
          <p:spPr bwMode="auto">
            <a:xfrm>
              <a:off x="1429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432" name="Text Box 16"/>
            <p:cNvSpPr txBox="1">
              <a:spLocks noChangeArrowheads="1"/>
            </p:cNvSpPr>
            <p:nvPr/>
          </p:nvSpPr>
          <p:spPr bwMode="auto">
            <a:xfrm>
              <a:off x="1440" y="148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4 x 6 =</a:t>
              </a:r>
            </a:p>
          </p:txBody>
        </p:sp>
      </p:grpSp>
      <p:sp>
        <p:nvSpPr>
          <p:cNvPr id="67" name="TextovéPole 66"/>
          <p:cNvSpPr txBox="1">
            <a:spLocks noChangeArrowheads="1"/>
          </p:cNvSpPr>
          <p:nvPr/>
        </p:nvSpPr>
        <p:spPr bwMode="auto">
          <a:xfrm>
            <a:off x="3357563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24</a:t>
            </a:r>
          </a:p>
        </p:txBody>
      </p:sp>
      <p:sp>
        <p:nvSpPr>
          <p:cNvPr id="68" name="TextovéPole 67"/>
          <p:cNvSpPr txBox="1">
            <a:spLocks noChangeArrowheads="1"/>
          </p:cNvSpPr>
          <p:nvPr/>
        </p:nvSpPr>
        <p:spPr bwMode="auto">
          <a:xfrm>
            <a:off x="6500813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12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 nodeType="clickPar">
                      <p:stCondLst>
                        <p:cond delay="indefinite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7" grpId="0"/>
      <p:bldP spid="57" grpId="1"/>
      <p:bldP spid="58" grpId="0"/>
      <p:bldP spid="58" grpId="1"/>
      <p:bldP spid="59" grpId="0"/>
      <p:bldP spid="59" grpId="1"/>
      <p:bldP spid="60" grpId="0"/>
      <p:bldP spid="60" grpId="1"/>
      <p:bldP spid="61" grpId="0"/>
      <p:bldP spid="61" grpId="1"/>
      <p:bldP spid="62" grpId="0"/>
      <p:bldP spid="62" grpId="1"/>
      <p:bldP spid="63" grpId="0"/>
      <p:bldP spid="63" grpId="1"/>
      <p:bldP spid="67" grpId="0"/>
      <p:bldP spid="67" grpId="1"/>
      <p:bldP spid="68" grpId="0"/>
      <p:bldP spid="6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000250"/>
            <a:ext cx="4732338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Nadpis 1"/>
          <p:cNvSpPr>
            <a:spLocks/>
          </p:cNvSpPr>
          <p:nvPr/>
        </p:nvSpPr>
        <p:spPr bwMode="auto">
          <a:xfrm>
            <a:off x="468313" y="188913"/>
            <a:ext cx="8229600" cy="151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r>
              <a:rPr lang="cs-CZ" sz="3600" b="1">
                <a:latin typeface="Calibri" pitchFamily="34" charset="0"/>
              </a:rPr>
              <a:t>Násobení 7 – odkrývání obrázku</a:t>
            </a:r>
          </a:p>
          <a:p>
            <a:pPr algn="ctr"/>
            <a:r>
              <a:rPr lang="cs-CZ" b="1">
                <a:latin typeface="Calibri" pitchFamily="34" charset="0"/>
              </a:rPr>
              <a:t>Začni nahoře vlevo a postupuj pořádcích</a:t>
            </a:r>
          </a:p>
          <a:p>
            <a:endParaRPr lang="cs-CZ" b="1">
              <a:latin typeface="Calibri" pitchFamily="34" charset="0"/>
            </a:endParaRPr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3851275" y="1989138"/>
            <a:ext cx="1582738" cy="1152525"/>
            <a:chOff x="2426" y="1253"/>
            <a:chExt cx="997" cy="726"/>
          </a:xfrm>
        </p:grpSpPr>
        <p:sp>
          <p:nvSpPr>
            <p:cNvPr id="18471" name="Rectangle 8"/>
            <p:cNvSpPr>
              <a:spLocks noChangeArrowheads="1"/>
            </p:cNvSpPr>
            <p:nvPr/>
          </p:nvSpPr>
          <p:spPr bwMode="auto">
            <a:xfrm>
              <a:off x="2426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72" name="Text Box 17"/>
            <p:cNvSpPr txBox="1">
              <a:spLocks noChangeArrowheads="1"/>
            </p:cNvSpPr>
            <p:nvPr/>
          </p:nvSpPr>
          <p:spPr bwMode="auto">
            <a:xfrm>
              <a:off x="2430" y="148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7 x 7 =</a:t>
              </a:r>
            </a:p>
          </p:txBody>
        </p:sp>
      </p:grpSp>
      <p:grpSp>
        <p:nvGrpSpPr>
          <p:cNvPr id="3" name="Group 21"/>
          <p:cNvGrpSpPr>
            <a:grpSpLocks/>
          </p:cNvGrpSpPr>
          <p:nvPr/>
        </p:nvGrpSpPr>
        <p:grpSpPr bwMode="auto">
          <a:xfrm>
            <a:off x="5429250" y="1989138"/>
            <a:ext cx="1589088" cy="1152525"/>
            <a:chOff x="3420" y="1253"/>
            <a:chExt cx="1001" cy="726"/>
          </a:xfrm>
        </p:grpSpPr>
        <p:sp>
          <p:nvSpPr>
            <p:cNvPr id="18469" name="Rectangle 9"/>
            <p:cNvSpPr>
              <a:spLocks noChangeArrowheads="1"/>
            </p:cNvSpPr>
            <p:nvPr/>
          </p:nvSpPr>
          <p:spPr bwMode="auto">
            <a:xfrm>
              <a:off x="3424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70" name="Text Box 18"/>
            <p:cNvSpPr txBox="1">
              <a:spLocks noChangeArrowheads="1"/>
            </p:cNvSpPr>
            <p:nvPr/>
          </p:nvSpPr>
          <p:spPr bwMode="auto">
            <a:xfrm>
              <a:off x="3420" y="1485"/>
              <a:ext cx="81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10 x 7=</a:t>
              </a:r>
            </a:p>
          </p:txBody>
        </p:sp>
      </p:grpSp>
      <p:grpSp>
        <p:nvGrpSpPr>
          <p:cNvPr id="4" name="Group 28"/>
          <p:cNvGrpSpPr>
            <a:grpSpLocks/>
          </p:cNvGrpSpPr>
          <p:nvPr/>
        </p:nvGrpSpPr>
        <p:grpSpPr bwMode="auto">
          <a:xfrm>
            <a:off x="2268538" y="3141663"/>
            <a:ext cx="1582737" cy="1152525"/>
            <a:chOff x="1429" y="1979"/>
            <a:chExt cx="997" cy="726"/>
          </a:xfrm>
        </p:grpSpPr>
        <p:sp>
          <p:nvSpPr>
            <p:cNvPr id="18467" name="Rectangle 10"/>
            <p:cNvSpPr>
              <a:spLocks noChangeArrowheads="1"/>
            </p:cNvSpPr>
            <p:nvPr/>
          </p:nvSpPr>
          <p:spPr bwMode="auto">
            <a:xfrm>
              <a:off x="1429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68" name="Text Box 22"/>
            <p:cNvSpPr txBox="1">
              <a:spLocks noChangeArrowheads="1"/>
            </p:cNvSpPr>
            <p:nvPr/>
          </p:nvSpPr>
          <p:spPr bwMode="auto">
            <a:xfrm>
              <a:off x="144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0 x 7 =</a:t>
              </a:r>
            </a:p>
          </p:txBody>
        </p:sp>
      </p:grpSp>
      <p:grpSp>
        <p:nvGrpSpPr>
          <p:cNvPr id="5" name="Group 31"/>
          <p:cNvGrpSpPr>
            <a:grpSpLocks/>
          </p:cNvGrpSpPr>
          <p:nvPr/>
        </p:nvGrpSpPr>
        <p:grpSpPr bwMode="auto">
          <a:xfrm>
            <a:off x="2268538" y="4292600"/>
            <a:ext cx="1582737" cy="1152525"/>
            <a:chOff x="1429" y="2704"/>
            <a:chExt cx="997" cy="726"/>
          </a:xfrm>
        </p:grpSpPr>
        <p:sp>
          <p:nvSpPr>
            <p:cNvPr id="18465" name="Rectangle 13"/>
            <p:cNvSpPr>
              <a:spLocks noChangeArrowheads="1"/>
            </p:cNvSpPr>
            <p:nvPr/>
          </p:nvSpPr>
          <p:spPr bwMode="auto">
            <a:xfrm>
              <a:off x="1429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66" name="Text Box 23"/>
            <p:cNvSpPr txBox="1">
              <a:spLocks noChangeArrowheads="1"/>
            </p:cNvSpPr>
            <p:nvPr/>
          </p:nvSpPr>
          <p:spPr bwMode="auto">
            <a:xfrm>
              <a:off x="144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5 x 7 =</a:t>
              </a:r>
            </a:p>
          </p:txBody>
        </p:sp>
      </p:grpSp>
      <p:grpSp>
        <p:nvGrpSpPr>
          <p:cNvPr id="6" name="Group 29"/>
          <p:cNvGrpSpPr>
            <a:grpSpLocks/>
          </p:cNvGrpSpPr>
          <p:nvPr/>
        </p:nvGrpSpPr>
        <p:grpSpPr bwMode="auto">
          <a:xfrm>
            <a:off x="3851275" y="3141663"/>
            <a:ext cx="1582738" cy="1152525"/>
            <a:chOff x="2426" y="1979"/>
            <a:chExt cx="997" cy="726"/>
          </a:xfrm>
        </p:grpSpPr>
        <p:sp>
          <p:nvSpPr>
            <p:cNvPr id="18463" name="Rectangle 11"/>
            <p:cNvSpPr>
              <a:spLocks noChangeArrowheads="1"/>
            </p:cNvSpPr>
            <p:nvPr/>
          </p:nvSpPr>
          <p:spPr bwMode="auto">
            <a:xfrm>
              <a:off x="2426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64" name="Text Box 24"/>
            <p:cNvSpPr txBox="1">
              <a:spLocks noChangeArrowheads="1"/>
            </p:cNvSpPr>
            <p:nvPr/>
          </p:nvSpPr>
          <p:spPr bwMode="auto">
            <a:xfrm>
              <a:off x="243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4 x 7 =</a:t>
              </a:r>
            </a:p>
          </p:txBody>
        </p:sp>
      </p:grpSp>
      <p:grpSp>
        <p:nvGrpSpPr>
          <p:cNvPr id="7" name="Group 30"/>
          <p:cNvGrpSpPr>
            <a:grpSpLocks/>
          </p:cNvGrpSpPr>
          <p:nvPr/>
        </p:nvGrpSpPr>
        <p:grpSpPr bwMode="auto">
          <a:xfrm>
            <a:off x="5429250" y="3141663"/>
            <a:ext cx="1589088" cy="1152525"/>
            <a:chOff x="3420" y="1979"/>
            <a:chExt cx="1001" cy="726"/>
          </a:xfrm>
        </p:grpSpPr>
        <p:sp>
          <p:nvSpPr>
            <p:cNvPr id="18461" name="Rectangle 12"/>
            <p:cNvSpPr>
              <a:spLocks noChangeArrowheads="1"/>
            </p:cNvSpPr>
            <p:nvPr/>
          </p:nvSpPr>
          <p:spPr bwMode="auto">
            <a:xfrm>
              <a:off x="3424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62" name="Text Box 25"/>
            <p:cNvSpPr txBox="1">
              <a:spLocks noChangeArrowheads="1"/>
            </p:cNvSpPr>
            <p:nvPr/>
          </p:nvSpPr>
          <p:spPr bwMode="auto">
            <a:xfrm>
              <a:off x="342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9 x 7 =</a:t>
              </a:r>
            </a:p>
          </p:txBody>
        </p:sp>
      </p:grpSp>
      <p:grpSp>
        <p:nvGrpSpPr>
          <p:cNvPr id="8" name="Group 32"/>
          <p:cNvGrpSpPr>
            <a:grpSpLocks/>
          </p:cNvGrpSpPr>
          <p:nvPr/>
        </p:nvGrpSpPr>
        <p:grpSpPr bwMode="auto">
          <a:xfrm>
            <a:off x="3851275" y="4292600"/>
            <a:ext cx="1582738" cy="1152525"/>
            <a:chOff x="2426" y="2704"/>
            <a:chExt cx="997" cy="726"/>
          </a:xfrm>
        </p:grpSpPr>
        <p:sp>
          <p:nvSpPr>
            <p:cNvPr id="18459" name="Rectangle 14"/>
            <p:cNvSpPr>
              <a:spLocks noChangeArrowheads="1"/>
            </p:cNvSpPr>
            <p:nvPr/>
          </p:nvSpPr>
          <p:spPr bwMode="auto">
            <a:xfrm>
              <a:off x="2426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60" name="Text Box 26"/>
            <p:cNvSpPr txBox="1">
              <a:spLocks noChangeArrowheads="1"/>
            </p:cNvSpPr>
            <p:nvPr/>
          </p:nvSpPr>
          <p:spPr bwMode="auto">
            <a:xfrm>
              <a:off x="243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2 x 7 =</a:t>
              </a:r>
            </a:p>
          </p:txBody>
        </p:sp>
      </p:grpSp>
      <p:grpSp>
        <p:nvGrpSpPr>
          <p:cNvPr id="9" name="Group 33"/>
          <p:cNvGrpSpPr>
            <a:grpSpLocks/>
          </p:cNvGrpSpPr>
          <p:nvPr/>
        </p:nvGrpSpPr>
        <p:grpSpPr bwMode="auto">
          <a:xfrm>
            <a:off x="5429250" y="4292600"/>
            <a:ext cx="1589088" cy="1152525"/>
            <a:chOff x="3420" y="2704"/>
            <a:chExt cx="1001" cy="726"/>
          </a:xfrm>
        </p:grpSpPr>
        <p:sp>
          <p:nvSpPr>
            <p:cNvPr id="18457" name="Rectangle 15"/>
            <p:cNvSpPr>
              <a:spLocks noChangeArrowheads="1"/>
            </p:cNvSpPr>
            <p:nvPr/>
          </p:nvSpPr>
          <p:spPr bwMode="auto">
            <a:xfrm>
              <a:off x="3424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58" name="Text Box 27"/>
            <p:cNvSpPr txBox="1">
              <a:spLocks noChangeArrowheads="1"/>
            </p:cNvSpPr>
            <p:nvPr/>
          </p:nvSpPr>
          <p:spPr bwMode="auto">
            <a:xfrm>
              <a:off x="342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6 x 7 =</a:t>
              </a:r>
            </a:p>
          </p:txBody>
        </p:sp>
      </p:grpSp>
      <p:sp>
        <p:nvSpPr>
          <p:cNvPr id="77" name="Text Box 34"/>
          <p:cNvSpPr txBox="1">
            <a:spLocks noChangeArrowheads="1"/>
          </p:cNvSpPr>
          <p:nvPr/>
        </p:nvSpPr>
        <p:spPr bwMode="auto">
          <a:xfrm>
            <a:off x="2195513" y="5661025"/>
            <a:ext cx="48974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/>
              <a:t>SKVĚLE !</a:t>
            </a:r>
          </a:p>
        </p:txBody>
      </p:sp>
      <p:sp>
        <p:nvSpPr>
          <p:cNvPr id="78" name="TextovéPole 77"/>
          <p:cNvSpPr txBox="1">
            <a:spLocks noChangeArrowheads="1"/>
          </p:cNvSpPr>
          <p:nvPr/>
        </p:nvSpPr>
        <p:spPr bwMode="auto">
          <a:xfrm>
            <a:off x="4857750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14</a:t>
            </a:r>
          </a:p>
        </p:txBody>
      </p:sp>
      <p:sp>
        <p:nvSpPr>
          <p:cNvPr id="79" name="TextovéPole 78"/>
          <p:cNvSpPr txBox="1">
            <a:spLocks noChangeArrowheads="1"/>
          </p:cNvSpPr>
          <p:nvPr/>
        </p:nvSpPr>
        <p:spPr bwMode="auto">
          <a:xfrm>
            <a:off x="4857750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49</a:t>
            </a:r>
          </a:p>
        </p:txBody>
      </p:sp>
      <p:sp>
        <p:nvSpPr>
          <p:cNvPr id="80" name="TextovéPole 79"/>
          <p:cNvSpPr txBox="1">
            <a:spLocks noChangeArrowheads="1"/>
          </p:cNvSpPr>
          <p:nvPr/>
        </p:nvSpPr>
        <p:spPr bwMode="auto">
          <a:xfrm>
            <a:off x="6500813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70</a:t>
            </a:r>
          </a:p>
        </p:txBody>
      </p:sp>
      <p:sp>
        <p:nvSpPr>
          <p:cNvPr id="81" name="TextovéPole 80"/>
          <p:cNvSpPr txBox="1">
            <a:spLocks noChangeArrowheads="1"/>
          </p:cNvSpPr>
          <p:nvPr/>
        </p:nvSpPr>
        <p:spPr bwMode="auto">
          <a:xfrm>
            <a:off x="3357563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0</a:t>
            </a:r>
          </a:p>
        </p:txBody>
      </p:sp>
      <p:sp>
        <p:nvSpPr>
          <p:cNvPr id="82" name="TextovéPole 81"/>
          <p:cNvSpPr txBox="1">
            <a:spLocks noChangeArrowheads="1"/>
          </p:cNvSpPr>
          <p:nvPr/>
        </p:nvSpPr>
        <p:spPr bwMode="auto">
          <a:xfrm>
            <a:off x="4857750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28</a:t>
            </a:r>
          </a:p>
        </p:txBody>
      </p:sp>
      <p:sp>
        <p:nvSpPr>
          <p:cNvPr id="83" name="TextovéPole 82"/>
          <p:cNvSpPr txBox="1">
            <a:spLocks noChangeArrowheads="1"/>
          </p:cNvSpPr>
          <p:nvPr/>
        </p:nvSpPr>
        <p:spPr bwMode="auto">
          <a:xfrm>
            <a:off x="6429375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63</a:t>
            </a:r>
          </a:p>
        </p:txBody>
      </p:sp>
      <p:sp>
        <p:nvSpPr>
          <p:cNvPr id="84" name="TextovéPole 83"/>
          <p:cNvSpPr txBox="1">
            <a:spLocks noChangeArrowheads="1"/>
          </p:cNvSpPr>
          <p:nvPr/>
        </p:nvSpPr>
        <p:spPr bwMode="auto">
          <a:xfrm>
            <a:off x="3286125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35</a:t>
            </a:r>
          </a:p>
        </p:txBody>
      </p:sp>
      <p:grpSp>
        <p:nvGrpSpPr>
          <p:cNvPr id="10" name="Group 19"/>
          <p:cNvGrpSpPr>
            <a:grpSpLocks/>
          </p:cNvGrpSpPr>
          <p:nvPr/>
        </p:nvGrpSpPr>
        <p:grpSpPr bwMode="auto">
          <a:xfrm>
            <a:off x="2268538" y="1989138"/>
            <a:ext cx="1582737" cy="1152525"/>
            <a:chOff x="1429" y="1253"/>
            <a:chExt cx="997" cy="726"/>
          </a:xfrm>
        </p:grpSpPr>
        <p:sp>
          <p:nvSpPr>
            <p:cNvPr id="18455" name="Rectangle 7"/>
            <p:cNvSpPr>
              <a:spLocks noChangeArrowheads="1"/>
            </p:cNvSpPr>
            <p:nvPr/>
          </p:nvSpPr>
          <p:spPr bwMode="auto">
            <a:xfrm>
              <a:off x="1429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456" name="Text Box 16"/>
            <p:cNvSpPr txBox="1">
              <a:spLocks noChangeArrowheads="1"/>
            </p:cNvSpPr>
            <p:nvPr/>
          </p:nvSpPr>
          <p:spPr bwMode="auto">
            <a:xfrm>
              <a:off x="1440" y="148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3 x 7 =</a:t>
              </a:r>
            </a:p>
          </p:txBody>
        </p:sp>
      </p:grpSp>
      <p:sp>
        <p:nvSpPr>
          <p:cNvPr id="88" name="TextovéPole 87"/>
          <p:cNvSpPr txBox="1">
            <a:spLocks noChangeArrowheads="1"/>
          </p:cNvSpPr>
          <p:nvPr/>
        </p:nvSpPr>
        <p:spPr bwMode="auto">
          <a:xfrm>
            <a:off x="3357563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21</a:t>
            </a:r>
          </a:p>
        </p:txBody>
      </p:sp>
      <p:sp>
        <p:nvSpPr>
          <p:cNvPr id="89" name="TextovéPole 88"/>
          <p:cNvSpPr txBox="1">
            <a:spLocks noChangeArrowheads="1"/>
          </p:cNvSpPr>
          <p:nvPr/>
        </p:nvSpPr>
        <p:spPr bwMode="auto">
          <a:xfrm>
            <a:off x="6500813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42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 nodeType="clickPar">
                      <p:stCondLst>
                        <p:cond delay="indefinite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" grpId="0"/>
      <p:bldP spid="78" grpId="0"/>
      <p:bldP spid="78" grpId="1"/>
      <p:bldP spid="79" grpId="0"/>
      <p:bldP spid="79" grpId="1"/>
      <p:bldP spid="80" grpId="0"/>
      <p:bldP spid="80" grpId="1"/>
      <p:bldP spid="81" grpId="0"/>
      <p:bldP spid="81" grpId="1"/>
      <p:bldP spid="82" grpId="0"/>
      <p:bldP spid="82" grpId="1"/>
      <p:bldP spid="83" grpId="0"/>
      <p:bldP spid="83" grpId="1"/>
      <p:bldP spid="84" grpId="0"/>
      <p:bldP spid="84" grpId="1"/>
      <p:bldP spid="88" grpId="0"/>
      <p:bldP spid="88" grpId="1"/>
      <p:bldP spid="89" grpId="0"/>
      <p:bldP spid="89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3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000250"/>
            <a:ext cx="4714875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Nadpis 1"/>
          <p:cNvSpPr>
            <a:spLocks/>
          </p:cNvSpPr>
          <p:nvPr/>
        </p:nvSpPr>
        <p:spPr bwMode="auto">
          <a:xfrm>
            <a:off x="468313" y="188913"/>
            <a:ext cx="8229600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endParaRPr lang="cs-CZ" sz="3600" b="1">
              <a:latin typeface="Calibri" pitchFamily="34" charset="0"/>
            </a:endParaRPr>
          </a:p>
          <a:p>
            <a:pPr algn="ctr"/>
            <a:r>
              <a:rPr lang="cs-CZ" sz="3600" b="1">
                <a:latin typeface="Calibri" pitchFamily="34" charset="0"/>
              </a:rPr>
              <a:t>Násobení 8 – odkrývání obrázku</a:t>
            </a:r>
          </a:p>
          <a:p>
            <a:pPr algn="ctr"/>
            <a:r>
              <a:rPr lang="cs-CZ" b="1">
                <a:latin typeface="Calibri" pitchFamily="34" charset="0"/>
              </a:rPr>
              <a:t>Začni nahoře vlevo a postupuj pořádcích</a:t>
            </a:r>
          </a:p>
          <a:p>
            <a:endParaRPr lang="cs-CZ" b="1">
              <a:latin typeface="Calibri" pitchFamily="34" charset="0"/>
            </a:endParaRPr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3851275" y="1989138"/>
            <a:ext cx="1582738" cy="1152525"/>
            <a:chOff x="2426" y="1253"/>
            <a:chExt cx="997" cy="726"/>
          </a:xfrm>
        </p:grpSpPr>
        <p:sp>
          <p:nvSpPr>
            <p:cNvPr id="19495" name="Rectangle 8"/>
            <p:cNvSpPr>
              <a:spLocks noChangeArrowheads="1"/>
            </p:cNvSpPr>
            <p:nvPr/>
          </p:nvSpPr>
          <p:spPr bwMode="auto">
            <a:xfrm>
              <a:off x="2426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496" name="Text Box 17"/>
            <p:cNvSpPr txBox="1">
              <a:spLocks noChangeArrowheads="1"/>
            </p:cNvSpPr>
            <p:nvPr/>
          </p:nvSpPr>
          <p:spPr bwMode="auto">
            <a:xfrm>
              <a:off x="2430" y="148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6 x 8 =</a:t>
              </a:r>
            </a:p>
          </p:txBody>
        </p:sp>
      </p:grpSp>
      <p:grpSp>
        <p:nvGrpSpPr>
          <p:cNvPr id="3" name="Group 21"/>
          <p:cNvGrpSpPr>
            <a:grpSpLocks/>
          </p:cNvGrpSpPr>
          <p:nvPr/>
        </p:nvGrpSpPr>
        <p:grpSpPr bwMode="auto">
          <a:xfrm>
            <a:off x="5429250" y="1989138"/>
            <a:ext cx="1589088" cy="1152525"/>
            <a:chOff x="3420" y="1253"/>
            <a:chExt cx="1001" cy="726"/>
          </a:xfrm>
        </p:grpSpPr>
        <p:sp>
          <p:nvSpPr>
            <p:cNvPr id="19493" name="Rectangle 9"/>
            <p:cNvSpPr>
              <a:spLocks noChangeArrowheads="1"/>
            </p:cNvSpPr>
            <p:nvPr/>
          </p:nvSpPr>
          <p:spPr bwMode="auto">
            <a:xfrm>
              <a:off x="3424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494" name="Text Box 18"/>
            <p:cNvSpPr txBox="1">
              <a:spLocks noChangeArrowheads="1"/>
            </p:cNvSpPr>
            <p:nvPr/>
          </p:nvSpPr>
          <p:spPr bwMode="auto">
            <a:xfrm>
              <a:off x="3420" y="1485"/>
              <a:ext cx="81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10 x 8=</a:t>
              </a:r>
            </a:p>
          </p:txBody>
        </p:sp>
      </p:grpSp>
      <p:grpSp>
        <p:nvGrpSpPr>
          <p:cNvPr id="4" name="Group 28"/>
          <p:cNvGrpSpPr>
            <a:grpSpLocks/>
          </p:cNvGrpSpPr>
          <p:nvPr/>
        </p:nvGrpSpPr>
        <p:grpSpPr bwMode="auto">
          <a:xfrm>
            <a:off x="2268538" y="3141663"/>
            <a:ext cx="1582737" cy="1152525"/>
            <a:chOff x="1429" y="1979"/>
            <a:chExt cx="997" cy="726"/>
          </a:xfrm>
        </p:grpSpPr>
        <p:sp>
          <p:nvSpPr>
            <p:cNvPr id="19491" name="Rectangle 10"/>
            <p:cNvSpPr>
              <a:spLocks noChangeArrowheads="1"/>
            </p:cNvSpPr>
            <p:nvPr/>
          </p:nvSpPr>
          <p:spPr bwMode="auto">
            <a:xfrm>
              <a:off x="1429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492" name="Text Box 22"/>
            <p:cNvSpPr txBox="1">
              <a:spLocks noChangeArrowheads="1"/>
            </p:cNvSpPr>
            <p:nvPr/>
          </p:nvSpPr>
          <p:spPr bwMode="auto">
            <a:xfrm>
              <a:off x="144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8 x 8 =</a:t>
              </a:r>
            </a:p>
          </p:txBody>
        </p:sp>
      </p:grpSp>
      <p:grpSp>
        <p:nvGrpSpPr>
          <p:cNvPr id="5" name="Group 31"/>
          <p:cNvGrpSpPr>
            <a:grpSpLocks/>
          </p:cNvGrpSpPr>
          <p:nvPr/>
        </p:nvGrpSpPr>
        <p:grpSpPr bwMode="auto">
          <a:xfrm>
            <a:off x="2268538" y="4292600"/>
            <a:ext cx="1582737" cy="1152525"/>
            <a:chOff x="1429" y="2704"/>
            <a:chExt cx="997" cy="726"/>
          </a:xfrm>
        </p:grpSpPr>
        <p:sp>
          <p:nvSpPr>
            <p:cNvPr id="19489" name="Rectangle 13"/>
            <p:cNvSpPr>
              <a:spLocks noChangeArrowheads="1"/>
            </p:cNvSpPr>
            <p:nvPr/>
          </p:nvSpPr>
          <p:spPr bwMode="auto">
            <a:xfrm>
              <a:off x="1429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490" name="Text Box 23"/>
            <p:cNvSpPr txBox="1">
              <a:spLocks noChangeArrowheads="1"/>
            </p:cNvSpPr>
            <p:nvPr/>
          </p:nvSpPr>
          <p:spPr bwMode="auto">
            <a:xfrm>
              <a:off x="144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9 x 8 =</a:t>
              </a:r>
            </a:p>
          </p:txBody>
        </p:sp>
      </p:grpSp>
      <p:grpSp>
        <p:nvGrpSpPr>
          <p:cNvPr id="6" name="Group 29"/>
          <p:cNvGrpSpPr>
            <a:grpSpLocks/>
          </p:cNvGrpSpPr>
          <p:nvPr/>
        </p:nvGrpSpPr>
        <p:grpSpPr bwMode="auto">
          <a:xfrm>
            <a:off x="3851275" y="3141663"/>
            <a:ext cx="1582738" cy="1152525"/>
            <a:chOff x="2426" y="1979"/>
            <a:chExt cx="997" cy="726"/>
          </a:xfrm>
        </p:grpSpPr>
        <p:sp>
          <p:nvSpPr>
            <p:cNvPr id="19487" name="Rectangle 11"/>
            <p:cNvSpPr>
              <a:spLocks noChangeArrowheads="1"/>
            </p:cNvSpPr>
            <p:nvPr/>
          </p:nvSpPr>
          <p:spPr bwMode="auto">
            <a:xfrm>
              <a:off x="2426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488" name="Text Box 24"/>
            <p:cNvSpPr txBox="1">
              <a:spLocks noChangeArrowheads="1"/>
            </p:cNvSpPr>
            <p:nvPr/>
          </p:nvSpPr>
          <p:spPr bwMode="auto">
            <a:xfrm>
              <a:off x="243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3 x 8 =</a:t>
              </a:r>
            </a:p>
          </p:txBody>
        </p:sp>
      </p:grpSp>
      <p:grpSp>
        <p:nvGrpSpPr>
          <p:cNvPr id="7" name="Group 30"/>
          <p:cNvGrpSpPr>
            <a:grpSpLocks/>
          </p:cNvGrpSpPr>
          <p:nvPr/>
        </p:nvGrpSpPr>
        <p:grpSpPr bwMode="auto">
          <a:xfrm>
            <a:off x="5429250" y="3141663"/>
            <a:ext cx="1589088" cy="1152525"/>
            <a:chOff x="3420" y="1979"/>
            <a:chExt cx="1001" cy="726"/>
          </a:xfrm>
        </p:grpSpPr>
        <p:sp>
          <p:nvSpPr>
            <p:cNvPr id="19485" name="Rectangle 12"/>
            <p:cNvSpPr>
              <a:spLocks noChangeArrowheads="1"/>
            </p:cNvSpPr>
            <p:nvPr/>
          </p:nvSpPr>
          <p:spPr bwMode="auto">
            <a:xfrm>
              <a:off x="3424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486" name="Text Box 25"/>
            <p:cNvSpPr txBox="1">
              <a:spLocks noChangeArrowheads="1"/>
            </p:cNvSpPr>
            <p:nvPr/>
          </p:nvSpPr>
          <p:spPr bwMode="auto">
            <a:xfrm>
              <a:off x="342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0 x 8 =</a:t>
              </a:r>
            </a:p>
          </p:txBody>
        </p:sp>
      </p:grpSp>
      <p:grpSp>
        <p:nvGrpSpPr>
          <p:cNvPr id="8" name="Group 32"/>
          <p:cNvGrpSpPr>
            <a:grpSpLocks/>
          </p:cNvGrpSpPr>
          <p:nvPr/>
        </p:nvGrpSpPr>
        <p:grpSpPr bwMode="auto">
          <a:xfrm>
            <a:off x="3851275" y="4292600"/>
            <a:ext cx="1582738" cy="1152525"/>
            <a:chOff x="2426" y="2704"/>
            <a:chExt cx="997" cy="726"/>
          </a:xfrm>
        </p:grpSpPr>
        <p:sp>
          <p:nvSpPr>
            <p:cNvPr id="19483" name="Rectangle 14"/>
            <p:cNvSpPr>
              <a:spLocks noChangeArrowheads="1"/>
            </p:cNvSpPr>
            <p:nvPr/>
          </p:nvSpPr>
          <p:spPr bwMode="auto">
            <a:xfrm>
              <a:off x="2426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484" name="Text Box 26"/>
            <p:cNvSpPr txBox="1">
              <a:spLocks noChangeArrowheads="1"/>
            </p:cNvSpPr>
            <p:nvPr/>
          </p:nvSpPr>
          <p:spPr bwMode="auto">
            <a:xfrm>
              <a:off x="243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5 x 8 =</a:t>
              </a:r>
            </a:p>
          </p:txBody>
        </p:sp>
      </p:grpSp>
      <p:grpSp>
        <p:nvGrpSpPr>
          <p:cNvPr id="9" name="Group 33"/>
          <p:cNvGrpSpPr>
            <a:grpSpLocks/>
          </p:cNvGrpSpPr>
          <p:nvPr/>
        </p:nvGrpSpPr>
        <p:grpSpPr bwMode="auto">
          <a:xfrm>
            <a:off x="5429250" y="4292600"/>
            <a:ext cx="1589088" cy="1152525"/>
            <a:chOff x="3420" y="2704"/>
            <a:chExt cx="1001" cy="726"/>
          </a:xfrm>
        </p:grpSpPr>
        <p:sp>
          <p:nvSpPr>
            <p:cNvPr id="19481" name="Rectangle 15"/>
            <p:cNvSpPr>
              <a:spLocks noChangeArrowheads="1"/>
            </p:cNvSpPr>
            <p:nvPr/>
          </p:nvSpPr>
          <p:spPr bwMode="auto">
            <a:xfrm>
              <a:off x="3424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482" name="Text Box 27"/>
            <p:cNvSpPr txBox="1">
              <a:spLocks noChangeArrowheads="1"/>
            </p:cNvSpPr>
            <p:nvPr/>
          </p:nvSpPr>
          <p:spPr bwMode="auto">
            <a:xfrm>
              <a:off x="342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7 x 8 =</a:t>
              </a:r>
            </a:p>
          </p:txBody>
        </p:sp>
      </p:grpSp>
      <p:sp>
        <p:nvSpPr>
          <p:cNvPr id="56" name="Text Box 34"/>
          <p:cNvSpPr txBox="1">
            <a:spLocks noChangeArrowheads="1"/>
          </p:cNvSpPr>
          <p:nvPr/>
        </p:nvSpPr>
        <p:spPr bwMode="auto">
          <a:xfrm>
            <a:off x="2195513" y="5661025"/>
            <a:ext cx="48974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/>
              <a:t>SUPER !</a:t>
            </a:r>
          </a:p>
        </p:txBody>
      </p:sp>
      <p:sp>
        <p:nvSpPr>
          <p:cNvPr id="57" name="TextovéPole 56"/>
          <p:cNvSpPr txBox="1">
            <a:spLocks noChangeArrowheads="1"/>
          </p:cNvSpPr>
          <p:nvPr/>
        </p:nvSpPr>
        <p:spPr bwMode="auto">
          <a:xfrm>
            <a:off x="4857750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40</a:t>
            </a:r>
          </a:p>
        </p:txBody>
      </p:sp>
      <p:sp>
        <p:nvSpPr>
          <p:cNvPr id="58" name="TextovéPole 57"/>
          <p:cNvSpPr txBox="1">
            <a:spLocks noChangeArrowheads="1"/>
          </p:cNvSpPr>
          <p:nvPr/>
        </p:nvSpPr>
        <p:spPr bwMode="auto">
          <a:xfrm>
            <a:off x="4857750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48</a:t>
            </a:r>
          </a:p>
        </p:txBody>
      </p:sp>
      <p:sp>
        <p:nvSpPr>
          <p:cNvPr id="59" name="TextovéPole 58"/>
          <p:cNvSpPr txBox="1">
            <a:spLocks noChangeArrowheads="1"/>
          </p:cNvSpPr>
          <p:nvPr/>
        </p:nvSpPr>
        <p:spPr bwMode="auto">
          <a:xfrm>
            <a:off x="6500813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80</a:t>
            </a:r>
          </a:p>
        </p:txBody>
      </p:sp>
      <p:sp>
        <p:nvSpPr>
          <p:cNvPr id="60" name="TextovéPole 59"/>
          <p:cNvSpPr txBox="1">
            <a:spLocks noChangeArrowheads="1"/>
          </p:cNvSpPr>
          <p:nvPr/>
        </p:nvSpPr>
        <p:spPr bwMode="auto">
          <a:xfrm>
            <a:off x="3357563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64</a:t>
            </a:r>
          </a:p>
        </p:txBody>
      </p:sp>
      <p:sp>
        <p:nvSpPr>
          <p:cNvPr id="61" name="TextovéPole 60"/>
          <p:cNvSpPr txBox="1">
            <a:spLocks noChangeArrowheads="1"/>
          </p:cNvSpPr>
          <p:nvPr/>
        </p:nvSpPr>
        <p:spPr bwMode="auto">
          <a:xfrm>
            <a:off x="4857750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24</a:t>
            </a:r>
          </a:p>
        </p:txBody>
      </p:sp>
      <p:sp>
        <p:nvSpPr>
          <p:cNvPr id="62" name="TextovéPole 61"/>
          <p:cNvSpPr txBox="1">
            <a:spLocks noChangeArrowheads="1"/>
          </p:cNvSpPr>
          <p:nvPr/>
        </p:nvSpPr>
        <p:spPr bwMode="auto">
          <a:xfrm>
            <a:off x="6429375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0</a:t>
            </a:r>
          </a:p>
        </p:txBody>
      </p:sp>
      <p:sp>
        <p:nvSpPr>
          <p:cNvPr id="63" name="TextovéPole 62"/>
          <p:cNvSpPr txBox="1">
            <a:spLocks noChangeArrowheads="1"/>
          </p:cNvSpPr>
          <p:nvPr/>
        </p:nvSpPr>
        <p:spPr bwMode="auto">
          <a:xfrm>
            <a:off x="3286125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72</a:t>
            </a:r>
          </a:p>
        </p:txBody>
      </p:sp>
      <p:grpSp>
        <p:nvGrpSpPr>
          <p:cNvPr id="10" name="Group 19"/>
          <p:cNvGrpSpPr>
            <a:grpSpLocks/>
          </p:cNvGrpSpPr>
          <p:nvPr/>
        </p:nvGrpSpPr>
        <p:grpSpPr bwMode="auto">
          <a:xfrm>
            <a:off x="2268538" y="1989138"/>
            <a:ext cx="1582737" cy="1152525"/>
            <a:chOff x="1429" y="1253"/>
            <a:chExt cx="997" cy="726"/>
          </a:xfrm>
        </p:grpSpPr>
        <p:sp>
          <p:nvSpPr>
            <p:cNvPr id="19479" name="Rectangle 7"/>
            <p:cNvSpPr>
              <a:spLocks noChangeArrowheads="1"/>
            </p:cNvSpPr>
            <p:nvPr/>
          </p:nvSpPr>
          <p:spPr bwMode="auto">
            <a:xfrm>
              <a:off x="1429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480" name="Text Box 16"/>
            <p:cNvSpPr txBox="1">
              <a:spLocks noChangeArrowheads="1"/>
            </p:cNvSpPr>
            <p:nvPr/>
          </p:nvSpPr>
          <p:spPr bwMode="auto">
            <a:xfrm>
              <a:off x="1440" y="148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2 x 8 =</a:t>
              </a:r>
            </a:p>
          </p:txBody>
        </p:sp>
      </p:grpSp>
      <p:sp>
        <p:nvSpPr>
          <p:cNvPr id="67" name="TextovéPole 66"/>
          <p:cNvSpPr txBox="1">
            <a:spLocks noChangeArrowheads="1"/>
          </p:cNvSpPr>
          <p:nvPr/>
        </p:nvSpPr>
        <p:spPr bwMode="auto">
          <a:xfrm>
            <a:off x="3357563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68" name="TextovéPole 67"/>
          <p:cNvSpPr txBox="1">
            <a:spLocks noChangeArrowheads="1"/>
          </p:cNvSpPr>
          <p:nvPr/>
        </p:nvSpPr>
        <p:spPr bwMode="auto">
          <a:xfrm>
            <a:off x="6500813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56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 nodeType="clickPar">
                      <p:stCondLst>
                        <p:cond delay="indefinite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7" grpId="0"/>
      <p:bldP spid="57" grpId="1"/>
      <p:bldP spid="58" grpId="0"/>
      <p:bldP spid="58" grpId="1"/>
      <p:bldP spid="59" grpId="0"/>
      <p:bldP spid="59" grpId="1"/>
      <p:bldP spid="60" grpId="0"/>
      <p:bldP spid="60" grpId="1"/>
      <p:bldP spid="61" grpId="0"/>
      <p:bldP spid="61" grpId="1"/>
      <p:bldP spid="62" grpId="0"/>
      <p:bldP spid="62" grpId="1"/>
      <p:bldP spid="63" grpId="0"/>
      <p:bldP spid="63" grpId="1"/>
      <p:bldP spid="67" grpId="0"/>
      <p:bldP spid="67" grpId="1"/>
      <p:bldP spid="68" grpId="0"/>
      <p:bldP spid="68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3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000250"/>
            <a:ext cx="4710113" cy="345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3" name="Nadpis 1"/>
          <p:cNvSpPr>
            <a:spLocks/>
          </p:cNvSpPr>
          <p:nvPr/>
        </p:nvSpPr>
        <p:spPr bwMode="auto">
          <a:xfrm>
            <a:off x="468313" y="188913"/>
            <a:ext cx="82296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/>
            <a:endParaRPr lang="cs-CZ" sz="3600" b="1">
              <a:latin typeface="Calibri" pitchFamily="34" charset="0"/>
            </a:endParaRPr>
          </a:p>
          <a:p>
            <a:pPr algn="ctr"/>
            <a:r>
              <a:rPr lang="cs-CZ" sz="3600" b="1">
                <a:latin typeface="Calibri" pitchFamily="34" charset="0"/>
              </a:rPr>
              <a:t>Násobení 9 – odkrývání obrázku</a:t>
            </a:r>
          </a:p>
          <a:p>
            <a:pPr algn="ctr"/>
            <a:r>
              <a:rPr lang="cs-CZ" b="1">
                <a:latin typeface="Calibri" pitchFamily="34" charset="0"/>
              </a:rPr>
              <a:t>Začni nahoře vlevo a postupuj pořádcích</a:t>
            </a:r>
          </a:p>
          <a:p>
            <a:endParaRPr lang="cs-CZ" b="1">
              <a:latin typeface="Calibri" pitchFamily="34" charset="0"/>
            </a:endParaRPr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3851275" y="1989138"/>
            <a:ext cx="1582738" cy="1152525"/>
            <a:chOff x="2426" y="1253"/>
            <a:chExt cx="997" cy="726"/>
          </a:xfrm>
        </p:grpSpPr>
        <p:sp>
          <p:nvSpPr>
            <p:cNvPr id="20519" name="Rectangle 8"/>
            <p:cNvSpPr>
              <a:spLocks noChangeArrowheads="1"/>
            </p:cNvSpPr>
            <p:nvPr/>
          </p:nvSpPr>
          <p:spPr bwMode="auto">
            <a:xfrm>
              <a:off x="2426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20" name="Text Box 17"/>
            <p:cNvSpPr txBox="1">
              <a:spLocks noChangeArrowheads="1"/>
            </p:cNvSpPr>
            <p:nvPr/>
          </p:nvSpPr>
          <p:spPr bwMode="auto">
            <a:xfrm>
              <a:off x="2430" y="148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4 x 9 =</a:t>
              </a:r>
            </a:p>
          </p:txBody>
        </p:sp>
      </p:grpSp>
      <p:grpSp>
        <p:nvGrpSpPr>
          <p:cNvPr id="3" name="Group 21"/>
          <p:cNvGrpSpPr>
            <a:grpSpLocks/>
          </p:cNvGrpSpPr>
          <p:nvPr/>
        </p:nvGrpSpPr>
        <p:grpSpPr bwMode="auto">
          <a:xfrm>
            <a:off x="5429250" y="1989138"/>
            <a:ext cx="1589088" cy="1152525"/>
            <a:chOff x="3420" y="1253"/>
            <a:chExt cx="1001" cy="726"/>
          </a:xfrm>
        </p:grpSpPr>
        <p:sp>
          <p:nvSpPr>
            <p:cNvPr id="20517" name="Rectangle 9"/>
            <p:cNvSpPr>
              <a:spLocks noChangeArrowheads="1"/>
            </p:cNvSpPr>
            <p:nvPr/>
          </p:nvSpPr>
          <p:spPr bwMode="auto">
            <a:xfrm>
              <a:off x="3424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18" name="Text Box 18"/>
            <p:cNvSpPr txBox="1">
              <a:spLocks noChangeArrowheads="1"/>
            </p:cNvSpPr>
            <p:nvPr/>
          </p:nvSpPr>
          <p:spPr bwMode="auto">
            <a:xfrm>
              <a:off x="3420" y="1485"/>
              <a:ext cx="81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10 x 9=</a:t>
              </a:r>
            </a:p>
          </p:txBody>
        </p:sp>
      </p:grpSp>
      <p:grpSp>
        <p:nvGrpSpPr>
          <p:cNvPr id="4" name="Group 28"/>
          <p:cNvGrpSpPr>
            <a:grpSpLocks/>
          </p:cNvGrpSpPr>
          <p:nvPr/>
        </p:nvGrpSpPr>
        <p:grpSpPr bwMode="auto">
          <a:xfrm>
            <a:off x="2268538" y="3141663"/>
            <a:ext cx="1582737" cy="1152525"/>
            <a:chOff x="1429" y="1979"/>
            <a:chExt cx="997" cy="726"/>
          </a:xfrm>
        </p:grpSpPr>
        <p:sp>
          <p:nvSpPr>
            <p:cNvPr id="20515" name="Rectangle 10"/>
            <p:cNvSpPr>
              <a:spLocks noChangeArrowheads="1"/>
            </p:cNvSpPr>
            <p:nvPr/>
          </p:nvSpPr>
          <p:spPr bwMode="auto">
            <a:xfrm>
              <a:off x="1429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16" name="Text Box 22"/>
            <p:cNvSpPr txBox="1">
              <a:spLocks noChangeArrowheads="1"/>
            </p:cNvSpPr>
            <p:nvPr/>
          </p:nvSpPr>
          <p:spPr bwMode="auto">
            <a:xfrm>
              <a:off x="144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7 x 9 =</a:t>
              </a:r>
            </a:p>
          </p:txBody>
        </p:sp>
      </p:grpSp>
      <p:grpSp>
        <p:nvGrpSpPr>
          <p:cNvPr id="5" name="Group 31"/>
          <p:cNvGrpSpPr>
            <a:grpSpLocks/>
          </p:cNvGrpSpPr>
          <p:nvPr/>
        </p:nvGrpSpPr>
        <p:grpSpPr bwMode="auto">
          <a:xfrm>
            <a:off x="2268538" y="4292600"/>
            <a:ext cx="1582737" cy="1152525"/>
            <a:chOff x="1429" y="2704"/>
            <a:chExt cx="997" cy="726"/>
          </a:xfrm>
        </p:grpSpPr>
        <p:sp>
          <p:nvSpPr>
            <p:cNvPr id="20513" name="Rectangle 13"/>
            <p:cNvSpPr>
              <a:spLocks noChangeArrowheads="1"/>
            </p:cNvSpPr>
            <p:nvPr/>
          </p:nvSpPr>
          <p:spPr bwMode="auto">
            <a:xfrm>
              <a:off x="1429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14" name="Text Box 23"/>
            <p:cNvSpPr txBox="1">
              <a:spLocks noChangeArrowheads="1"/>
            </p:cNvSpPr>
            <p:nvPr/>
          </p:nvSpPr>
          <p:spPr bwMode="auto">
            <a:xfrm>
              <a:off x="144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3 x 9 =</a:t>
              </a:r>
            </a:p>
          </p:txBody>
        </p:sp>
      </p:grpSp>
      <p:grpSp>
        <p:nvGrpSpPr>
          <p:cNvPr id="6" name="Group 29"/>
          <p:cNvGrpSpPr>
            <a:grpSpLocks/>
          </p:cNvGrpSpPr>
          <p:nvPr/>
        </p:nvGrpSpPr>
        <p:grpSpPr bwMode="auto">
          <a:xfrm>
            <a:off x="3851275" y="3141663"/>
            <a:ext cx="1582738" cy="1152525"/>
            <a:chOff x="2426" y="1979"/>
            <a:chExt cx="997" cy="726"/>
          </a:xfrm>
        </p:grpSpPr>
        <p:sp>
          <p:nvSpPr>
            <p:cNvPr id="20511" name="Rectangle 11"/>
            <p:cNvSpPr>
              <a:spLocks noChangeArrowheads="1"/>
            </p:cNvSpPr>
            <p:nvPr/>
          </p:nvSpPr>
          <p:spPr bwMode="auto">
            <a:xfrm>
              <a:off x="2426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12" name="Text Box 24"/>
            <p:cNvSpPr txBox="1">
              <a:spLocks noChangeArrowheads="1"/>
            </p:cNvSpPr>
            <p:nvPr/>
          </p:nvSpPr>
          <p:spPr bwMode="auto">
            <a:xfrm>
              <a:off x="243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1 x 9 =</a:t>
              </a:r>
            </a:p>
          </p:txBody>
        </p:sp>
      </p:grpSp>
      <p:grpSp>
        <p:nvGrpSpPr>
          <p:cNvPr id="7" name="Group 30"/>
          <p:cNvGrpSpPr>
            <a:grpSpLocks/>
          </p:cNvGrpSpPr>
          <p:nvPr/>
        </p:nvGrpSpPr>
        <p:grpSpPr bwMode="auto">
          <a:xfrm>
            <a:off x="5429250" y="3141663"/>
            <a:ext cx="1589088" cy="1152525"/>
            <a:chOff x="3420" y="1979"/>
            <a:chExt cx="1001" cy="726"/>
          </a:xfrm>
        </p:grpSpPr>
        <p:sp>
          <p:nvSpPr>
            <p:cNvPr id="20509" name="Rectangle 12"/>
            <p:cNvSpPr>
              <a:spLocks noChangeArrowheads="1"/>
            </p:cNvSpPr>
            <p:nvPr/>
          </p:nvSpPr>
          <p:spPr bwMode="auto">
            <a:xfrm>
              <a:off x="3424" y="1979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10" name="Text Box 25"/>
            <p:cNvSpPr txBox="1">
              <a:spLocks noChangeArrowheads="1"/>
            </p:cNvSpPr>
            <p:nvPr/>
          </p:nvSpPr>
          <p:spPr bwMode="auto">
            <a:xfrm>
              <a:off x="3420" y="220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0 x 9 =</a:t>
              </a:r>
            </a:p>
          </p:txBody>
        </p:sp>
      </p:grpSp>
      <p:grpSp>
        <p:nvGrpSpPr>
          <p:cNvPr id="8" name="Group 32"/>
          <p:cNvGrpSpPr>
            <a:grpSpLocks/>
          </p:cNvGrpSpPr>
          <p:nvPr/>
        </p:nvGrpSpPr>
        <p:grpSpPr bwMode="auto">
          <a:xfrm>
            <a:off x="3851275" y="4292600"/>
            <a:ext cx="1582738" cy="1152525"/>
            <a:chOff x="2426" y="2704"/>
            <a:chExt cx="997" cy="726"/>
          </a:xfrm>
        </p:grpSpPr>
        <p:sp>
          <p:nvSpPr>
            <p:cNvPr id="20507" name="Rectangle 14"/>
            <p:cNvSpPr>
              <a:spLocks noChangeArrowheads="1"/>
            </p:cNvSpPr>
            <p:nvPr/>
          </p:nvSpPr>
          <p:spPr bwMode="auto">
            <a:xfrm>
              <a:off x="2426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08" name="Text Box 26"/>
            <p:cNvSpPr txBox="1">
              <a:spLocks noChangeArrowheads="1"/>
            </p:cNvSpPr>
            <p:nvPr/>
          </p:nvSpPr>
          <p:spPr bwMode="auto">
            <a:xfrm>
              <a:off x="243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6 x 9 =</a:t>
              </a:r>
            </a:p>
          </p:txBody>
        </p:sp>
      </p:grpSp>
      <p:grpSp>
        <p:nvGrpSpPr>
          <p:cNvPr id="9" name="Group 33"/>
          <p:cNvGrpSpPr>
            <a:grpSpLocks/>
          </p:cNvGrpSpPr>
          <p:nvPr/>
        </p:nvGrpSpPr>
        <p:grpSpPr bwMode="auto">
          <a:xfrm>
            <a:off x="5429250" y="4292600"/>
            <a:ext cx="1589088" cy="1152525"/>
            <a:chOff x="3420" y="2704"/>
            <a:chExt cx="1001" cy="726"/>
          </a:xfrm>
        </p:grpSpPr>
        <p:sp>
          <p:nvSpPr>
            <p:cNvPr id="20505" name="Rectangle 15"/>
            <p:cNvSpPr>
              <a:spLocks noChangeArrowheads="1"/>
            </p:cNvSpPr>
            <p:nvPr/>
          </p:nvSpPr>
          <p:spPr bwMode="auto">
            <a:xfrm>
              <a:off x="3424" y="2704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06" name="Text Box 27"/>
            <p:cNvSpPr txBox="1">
              <a:spLocks noChangeArrowheads="1"/>
            </p:cNvSpPr>
            <p:nvPr/>
          </p:nvSpPr>
          <p:spPr bwMode="auto">
            <a:xfrm>
              <a:off x="3420" y="2970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9 x 9 =</a:t>
              </a:r>
            </a:p>
          </p:txBody>
        </p:sp>
      </p:grpSp>
      <p:sp>
        <p:nvSpPr>
          <p:cNvPr id="71" name="Text Box 34"/>
          <p:cNvSpPr txBox="1">
            <a:spLocks noChangeArrowheads="1"/>
          </p:cNvSpPr>
          <p:nvPr/>
        </p:nvSpPr>
        <p:spPr bwMode="auto">
          <a:xfrm>
            <a:off x="2195513" y="5661025"/>
            <a:ext cx="48974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/>
              <a:t>PARÁDA !</a:t>
            </a:r>
          </a:p>
        </p:txBody>
      </p:sp>
      <p:sp>
        <p:nvSpPr>
          <p:cNvPr id="72" name="TextovéPole 71"/>
          <p:cNvSpPr txBox="1">
            <a:spLocks noChangeArrowheads="1"/>
          </p:cNvSpPr>
          <p:nvPr/>
        </p:nvSpPr>
        <p:spPr bwMode="auto">
          <a:xfrm>
            <a:off x="4857750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54</a:t>
            </a:r>
          </a:p>
        </p:txBody>
      </p:sp>
      <p:sp>
        <p:nvSpPr>
          <p:cNvPr id="73" name="TextovéPole 72"/>
          <p:cNvSpPr txBox="1">
            <a:spLocks noChangeArrowheads="1"/>
          </p:cNvSpPr>
          <p:nvPr/>
        </p:nvSpPr>
        <p:spPr bwMode="auto">
          <a:xfrm>
            <a:off x="4857750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36</a:t>
            </a:r>
          </a:p>
        </p:txBody>
      </p:sp>
      <p:sp>
        <p:nvSpPr>
          <p:cNvPr id="74" name="TextovéPole 73"/>
          <p:cNvSpPr txBox="1">
            <a:spLocks noChangeArrowheads="1"/>
          </p:cNvSpPr>
          <p:nvPr/>
        </p:nvSpPr>
        <p:spPr bwMode="auto">
          <a:xfrm>
            <a:off x="6500813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90</a:t>
            </a:r>
          </a:p>
        </p:txBody>
      </p:sp>
      <p:sp>
        <p:nvSpPr>
          <p:cNvPr id="75" name="TextovéPole 74"/>
          <p:cNvSpPr txBox="1">
            <a:spLocks noChangeArrowheads="1"/>
          </p:cNvSpPr>
          <p:nvPr/>
        </p:nvSpPr>
        <p:spPr bwMode="auto">
          <a:xfrm>
            <a:off x="3357563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63</a:t>
            </a:r>
          </a:p>
        </p:txBody>
      </p:sp>
      <p:sp>
        <p:nvSpPr>
          <p:cNvPr id="76" name="TextovéPole 75"/>
          <p:cNvSpPr txBox="1">
            <a:spLocks noChangeArrowheads="1"/>
          </p:cNvSpPr>
          <p:nvPr/>
        </p:nvSpPr>
        <p:spPr bwMode="auto">
          <a:xfrm>
            <a:off x="4857750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77" name="TextovéPole 76"/>
          <p:cNvSpPr txBox="1">
            <a:spLocks noChangeArrowheads="1"/>
          </p:cNvSpPr>
          <p:nvPr/>
        </p:nvSpPr>
        <p:spPr bwMode="auto">
          <a:xfrm>
            <a:off x="6429375" y="3500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0</a:t>
            </a:r>
          </a:p>
        </p:txBody>
      </p:sp>
      <p:sp>
        <p:nvSpPr>
          <p:cNvPr id="78" name="TextovéPole 77"/>
          <p:cNvSpPr txBox="1">
            <a:spLocks noChangeArrowheads="1"/>
          </p:cNvSpPr>
          <p:nvPr/>
        </p:nvSpPr>
        <p:spPr bwMode="auto">
          <a:xfrm>
            <a:off x="3286125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27</a:t>
            </a:r>
          </a:p>
        </p:txBody>
      </p:sp>
      <p:grpSp>
        <p:nvGrpSpPr>
          <p:cNvPr id="10" name="Group 19"/>
          <p:cNvGrpSpPr>
            <a:grpSpLocks/>
          </p:cNvGrpSpPr>
          <p:nvPr/>
        </p:nvGrpSpPr>
        <p:grpSpPr bwMode="auto">
          <a:xfrm>
            <a:off x="2268538" y="1989138"/>
            <a:ext cx="1582737" cy="1152525"/>
            <a:chOff x="1429" y="1253"/>
            <a:chExt cx="997" cy="726"/>
          </a:xfrm>
        </p:grpSpPr>
        <p:sp>
          <p:nvSpPr>
            <p:cNvPr id="20503" name="Rectangle 7"/>
            <p:cNvSpPr>
              <a:spLocks noChangeArrowheads="1"/>
            </p:cNvSpPr>
            <p:nvPr/>
          </p:nvSpPr>
          <p:spPr bwMode="auto">
            <a:xfrm>
              <a:off x="1429" y="1253"/>
              <a:ext cx="997" cy="72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504" name="Text Box 16"/>
            <p:cNvSpPr txBox="1">
              <a:spLocks noChangeArrowheads="1"/>
            </p:cNvSpPr>
            <p:nvPr/>
          </p:nvSpPr>
          <p:spPr bwMode="auto">
            <a:xfrm>
              <a:off x="1440" y="1485"/>
              <a:ext cx="72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cs-CZ" sz="2400" b="1"/>
                <a:t>2 x 9 =</a:t>
              </a:r>
            </a:p>
          </p:txBody>
        </p:sp>
      </p:grpSp>
      <p:sp>
        <p:nvSpPr>
          <p:cNvPr id="82" name="TextovéPole 81"/>
          <p:cNvSpPr txBox="1">
            <a:spLocks noChangeArrowheads="1"/>
          </p:cNvSpPr>
          <p:nvPr/>
        </p:nvSpPr>
        <p:spPr bwMode="auto">
          <a:xfrm>
            <a:off x="3357563" y="2357438"/>
            <a:ext cx="5715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18</a:t>
            </a:r>
          </a:p>
        </p:txBody>
      </p:sp>
      <p:sp>
        <p:nvSpPr>
          <p:cNvPr id="83" name="TextovéPole 82"/>
          <p:cNvSpPr txBox="1">
            <a:spLocks noChangeArrowheads="1"/>
          </p:cNvSpPr>
          <p:nvPr/>
        </p:nvSpPr>
        <p:spPr bwMode="auto">
          <a:xfrm>
            <a:off x="6500813" y="4714875"/>
            <a:ext cx="5715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FF0000"/>
                </a:solidFill>
              </a:rPr>
              <a:t>81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2" presetClass="exit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7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 nodeType="clickPar">
                      <p:stCondLst>
                        <p:cond delay="indefinite"/>
                      </p:stCondLst>
                      <p:childTnLst>
                        <p:par>
                          <p:cTn id="1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1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" grpId="0"/>
      <p:bldP spid="72" grpId="0"/>
      <p:bldP spid="72" grpId="1"/>
      <p:bldP spid="73" grpId="0"/>
      <p:bldP spid="73" grpId="1"/>
      <p:bldP spid="74" grpId="0"/>
      <p:bldP spid="74" grpId="1"/>
      <p:bldP spid="75" grpId="0"/>
      <p:bldP spid="75" grpId="1"/>
      <p:bldP spid="76" grpId="0"/>
      <p:bldP spid="76" grpId="1"/>
      <p:bldP spid="77" grpId="0"/>
      <p:bldP spid="77" grpId="1"/>
      <p:bldP spid="78" grpId="0"/>
      <p:bldP spid="78" grpId="1"/>
      <p:bldP spid="82" grpId="0"/>
      <p:bldP spid="82" grpId="1"/>
      <p:bldP spid="83" grpId="0"/>
      <p:bldP spid="83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pPr algn="l" eaLnBrk="1" hangingPunct="1"/>
            <a:r>
              <a:rPr lang="cs-CZ" sz="2000" smtClean="0"/>
              <a:t>Zdroje: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1"/>
          </p:nvPr>
        </p:nvSpPr>
        <p:spPr>
          <a:xfrm>
            <a:off x="457200" y="765175"/>
            <a:ext cx="8229600" cy="536098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1400" b="1" smtClean="0"/>
              <a:t>Šimpanz:</a:t>
            </a:r>
            <a:r>
              <a:rPr lang="it-IT" sz="1400" b="1" smtClean="0"/>
              <a:t>In: [online]. [cit. 2013-04-09]. Dostupné z:</a:t>
            </a:r>
            <a:r>
              <a:rPr lang="cs-CZ" sz="1400" smtClean="0"/>
              <a:t/>
            </a:r>
            <a:br>
              <a:rPr lang="cs-CZ" sz="1400" smtClean="0"/>
            </a:br>
            <a:r>
              <a:rPr lang="cs-CZ" sz="1400" smtClean="0"/>
              <a:t> </a:t>
            </a:r>
            <a:r>
              <a:rPr lang="cs-CZ" sz="1400" smtClean="0">
                <a:hlinkClick r:id="rId2"/>
              </a:rPr>
              <a:t>http://maty-web.blog.cz/1112/simpanz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b="1" smtClean="0"/>
              <a:t>Panda:</a:t>
            </a:r>
            <a:r>
              <a:rPr lang="it-IT" sz="1400" b="1" smtClean="0"/>
              <a:t>In: [online]. [cit. 2013-04-09]. Dostupné z:</a:t>
            </a:r>
            <a:r>
              <a:rPr lang="cs-CZ" sz="1400" smtClean="0"/>
              <a:t/>
            </a:r>
            <a:br>
              <a:rPr lang="cs-CZ" sz="1400" smtClean="0"/>
            </a:br>
            <a:r>
              <a:rPr lang="cs-CZ" sz="1400" smtClean="0">
                <a:hlinkClick r:id="rId3" action="ppaction://hlinkpres?slideindex=1&amp;slidetitle="/>
              </a:rPr>
              <a:t>http://www.google.cz/imgres?q=panda&amp;hl=cs&amp;biw=1280&amp;bih=699&amp;tbm=isch&amp;tbnid=2Gzei0a4vYz80M:&amp;imgrefurl=http://www.hellokids.com/c_1078/reading-online/reports/animal-reports-for-kids/wild-animal-reports-for-kids/animals-of-the-world-the-panda&amp;docid=rc07Te-ufE4EYM&amp;imgurl=http://images.hellokids.com/_uploads/_tiny_galerie/20100520/giant-panda_jc9.jpg&amp;w=510&amp;h=364&amp;ei=2ByeUJSJEInV4QTc-YC4Dw&amp;zoom=1&amp;iact=hc&amp;vpx=973&amp;vpy=245&amp;dur=474&amp;hovh=190&amp;hovw=266&amp;tx=159&amp;ty=84&amp;sig=111042304691853159026&amp;page=1&amp;tbnh=144&amp;tbnw=214&amp;start=0&amp;ndsp=15&amp;ved=1t:429,r:9,s:0,i:159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b="1" smtClean="0"/>
              <a:t>Žirafa:</a:t>
            </a:r>
            <a:r>
              <a:rPr lang="it-IT" sz="1400" b="1" smtClean="0"/>
              <a:t>In: [online]. [cit. 2013-04-09]. Dostupné z:</a:t>
            </a:r>
            <a:r>
              <a:rPr lang="cs-CZ" sz="1400" smtClean="0"/>
              <a:t/>
            </a:r>
            <a:br>
              <a:rPr lang="cs-CZ" sz="1400" smtClean="0"/>
            </a:br>
            <a:r>
              <a:rPr lang="cs-CZ" sz="1400" smtClean="0"/>
              <a:t> </a:t>
            </a:r>
            <a:r>
              <a:rPr lang="cs-CZ" sz="1400" smtClean="0">
                <a:hlinkClick r:id="rId4"/>
              </a:rPr>
              <a:t>http://tn.nova.cz/zpravy/regionalni/sledujte-zive-prvni-dny-zirafiho-mladete.html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r>
              <a:rPr lang="cs-CZ" sz="1400" b="1" smtClean="0"/>
              <a:t>Slůně:</a:t>
            </a:r>
            <a:r>
              <a:rPr lang="it-IT" sz="1400" b="1" smtClean="0"/>
              <a:t>In: [online]. [cit. 2013-04-09]. Dostupné z:</a:t>
            </a:r>
            <a:r>
              <a:rPr lang="cs-CZ" sz="1400" smtClean="0"/>
              <a:t/>
            </a:r>
            <a:br>
              <a:rPr lang="cs-CZ" sz="1400" smtClean="0"/>
            </a:br>
            <a:r>
              <a:rPr lang="cs-CZ" sz="1400" smtClean="0">
                <a:hlinkClick r:id="rId3" action="ppaction://hlinkpres?slideindex=1&amp;slidetitle="/>
              </a:rPr>
              <a:t>http://www.google.cz/imgres?q=sl%C5%AFn%C4%9B&amp;num=10&amp;hl=cs&amp;biw=1280&amp;bih=699&amp;tbm=isch&amp;tbnid=u79i4ov1-nyp1M:&amp;imgrefurl=http://www.zviratka-verunky.estranky.cz/fotoalbum/zvirata/sloni/slune.-.html&amp;docid=KM_NBjIv93MhlM&amp;imgurl=http://www.zviratka-verunky.estranky.cz/img/original/65/slune.jpg&amp;w=619&amp;h=450&amp;ei=RB6eUKj2KcqP4gTTloHQAg&amp;zoom=1&amp;iact=hc&amp;vpx=803&amp;vpy=152&amp;dur=598&amp;hovh=191&amp;hovw=263&amp;tx=81&amp;ty=101&amp;sig=111042304691853159026&amp;sqi=2&amp;page=1&amp;tbnh=136&amp;tbnw=205&amp;start=0&amp;ndsp=20&amp;ved=1t:429,r:3,s:0,i:75</a:t>
            </a:r>
            <a:endParaRPr lang="cs-CZ" sz="1400" smtClean="0"/>
          </a:p>
          <a:p>
            <a:pPr eaLnBrk="1" hangingPunct="1">
              <a:lnSpc>
                <a:spcPct val="80000"/>
              </a:lnSpc>
            </a:pPr>
            <a:endParaRPr lang="cs-CZ" sz="1400" smtClean="0"/>
          </a:p>
          <a:p>
            <a:pPr eaLnBrk="1" hangingPunct="1">
              <a:lnSpc>
                <a:spcPct val="80000"/>
              </a:lnSpc>
            </a:pPr>
            <a:endParaRPr lang="cs-CZ" sz="1400" smtClean="0"/>
          </a:p>
          <a:p>
            <a:pPr eaLnBrk="1" hangingPunct="1">
              <a:lnSpc>
                <a:spcPct val="80000"/>
              </a:lnSpc>
            </a:pPr>
            <a:endParaRPr lang="cs-CZ" sz="1400" smtClean="0"/>
          </a:p>
          <a:p>
            <a:pPr eaLnBrk="1" hangingPunct="1">
              <a:lnSpc>
                <a:spcPct val="80000"/>
              </a:lnSpc>
            </a:pP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2">
      <a:dk1>
        <a:srgbClr val="000000"/>
      </a:dk1>
      <a:lt1>
        <a:srgbClr val="FFEEDD"/>
      </a:lt1>
      <a:dk2>
        <a:srgbClr val="000000"/>
      </a:dk2>
      <a:lt2>
        <a:srgbClr val="FFCC99"/>
      </a:lt2>
      <a:accent1>
        <a:srgbClr val="FFCC99"/>
      </a:accent1>
      <a:accent2>
        <a:srgbClr val="C0504D"/>
      </a:accent2>
      <a:accent3>
        <a:srgbClr val="FFF5EB"/>
      </a:accent3>
      <a:accent4>
        <a:srgbClr val="000000"/>
      </a:accent4>
      <a:accent5>
        <a:srgbClr val="FFE2CA"/>
      </a:accent5>
      <a:accent6>
        <a:srgbClr val="AE4845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EEDD"/>
        </a:lt1>
        <a:dk2>
          <a:srgbClr val="000000"/>
        </a:dk2>
        <a:lt2>
          <a:srgbClr val="FFCC99"/>
        </a:lt2>
        <a:accent1>
          <a:srgbClr val="FFCC99"/>
        </a:accent1>
        <a:accent2>
          <a:srgbClr val="C0504D"/>
        </a:accent2>
        <a:accent3>
          <a:srgbClr val="FFF5EB"/>
        </a:accent3>
        <a:accent4>
          <a:srgbClr val="000000"/>
        </a:accent4>
        <a:accent5>
          <a:srgbClr val="FFE2CA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340</Words>
  <Application>Microsoft Office PowerPoint</Application>
  <PresentationFormat>Předvádění na obrazovce (4:3)</PresentationFormat>
  <Paragraphs>115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1_Motiv systému Office</vt:lpstr>
      <vt:lpstr>Prezentace aplikace PowerPoint</vt:lpstr>
      <vt:lpstr>ANOTACE</vt:lpstr>
      <vt:lpstr>Matematika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</dc:title>
  <dc:creator>Majitel</dc:creator>
  <cp:lastModifiedBy>jitka</cp:lastModifiedBy>
  <cp:revision>23</cp:revision>
  <dcterms:created xsi:type="dcterms:W3CDTF">2012-08-30T15:25:28Z</dcterms:created>
  <dcterms:modified xsi:type="dcterms:W3CDTF">2013-05-18T16:24:28Z</dcterms:modified>
</cp:coreProperties>
</file>