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64" r:id="rId3"/>
    <p:sldId id="263" r:id="rId4"/>
    <p:sldId id="256" r:id="rId5"/>
    <p:sldId id="257" r:id="rId6"/>
    <p:sldId id="259" r:id="rId7"/>
    <p:sldId id="260" r:id="rId8"/>
    <p:sldId id="261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00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6581A3-F0DD-40D8-BF8E-B85BFFFE4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202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72CC1-10C4-42FE-AB96-C5BD0BE4D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045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0FC2-61AD-4F46-B536-CEE653F8C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40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ED8E3-5A37-4D63-852B-7C425529E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272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11CA95-3E0A-4F6F-AB3D-86813BCCA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160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A2C38C-C34F-4D77-A10F-E3D19A15FB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0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8CAEC-E25F-4101-9D01-BF39CD0BC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80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CF896C-D162-40A0-90FF-597D8DAEB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69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5AEBD-259C-4FBC-AA2E-8B551367A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151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2ECBCC-A427-4B8D-BC19-F6E1D3F56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125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F6370-E62B-4433-95F3-D46DF38B0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58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D0B672-10AF-49B9-B2C6-5EAED445E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000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18F96A2-9572-4098-89E1-2AE2CDDA0F8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3AFDCE9-AAE2-430B-B6F5-05FFEF40A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00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6F4F3EE-EEBC-4184-9BAF-77C16EDD528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0A91D5C-0FF2-4D34-AB01-D8F99A7E8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95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68190E1-EE21-456C-A9DF-8BEA284A675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1634A7C-2018-494C-9B90-996895B3A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064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86135E2-CD22-4EAE-A3BF-A0D61AA8BBC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1BB85AB-7688-410D-8F2B-5FEE39944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71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03F4FA-BAA1-4FC5-B6A9-F29AB257D26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C5410D-68DF-4623-A369-332C75AB8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1777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EAE165D-8B79-45BD-99B0-FAB12760FC9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996FF6-188F-4C43-84F5-5BB86CA1B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6189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5E2738-1040-4600-894A-92FD253DB3A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55255D9-A8EA-4B3A-8EF2-3D72C4788E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0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E45FF6-B8D6-497C-AD38-D1DF044235C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6BD3B8-A24B-4E00-BD4F-0B712FB84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419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C050BD2-F4E3-489E-B178-002D88AAE6D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390887B-BC96-4B70-8C3F-BB6B53FE5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855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D901AC-C724-42DD-B303-23388F74B3D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49F26F9-438B-4BF2-85C2-2C8C6859C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362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34E958C-352D-4487-923D-E8CDF7D5073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E9EB7F-0E92-4EAA-8EC2-545E8B542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494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DEF8A14-89EA-4549-9E66-7073FFA55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E036E4-43D9-4065-B309-770E981A65A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D6AECFE9-688F-4A44-BFD3-135428716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npop.com/clubs/disney-princess/images/8986418/title/disney-princess-photo" TargetMode="External"/><Relationship Id="rId2" Type="http://schemas.openxmlformats.org/officeDocument/2006/relationships/hyperlink" Target="VY_32_Inovace_Matematika_20.pp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ckostone.czweb.org/povidky/zaba.jpg" TargetMode="External"/><Relationship Id="rId5" Type="http://schemas.openxmlformats.org/officeDocument/2006/relationships/hyperlink" Target="http://www.i-creative.cz/2012/07/11/vodnik-hastrman/" TargetMode="External"/><Relationship Id="rId4" Type="http://schemas.openxmlformats.org/officeDocument/2006/relationships/hyperlink" Target="http://www.fanpop.com/clubs/disney-princess/images/8986434/title/disney-princess-phot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VY_32_Inovace_7A_20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908050"/>
            <a:ext cx="8229600" cy="1081088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229600" cy="4525963"/>
          </a:xfrm>
        </p:spPr>
        <p:txBody>
          <a:bodyPr/>
          <a:lstStyle/>
          <a:p>
            <a:endParaRPr lang="cs-CZ" sz="1800" smtClean="0"/>
          </a:p>
          <a:p>
            <a:r>
              <a:rPr lang="cs-CZ" sz="1800" smtClean="0"/>
              <a:t>Opakování násobení ve slovní úloze.</a:t>
            </a:r>
          </a:p>
          <a:p>
            <a:r>
              <a:rPr lang="cs-CZ" sz="1800" smtClean="0"/>
              <a:t>Opakování násobků.</a:t>
            </a:r>
          </a:p>
          <a:p>
            <a:r>
              <a:rPr lang="cs-CZ" sz="1800" smtClean="0"/>
              <a:t>Procvičování sčítání a odčítání v oboru do 100.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400" smtClean="0"/>
              <a:t>Autorem materiálu a všech jeho částí, není-li uvedeno jinak, je Mgr. Lenka Dolanová</a:t>
            </a:r>
          </a:p>
          <a:p>
            <a:endParaRPr lang="cs-CZ" sz="1400" smtClean="0"/>
          </a:p>
          <a:p>
            <a:endParaRPr lang="cs-CZ" sz="1800" smtClean="0"/>
          </a:p>
          <a:p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2060575"/>
            <a:ext cx="8569325" cy="3384550"/>
          </a:xfrm>
        </p:spPr>
        <p:txBody>
          <a:bodyPr/>
          <a:lstStyle/>
          <a:p>
            <a:pPr eaLnBrk="1" hangingPunct="1"/>
            <a:r>
              <a:rPr lang="cs-CZ" sz="4000" b="1" smtClean="0">
                <a:latin typeface="Comic Sans MS" pitchFamily="66" charset="0"/>
              </a:rPr>
              <a:t>   Násobení s pohádkou</a:t>
            </a:r>
            <a:br>
              <a:rPr lang="cs-CZ" sz="4000" b="1" smtClean="0">
                <a:latin typeface="Comic Sans MS" pitchFamily="66" charset="0"/>
              </a:rPr>
            </a:br>
            <a:r>
              <a:rPr lang="cs-CZ" sz="3200" b="1" smtClean="0">
                <a:latin typeface="Comic Sans MS" pitchFamily="66" charset="0"/>
              </a:rPr>
              <a:t>OPAKOVÁNÍ </a:t>
            </a:r>
            <a:r>
              <a:rPr lang="cs-CZ" sz="4000" b="1" smtClean="0">
                <a:latin typeface="Comic Sans MS" pitchFamily="66" charset="0"/>
              </a:rPr>
              <a:t/>
            </a:r>
            <a:br>
              <a:rPr lang="cs-CZ" sz="4000" b="1" smtClean="0">
                <a:latin typeface="Comic Sans MS" pitchFamily="66" charset="0"/>
              </a:rPr>
            </a:br>
            <a:r>
              <a:rPr lang="cs-CZ" sz="4000" b="1" smtClean="0">
                <a:latin typeface="Comic Sans MS" pitchFamily="66" charset="0"/>
              </a:rPr>
              <a:t/>
            </a:r>
            <a:br>
              <a:rPr lang="cs-CZ" sz="4000" b="1" smtClean="0">
                <a:latin typeface="Comic Sans MS" pitchFamily="66" charset="0"/>
              </a:rPr>
            </a:br>
            <a:endParaRPr lang="cs-CZ" sz="4000" b="1" smtClean="0">
              <a:latin typeface="Comic Sans MS" pitchFamily="66" charset="0"/>
            </a:endParaRPr>
          </a:p>
        </p:txBody>
      </p:sp>
      <p:pic>
        <p:nvPicPr>
          <p:cNvPr id="1638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365625"/>
            <a:ext cx="1306512" cy="217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836613"/>
            <a:ext cx="136207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3933825"/>
            <a:ext cx="1566862" cy="2601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 Box 5"/>
          <p:cNvSpPr txBox="1">
            <a:spLocks noChangeArrowheads="1"/>
          </p:cNvSpPr>
          <p:nvPr/>
        </p:nvSpPr>
        <p:spPr bwMode="auto">
          <a:xfrm>
            <a:off x="395288" y="260350"/>
            <a:ext cx="8353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/>
              <a:t>Princeznička na bále, poztrácela korále. Její otec, sám pan král, počtáře si zavolal…</a:t>
            </a:r>
            <a:br>
              <a:rPr lang="cs-CZ" b="1"/>
            </a:br>
            <a:r>
              <a:rPr lang="cs-CZ" b="1"/>
              <a:t>V každém korálku je napsaný násobek čísla 3. Tvým úkolem je zapsat násobky do prázdných políček.</a:t>
            </a:r>
          </a:p>
        </p:txBody>
      </p:sp>
      <p:grpSp>
        <p:nvGrpSpPr>
          <p:cNvPr id="17412" name="Group 33"/>
          <p:cNvGrpSpPr>
            <a:grpSpLocks/>
          </p:cNvGrpSpPr>
          <p:nvPr/>
        </p:nvGrpSpPr>
        <p:grpSpPr bwMode="auto">
          <a:xfrm>
            <a:off x="971550" y="2060575"/>
            <a:ext cx="7129463" cy="503238"/>
            <a:chOff x="612" y="1298"/>
            <a:chExt cx="4491" cy="317"/>
          </a:xfrm>
        </p:grpSpPr>
        <p:sp>
          <p:nvSpPr>
            <p:cNvPr id="17457" name="Line 6"/>
            <p:cNvSpPr>
              <a:spLocks noChangeShapeType="1"/>
            </p:cNvSpPr>
            <p:nvPr/>
          </p:nvSpPr>
          <p:spPr bwMode="auto">
            <a:xfrm>
              <a:off x="612" y="1434"/>
              <a:ext cx="449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7"/>
            <p:cNvSpPr>
              <a:spLocks noChangeArrowheads="1"/>
            </p:cNvSpPr>
            <p:nvPr/>
          </p:nvSpPr>
          <p:spPr bwMode="auto">
            <a:xfrm>
              <a:off x="1248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9" name="Oval 8"/>
            <p:cNvSpPr>
              <a:spLocks noChangeArrowheads="1"/>
            </p:cNvSpPr>
            <p:nvPr/>
          </p:nvSpPr>
          <p:spPr bwMode="auto">
            <a:xfrm>
              <a:off x="1610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0" name="Oval 9"/>
            <p:cNvSpPr>
              <a:spLocks noChangeArrowheads="1"/>
            </p:cNvSpPr>
            <p:nvPr/>
          </p:nvSpPr>
          <p:spPr bwMode="auto">
            <a:xfrm>
              <a:off x="1973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1" name="Oval 10"/>
            <p:cNvSpPr>
              <a:spLocks noChangeArrowheads="1"/>
            </p:cNvSpPr>
            <p:nvPr/>
          </p:nvSpPr>
          <p:spPr bwMode="auto">
            <a:xfrm>
              <a:off x="2336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2" name="Oval 11"/>
            <p:cNvSpPr>
              <a:spLocks noChangeArrowheads="1"/>
            </p:cNvSpPr>
            <p:nvPr/>
          </p:nvSpPr>
          <p:spPr bwMode="auto">
            <a:xfrm>
              <a:off x="2699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3" name="Oval 12"/>
            <p:cNvSpPr>
              <a:spLocks noChangeArrowheads="1"/>
            </p:cNvSpPr>
            <p:nvPr/>
          </p:nvSpPr>
          <p:spPr bwMode="auto">
            <a:xfrm>
              <a:off x="3062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4" name="Oval 13"/>
            <p:cNvSpPr>
              <a:spLocks noChangeArrowheads="1"/>
            </p:cNvSpPr>
            <p:nvPr/>
          </p:nvSpPr>
          <p:spPr bwMode="auto">
            <a:xfrm>
              <a:off x="3425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5" name="Oval 14"/>
            <p:cNvSpPr>
              <a:spLocks noChangeArrowheads="1"/>
            </p:cNvSpPr>
            <p:nvPr/>
          </p:nvSpPr>
          <p:spPr bwMode="auto">
            <a:xfrm>
              <a:off x="3788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6" name="Oval 15"/>
            <p:cNvSpPr>
              <a:spLocks noChangeArrowheads="1"/>
            </p:cNvSpPr>
            <p:nvPr/>
          </p:nvSpPr>
          <p:spPr bwMode="auto">
            <a:xfrm>
              <a:off x="4151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7" name="Oval 16"/>
            <p:cNvSpPr>
              <a:spLocks noChangeArrowheads="1"/>
            </p:cNvSpPr>
            <p:nvPr/>
          </p:nvSpPr>
          <p:spPr bwMode="auto">
            <a:xfrm>
              <a:off x="4513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68" name="Oval 17"/>
            <p:cNvSpPr>
              <a:spLocks noChangeArrowheads="1"/>
            </p:cNvSpPr>
            <p:nvPr/>
          </p:nvSpPr>
          <p:spPr bwMode="auto">
            <a:xfrm>
              <a:off x="884" y="1298"/>
              <a:ext cx="318" cy="31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7413" name="Group 20"/>
          <p:cNvGrpSpPr>
            <a:grpSpLocks/>
          </p:cNvGrpSpPr>
          <p:nvPr/>
        </p:nvGrpSpPr>
        <p:grpSpPr bwMode="auto">
          <a:xfrm>
            <a:off x="250825" y="3573463"/>
            <a:ext cx="647700" cy="576262"/>
            <a:chOff x="431" y="2432"/>
            <a:chExt cx="408" cy="363"/>
          </a:xfrm>
        </p:grpSpPr>
        <p:sp>
          <p:nvSpPr>
            <p:cNvPr id="17455" name="Oval 18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6" name="Text Box 19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0</a:t>
              </a:r>
            </a:p>
          </p:txBody>
        </p:sp>
      </p:grpSp>
      <p:grpSp>
        <p:nvGrpSpPr>
          <p:cNvPr id="17414" name="Group 21"/>
          <p:cNvGrpSpPr>
            <a:grpSpLocks/>
          </p:cNvGrpSpPr>
          <p:nvPr/>
        </p:nvGrpSpPr>
        <p:grpSpPr bwMode="auto">
          <a:xfrm>
            <a:off x="3779838" y="4941888"/>
            <a:ext cx="647700" cy="576262"/>
            <a:chOff x="431" y="2432"/>
            <a:chExt cx="408" cy="363"/>
          </a:xfrm>
        </p:grpSpPr>
        <p:sp>
          <p:nvSpPr>
            <p:cNvPr id="17453" name="Oval 22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4" name="Text Box 23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3</a:t>
              </a:r>
            </a:p>
          </p:txBody>
        </p:sp>
      </p:grpSp>
      <p:grpSp>
        <p:nvGrpSpPr>
          <p:cNvPr id="17415" name="Group 24"/>
          <p:cNvGrpSpPr>
            <a:grpSpLocks/>
          </p:cNvGrpSpPr>
          <p:nvPr/>
        </p:nvGrpSpPr>
        <p:grpSpPr bwMode="auto">
          <a:xfrm>
            <a:off x="971550" y="4868863"/>
            <a:ext cx="647700" cy="576262"/>
            <a:chOff x="431" y="2432"/>
            <a:chExt cx="408" cy="363"/>
          </a:xfrm>
        </p:grpSpPr>
        <p:sp>
          <p:nvSpPr>
            <p:cNvPr id="17451" name="Oval 25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2" name="Text Box 26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6</a:t>
              </a:r>
            </a:p>
          </p:txBody>
        </p:sp>
      </p:grpSp>
      <p:grpSp>
        <p:nvGrpSpPr>
          <p:cNvPr id="17416" name="Group 27"/>
          <p:cNvGrpSpPr>
            <a:grpSpLocks/>
          </p:cNvGrpSpPr>
          <p:nvPr/>
        </p:nvGrpSpPr>
        <p:grpSpPr bwMode="auto">
          <a:xfrm>
            <a:off x="2411413" y="5013325"/>
            <a:ext cx="647700" cy="576263"/>
            <a:chOff x="431" y="2432"/>
            <a:chExt cx="408" cy="363"/>
          </a:xfrm>
        </p:grpSpPr>
        <p:sp>
          <p:nvSpPr>
            <p:cNvPr id="17449" name="Oval 28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50" name="Text Box 29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9</a:t>
              </a:r>
            </a:p>
          </p:txBody>
        </p:sp>
      </p:grpSp>
      <p:grpSp>
        <p:nvGrpSpPr>
          <p:cNvPr id="17417" name="Group 30"/>
          <p:cNvGrpSpPr>
            <a:grpSpLocks/>
          </p:cNvGrpSpPr>
          <p:nvPr/>
        </p:nvGrpSpPr>
        <p:grpSpPr bwMode="auto">
          <a:xfrm>
            <a:off x="5651500" y="4868863"/>
            <a:ext cx="647700" cy="576262"/>
            <a:chOff x="431" y="2432"/>
            <a:chExt cx="408" cy="363"/>
          </a:xfrm>
        </p:grpSpPr>
        <p:sp>
          <p:nvSpPr>
            <p:cNvPr id="17447" name="Oval 31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8" name="Text Box 32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12</a:t>
              </a:r>
            </a:p>
          </p:txBody>
        </p:sp>
      </p:grpSp>
      <p:grpSp>
        <p:nvGrpSpPr>
          <p:cNvPr id="17418" name="Group 34"/>
          <p:cNvGrpSpPr>
            <a:grpSpLocks/>
          </p:cNvGrpSpPr>
          <p:nvPr/>
        </p:nvGrpSpPr>
        <p:grpSpPr bwMode="auto">
          <a:xfrm>
            <a:off x="3419475" y="3716338"/>
            <a:ext cx="647700" cy="576262"/>
            <a:chOff x="431" y="2432"/>
            <a:chExt cx="408" cy="363"/>
          </a:xfrm>
        </p:grpSpPr>
        <p:sp>
          <p:nvSpPr>
            <p:cNvPr id="17445" name="Oval 35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6" name="Text Box 36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15</a:t>
              </a:r>
            </a:p>
          </p:txBody>
        </p:sp>
      </p:grpSp>
      <p:grpSp>
        <p:nvGrpSpPr>
          <p:cNvPr id="17419" name="Group 37"/>
          <p:cNvGrpSpPr>
            <a:grpSpLocks/>
          </p:cNvGrpSpPr>
          <p:nvPr/>
        </p:nvGrpSpPr>
        <p:grpSpPr bwMode="auto">
          <a:xfrm>
            <a:off x="6588125" y="4149725"/>
            <a:ext cx="647700" cy="576263"/>
            <a:chOff x="431" y="2432"/>
            <a:chExt cx="408" cy="363"/>
          </a:xfrm>
        </p:grpSpPr>
        <p:sp>
          <p:nvSpPr>
            <p:cNvPr id="17443" name="Oval 38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4" name="Text Box 39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18</a:t>
              </a:r>
            </a:p>
          </p:txBody>
        </p:sp>
      </p:grpSp>
      <p:grpSp>
        <p:nvGrpSpPr>
          <p:cNvPr id="17420" name="Group 40"/>
          <p:cNvGrpSpPr>
            <a:grpSpLocks/>
          </p:cNvGrpSpPr>
          <p:nvPr/>
        </p:nvGrpSpPr>
        <p:grpSpPr bwMode="auto">
          <a:xfrm>
            <a:off x="4500563" y="5661025"/>
            <a:ext cx="647700" cy="576263"/>
            <a:chOff x="431" y="2432"/>
            <a:chExt cx="408" cy="363"/>
          </a:xfrm>
        </p:grpSpPr>
        <p:sp>
          <p:nvSpPr>
            <p:cNvPr id="17441" name="Oval 41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2" name="Text Box 42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21</a:t>
              </a:r>
            </a:p>
          </p:txBody>
        </p:sp>
      </p:grpSp>
      <p:grpSp>
        <p:nvGrpSpPr>
          <p:cNvPr id="17421" name="Group 43"/>
          <p:cNvGrpSpPr>
            <a:grpSpLocks/>
          </p:cNvGrpSpPr>
          <p:nvPr/>
        </p:nvGrpSpPr>
        <p:grpSpPr bwMode="auto">
          <a:xfrm>
            <a:off x="6300788" y="5589588"/>
            <a:ext cx="647700" cy="576262"/>
            <a:chOff x="431" y="2432"/>
            <a:chExt cx="408" cy="363"/>
          </a:xfrm>
        </p:grpSpPr>
        <p:sp>
          <p:nvSpPr>
            <p:cNvPr id="17439" name="Oval 44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0" name="Text Box 45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24</a:t>
              </a:r>
            </a:p>
          </p:txBody>
        </p:sp>
      </p:grpSp>
      <p:grpSp>
        <p:nvGrpSpPr>
          <p:cNvPr id="17422" name="Group 46"/>
          <p:cNvGrpSpPr>
            <a:grpSpLocks/>
          </p:cNvGrpSpPr>
          <p:nvPr/>
        </p:nvGrpSpPr>
        <p:grpSpPr bwMode="auto">
          <a:xfrm>
            <a:off x="1619250" y="5876925"/>
            <a:ext cx="647700" cy="576263"/>
            <a:chOff x="431" y="2432"/>
            <a:chExt cx="408" cy="363"/>
          </a:xfrm>
        </p:grpSpPr>
        <p:sp>
          <p:nvSpPr>
            <p:cNvPr id="17437" name="Oval 47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8" name="Text Box 48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27</a:t>
              </a:r>
            </a:p>
          </p:txBody>
        </p:sp>
      </p:grpSp>
      <p:grpSp>
        <p:nvGrpSpPr>
          <p:cNvPr id="17423" name="Group 49"/>
          <p:cNvGrpSpPr>
            <a:grpSpLocks/>
          </p:cNvGrpSpPr>
          <p:nvPr/>
        </p:nvGrpSpPr>
        <p:grpSpPr bwMode="auto">
          <a:xfrm>
            <a:off x="7380288" y="3429000"/>
            <a:ext cx="647700" cy="576263"/>
            <a:chOff x="431" y="2432"/>
            <a:chExt cx="408" cy="363"/>
          </a:xfrm>
        </p:grpSpPr>
        <p:sp>
          <p:nvSpPr>
            <p:cNvPr id="17435" name="Oval 50"/>
            <p:cNvSpPr>
              <a:spLocks noChangeArrowheads="1"/>
            </p:cNvSpPr>
            <p:nvPr/>
          </p:nvSpPr>
          <p:spPr bwMode="auto">
            <a:xfrm>
              <a:off x="431" y="2432"/>
              <a:ext cx="408" cy="3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6" name="Text Box 51"/>
            <p:cNvSpPr txBox="1">
              <a:spLocks noChangeArrowheads="1"/>
            </p:cNvSpPr>
            <p:nvPr/>
          </p:nvSpPr>
          <p:spPr bwMode="auto">
            <a:xfrm>
              <a:off x="476" y="2478"/>
              <a:ext cx="31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b="1"/>
                <a:t>30</a:t>
              </a:r>
            </a:p>
          </p:txBody>
        </p:sp>
      </p:grpSp>
      <p:sp>
        <p:nvSpPr>
          <p:cNvPr id="4158" name="Line 62"/>
          <p:cNvSpPr>
            <a:spLocks noChangeShapeType="1"/>
          </p:cNvSpPr>
          <p:nvPr/>
        </p:nvSpPr>
        <p:spPr bwMode="auto">
          <a:xfrm flipV="1">
            <a:off x="684213" y="2565400"/>
            <a:ext cx="863600" cy="1008063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59" name="Line 63"/>
          <p:cNvSpPr>
            <a:spLocks noChangeShapeType="1"/>
          </p:cNvSpPr>
          <p:nvPr/>
        </p:nvSpPr>
        <p:spPr bwMode="auto">
          <a:xfrm flipH="1" flipV="1">
            <a:off x="2339975" y="2565400"/>
            <a:ext cx="1584325" cy="2376488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0" name="Line 64"/>
          <p:cNvSpPr>
            <a:spLocks noChangeShapeType="1"/>
          </p:cNvSpPr>
          <p:nvPr/>
        </p:nvSpPr>
        <p:spPr bwMode="auto">
          <a:xfrm flipV="1">
            <a:off x="1403350" y="2565400"/>
            <a:ext cx="1368425" cy="2303463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1" name="Line 65"/>
          <p:cNvSpPr>
            <a:spLocks noChangeShapeType="1"/>
          </p:cNvSpPr>
          <p:nvPr/>
        </p:nvSpPr>
        <p:spPr bwMode="auto">
          <a:xfrm flipV="1">
            <a:off x="2843213" y="2565400"/>
            <a:ext cx="504825" cy="24479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2" name="Line 66"/>
          <p:cNvSpPr>
            <a:spLocks noChangeShapeType="1"/>
          </p:cNvSpPr>
          <p:nvPr/>
        </p:nvSpPr>
        <p:spPr bwMode="auto">
          <a:xfrm flipH="1" flipV="1">
            <a:off x="4067175" y="2565400"/>
            <a:ext cx="1800225" cy="2303463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3" name="Line 67"/>
          <p:cNvSpPr>
            <a:spLocks noChangeShapeType="1"/>
          </p:cNvSpPr>
          <p:nvPr/>
        </p:nvSpPr>
        <p:spPr bwMode="auto">
          <a:xfrm flipV="1">
            <a:off x="3924300" y="2565400"/>
            <a:ext cx="576263" cy="1223963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4" name="Line 68"/>
          <p:cNvSpPr>
            <a:spLocks noChangeShapeType="1"/>
          </p:cNvSpPr>
          <p:nvPr/>
        </p:nvSpPr>
        <p:spPr bwMode="auto">
          <a:xfrm flipH="1" flipV="1">
            <a:off x="5219700" y="2565400"/>
            <a:ext cx="1584325" cy="15843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5" name="Line 69"/>
          <p:cNvSpPr>
            <a:spLocks noChangeShapeType="1"/>
          </p:cNvSpPr>
          <p:nvPr/>
        </p:nvSpPr>
        <p:spPr bwMode="auto">
          <a:xfrm flipV="1">
            <a:off x="2268538" y="2565400"/>
            <a:ext cx="4608512" cy="3455988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6" name="Line 70"/>
          <p:cNvSpPr>
            <a:spLocks noChangeShapeType="1"/>
          </p:cNvSpPr>
          <p:nvPr/>
        </p:nvSpPr>
        <p:spPr bwMode="auto">
          <a:xfrm flipV="1">
            <a:off x="4859338" y="2565400"/>
            <a:ext cx="792162" cy="30956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7" name="Line 71"/>
          <p:cNvSpPr>
            <a:spLocks noChangeShapeType="1"/>
          </p:cNvSpPr>
          <p:nvPr/>
        </p:nvSpPr>
        <p:spPr bwMode="auto">
          <a:xfrm flipH="1" flipV="1">
            <a:off x="6227763" y="2565400"/>
            <a:ext cx="288925" cy="3024188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68" name="Line 72"/>
          <p:cNvSpPr>
            <a:spLocks noChangeShapeType="1"/>
          </p:cNvSpPr>
          <p:nvPr/>
        </p:nvSpPr>
        <p:spPr bwMode="auto">
          <a:xfrm flipH="1" flipV="1">
            <a:off x="7451725" y="2565400"/>
            <a:ext cx="144463" cy="8636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4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4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4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4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4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4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4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4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4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1000"/>
                                        <p:tgtEl>
                                          <p:spTgt spid="4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58" grpId="0" animBg="1"/>
      <p:bldP spid="4159" grpId="0" animBg="1"/>
      <p:bldP spid="4160" grpId="0" animBg="1"/>
      <p:bldP spid="4161" grpId="0" animBg="1"/>
      <p:bldP spid="4162" grpId="0" animBg="1"/>
      <p:bldP spid="4163" grpId="0" animBg="1"/>
      <p:bldP spid="4164" grpId="0" animBg="1"/>
      <p:bldP spid="4165" grpId="0" animBg="1"/>
      <p:bldP spid="4166" grpId="0" animBg="1"/>
      <p:bldP spid="4167" grpId="0" animBg="1"/>
      <p:bldP spid="416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pPr eaLnBrk="1" hangingPunct="1"/>
            <a:r>
              <a:rPr lang="cs-CZ" sz="2200" smtClean="0"/>
              <a:t>Pan král měl 3 dcery.</a:t>
            </a:r>
            <a:br>
              <a:rPr lang="cs-CZ" sz="2200" smtClean="0"/>
            </a:br>
            <a:r>
              <a:rPr lang="cs-CZ" sz="2200" smtClean="0"/>
              <a:t>Kateřině bylo 20 let. Jiřinka, nejmladší dcera, byla o polovinu mladší než Kateřina. A poslední dcera Eliška byla o 5 let starší než Jiřinka.</a:t>
            </a:r>
            <a:br>
              <a:rPr lang="cs-CZ" sz="2200" smtClean="0"/>
            </a:br>
            <a:r>
              <a:rPr lang="cs-CZ" sz="2200" smtClean="0"/>
              <a:t>Kolik let bylo Jiřince a Elišce?</a:t>
            </a:r>
            <a:br>
              <a:rPr lang="cs-CZ" sz="2200" smtClean="0"/>
            </a:br>
            <a:endParaRPr lang="cs-CZ" sz="2200" smtClean="0"/>
          </a:p>
        </p:txBody>
      </p:sp>
      <p:pic>
        <p:nvPicPr>
          <p:cNvPr id="1843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1844675"/>
            <a:ext cx="169545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1196975"/>
            <a:ext cx="2008188" cy="286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341438"/>
            <a:ext cx="18002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8" name="Text Box 8"/>
          <p:cNvSpPr txBox="1">
            <a:spLocks noChangeArrowheads="1"/>
          </p:cNvSpPr>
          <p:nvPr/>
        </p:nvSpPr>
        <p:spPr bwMode="auto">
          <a:xfrm>
            <a:off x="539750" y="3933825"/>
            <a:ext cx="1727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/>
              <a:t>Jiřinka</a:t>
            </a:r>
          </a:p>
        </p:txBody>
      </p:sp>
      <p:sp>
        <p:nvSpPr>
          <p:cNvPr id="18439" name="Text Box 9"/>
          <p:cNvSpPr txBox="1">
            <a:spLocks noChangeArrowheads="1"/>
          </p:cNvSpPr>
          <p:nvPr/>
        </p:nvSpPr>
        <p:spPr bwMode="auto">
          <a:xfrm>
            <a:off x="3779838" y="4005263"/>
            <a:ext cx="20161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Kateřina – 20 let</a:t>
            </a:r>
          </a:p>
        </p:txBody>
      </p:sp>
      <p:sp>
        <p:nvSpPr>
          <p:cNvPr id="18440" name="Text Box 10"/>
          <p:cNvSpPr txBox="1">
            <a:spLocks noChangeArrowheads="1"/>
          </p:cNvSpPr>
          <p:nvPr/>
        </p:nvSpPr>
        <p:spPr bwMode="auto">
          <a:xfrm>
            <a:off x="6516688" y="4076700"/>
            <a:ext cx="20161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/>
              <a:t>Eliška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323850" y="4581525"/>
            <a:ext cx="10080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Příklad: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1258888" y="4581525"/>
            <a:ext cx="10810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/>
              <a:t>20 : 2 =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2124075" y="4581525"/>
            <a:ext cx="7905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10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323850" y="5157788"/>
            <a:ext cx="1295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Odpověď:</a:t>
            </a:r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250825" y="5661025"/>
            <a:ext cx="28797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chemeClr val="hlink"/>
                </a:solidFill>
              </a:rPr>
              <a:t>Jiřince bylo 10 let. </a:t>
            </a:r>
          </a:p>
        </p:txBody>
      </p:sp>
      <p:sp>
        <p:nvSpPr>
          <p:cNvPr id="8208" name="Text Box 16"/>
          <p:cNvSpPr txBox="1">
            <a:spLocks noChangeArrowheads="1"/>
          </p:cNvSpPr>
          <p:nvPr/>
        </p:nvSpPr>
        <p:spPr bwMode="auto">
          <a:xfrm>
            <a:off x="5364163" y="4508500"/>
            <a:ext cx="1008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Příklad:</a:t>
            </a:r>
          </a:p>
        </p:txBody>
      </p:sp>
      <p:sp>
        <p:nvSpPr>
          <p:cNvPr id="8209" name="Text Box 17"/>
          <p:cNvSpPr txBox="1">
            <a:spLocks noChangeArrowheads="1"/>
          </p:cNvSpPr>
          <p:nvPr/>
        </p:nvSpPr>
        <p:spPr bwMode="auto">
          <a:xfrm>
            <a:off x="6300788" y="4508500"/>
            <a:ext cx="10810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/>
              <a:t>10 + 5 =</a:t>
            </a:r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7308850" y="4508500"/>
            <a:ext cx="7905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15</a:t>
            </a:r>
          </a:p>
        </p:txBody>
      </p:sp>
      <p:sp>
        <p:nvSpPr>
          <p:cNvPr id="8211" name="Text Box 19"/>
          <p:cNvSpPr txBox="1">
            <a:spLocks noChangeArrowheads="1"/>
          </p:cNvSpPr>
          <p:nvPr/>
        </p:nvSpPr>
        <p:spPr bwMode="auto">
          <a:xfrm>
            <a:off x="5364163" y="5157788"/>
            <a:ext cx="1295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Odpověď: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5364163" y="5661025"/>
            <a:ext cx="28797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chemeClr val="hlink"/>
                </a:solidFill>
              </a:rPr>
              <a:t>Elišce bylo 15 let.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  <p:bldP spid="8204" grpId="0"/>
      <p:bldP spid="8205" grpId="0"/>
      <p:bldP spid="8206" grpId="0"/>
      <p:bldP spid="8207" grpId="0"/>
      <p:bldP spid="8208" grpId="0"/>
      <p:bldP spid="8209" grpId="0"/>
      <p:bldP spid="8210" grpId="0"/>
      <p:bldP spid="8211" grpId="0"/>
      <p:bldP spid="82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4292600"/>
            <a:ext cx="2570162" cy="233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Vodník Česílko má hrnečky plné násobků 4. Které násobky se schovaly?</a:t>
            </a:r>
          </a:p>
        </p:txBody>
      </p:sp>
      <p:pic>
        <p:nvPicPr>
          <p:cNvPr id="19460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349500"/>
            <a:ext cx="89693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2276475"/>
            <a:ext cx="89693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57563"/>
            <a:ext cx="896938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3357563"/>
            <a:ext cx="896938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4365625"/>
            <a:ext cx="89693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5" name="Picture 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00663"/>
            <a:ext cx="896938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466" name="Group 36"/>
          <p:cNvGrpSpPr>
            <a:grpSpLocks/>
          </p:cNvGrpSpPr>
          <p:nvPr/>
        </p:nvGrpSpPr>
        <p:grpSpPr bwMode="auto">
          <a:xfrm>
            <a:off x="755650" y="2349500"/>
            <a:ext cx="896938" cy="914400"/>
            <a:chOff x="476" y="1480"/>
            <a:chExt cx="565" cy="576"/>
          </a:xfrm>
        </p:grpSpPr>
        <p:pic>
          <p:nvPicPr>
            <p:cNvPr id="19485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" y="1480"/>
              <a:ext cx="565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6" name="Text Box 31"/>
            <p:cNvSpPr txBox="1">
              <a:spLocks noChangeArrowheads="1"/>
            </p:cNvSpPr>
            <p:nvPr/>
          </p:nvSpPr>
          <p:spPr bwMode="auto">
            <a:xfrm>
              <a:off x="521" y="1616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400" b="1"/>
                <a:t>0</a:t>
              </a:r>
            </a:p>
          </p:txBody>
        </p:sp>
      </p:grpSp>
      <p:grpSp>
        <p:nvGrpSpPr>
          <p:cNvPr id="19467" name="Group 37"/>
          <p:cNvGrpSpPr>
            <a:grpSpLocks/>
          </p:cNvGrpSpPr>
          <p:nvPr/>
        </p:nvGrpSpPr>
        <p:grpSpPr bwMode="auto">
          <a:xfrm>
            <a:off x="5435600" y="2349500"/>
            <a:ext cx="896938" cy="914400"/>
            <a:chOff x="3424" y="1480"/>
            <a:chExt cx="565" cy="576"/>
          </a:xfrm>
        </p:grpSpPr>
        <p:pic>
          <p:nvPicPr>
            <p:cNvPr id="19483" name="Picture 2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4" y="1480"/>
              <a:ext cx="565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4" name="Text Box 32"/>
            <p:cNvSpPr txBox="1">
              <a:spLocks noChangeArrowheads="1"/>
            </p:cNvSpPr>
            <p:nvPr/>
          </p:nvSpPr>
          <p:spPr bwMode="auto">
            <a:xfrm>
              <a:off x="3470" y="1616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400" b="1"/>
                <a:t>8</a:t>
              </a:r>
            </a:p>
          </p:txBody>
        </p:sp>
      </p:grpSp>
      <p:grpSp>
        <p:nvGrpSpPr>
          <p:cNvPr id="19468" name="Group 38"/>
          <p:cNvGrpSpPr>
            <a:grpSpLocks/>
          </p:cNvGrpSpPr>
          <p:nvPr/>
        </p:nvGrpSpPr>
        <p:grpSpPr bwMode="auto">
          <a:xfrm>
            <a:off x="4211638" y="3357563"/>
            <a:ext cx="896937" cy="914400"/>
            <a:chOff x="2653" y="2115"/>
            <a:chExt cx="565" cy="576"/>
          </a:xfrm>
        </p:grpSpPr>
        <p:pic>
          <p:nvPicPr>
            <p:cNvPr id="19481" name="Picture 2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3" y="2115"/>
              <a:ext cx="565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2" name="Text Box 33"/>
            <p:cNvSpPr txBox="1">
              <a:spLocks noChangeArrowheads="1"/>
            </p:cNvSpPr>
            <p:nvPr/>
          </p:nvSpPr>
          <p:spPr bwMode="auto">
            <a:xfrm>
              <a:off x="2699" y="2251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400" b="1"/>
                <a:t>20</a:t>
              </a:r>
            </a:p>
          </p:txBody>
        </p:sp>
      </p:grpSp>
      <p:grpSp>
        <p:nvGrpSpPr>
          <p:cNvPr id="19469" name="Group 39"/>
          <p:cNvGrpSpPr>
            <a:grpSpLocks/>
          </p:cNvGrpSpPr>
          <p:nvPr/>
        </p:nvGrpSpPr>
        <p:grpSpPr bwMode="auto">
          <a:xfrm>
            <a:off x="755650" y="4365625"/>
            <a:ext cx="896938" cy="914400"/>
            <a:chOff x="476" y="2750"/>
            <a:chExt cx="565" cy="576"/>
          </a:xfrm>
        </p:grpSpPr>
        <p:pic>
          <p:nvPicPr>
            <p:cNvPr id="19479" name="Picture 2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" y="2750"/>
              <a:ext cx="565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0" name="Text Box 34"/>
            <p:cNvSpPr txBox="1">
              <a:spLocks noChangeArrowheads="1"/>
            </p:cNvSpPr>
            <p:nvPr/>
          </p:nvSpPr>
          <p:spPr bwMode="auto">
            <a:xfrm>
              <a:off x="521" y="2886"/>
              <a:ext cx="36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400" b="1"/>
                <a:t>28</a:t>
              </a:r>
            </a:p>
          </p:txBody>
        </p:sp>
      </p:grpSp>
      <p:grpSp>
        <p:nvGrpSpPr>
          <p:cNvPr id="19470" name="Group 40"/>
          <p:cNvGrpSpPr>
            <a:grpSpLocks/>
          </p:cNvGrpSpPr>
          <p:nvPr/>
        </p:nvGrpSpPr>
        <p:grpSpPr bwMode="auto">
          <a:xfrm>
            <a:off x="4427538" y="5300663"/>
            <a:ext cx="896937" cy="914400"/>
            <a:chOff x="2789" y="3339"/>
            <a:chExt cx="565" cy="576"/>
          </a:xfrm>
        </p:grpSpPr>
        <p:pic>
          <p:nvPicPr>
            <p:cNvPr id="19477" name="Picture 3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89" y="3339"/>
              <a:ext cx="565" cy="5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78" name="Text Box 35"/>
            <p:cNvSpPr txBox="1">
              <a:spLocks noChangeArrowheads="1"/>
            </p:cNvSpPr>
            <p:nvPr/>
          </p:nvSpPr>
          <p:spPr bwMode="auto">
            <a:xfrm>
              <a:off x="2789" y="3475"/>
              <a:ext cx="45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 sz="2400" b="1"/>
                <a:t>40</a:t>
              </a:r>
            </a:p>
          </p:txBody>
        </p:sp>
      </p:grpSp>
      <p:sp>
        <p:nvSpPr>
          <p:cNvPr id="10281" name="Text Box 41"/>
          <p:cNvSpPr txBox="1">
            <a:spLocks noChangeArrowheads="1"/>
          </p:cNvSpPr>
          <p:nvPr/>
        </p:nvSpPr>
        <p:spPr bwMode="auto">
          <a:xfrm>
            <a:off x="3348038" y="19161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4</a:t>
            </a:r>
          </a:p>
        </p:txBody>
      </p:sp>
      <p:sp>
        <p:nvSpPr>
          <p:cNvPr id="10282" name="Text Box 42"/>
          <p:cNvSpPr txBox="1">
            <a:spLocks noChangeArrowheads="1"/>
          </p:cNvSpPr>
          <p:nvPr/>
        </p:nvSpPr>
        <p:spPr bwMode="auto">
          <a:xfrm>
            <a:off x="7885113" y="19161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12</a:t>
            </a:r>
          </a:p>
        </p:txBody>
      </p:sp>
      <p:sp>
        <p:nvSpPr>
          <p:cNvPr id="10283" name="Text Box 43"/>
          <p:cNvSpPr txBox="1">
            <a:spLocks noChangeArrowheads="1"/>
          </p:cNvSpPr>
          <p:nvPr/>
        </p:nvSpPr>
        <p:spPr bwMode="auto">
          <a:xfrm>
            <a:off x="1908175" y="29972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16</a:t>
            </a:r>
          </a:p>
        </p:txBody>
      </p:sp>
      <p:sp>
        <p:nvSpPr>
          <p:cNvPr id="10284" name="Text Box 44"/>
          <p:cNvSpPr txBox="1">
            <a:spLocks noChangeArrowheads="1"/>
          </p:cNvSpPr>
          <p:nvPr/>
        </p:nvSpPr>
        <p:spPr bwMode="auto">
          <a:xfrm>
            <a:off x="6588125" y="299720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 24</a:t>
            </a:r>
          </a:p>
        </p:txBody>
      </p:sp>
      <p:sp>
        <p:nvSpPr>
          <p:cNvPr id="10285" name="Text Box 45"/>
          <p:cNvSpPr txBox="1">
            <a:spLocks noChangeArrowheads="1"/>
          </p:cNvSpPr>
          <p:nvPr/>
        </p:nvSpPr>
        <p:spPr bwMode="auto">
          <a:xfrm>
            <a:off x="3132138" y="40052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 32</a:t>
            </a:r>
          </a:p>
        </p:txBody>
      </p:sp>
      <p:sp>
        <p:nvSpPr>
          <p:cNvPr id="10286" name="Text Box 46"/>
          <p:cNvSpPr txBox="1">
            <a:spLocks noChangeArrowheads="1"/>
          </p:cNvSpPr>
          <p:nvPr/>
        </p:nvSpPr>
        <p:spPr bwMode="auto">
          <a:xfrm>
            <a:off x="1979613" y="49418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36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1" grpId="0"/>
      <p:bldP spid="10282" grpId="0"/>
      <p:bldP spid="10283" grpId="0"/>
      <p:bldP spid="10284" grpId="0"/>
      <p:bldP spid="10285" grpId="0"/>
      <p:bldP spid="1028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Čarodějnice Háta začarovala násobky 5 do příkladů. Dokážeš je vypočítat a výsledky zapsat do tabulky podle velikosti?</a:t>
            </a:r>
          </a:p>
        </p:txBody>
      </p:sp>
      <p:sp>
        <p:nvSpPr>
          <p:cNvPr id="20483" name="Text Box 5"/>
          <p:cNvSpPr txBox="1">
            <a:spLocks noChangeArrowheads="1"/>
          </p:cNvSpPr>
          <p:nvPr/>
        </p:nvSpPr>
        <p:spPr bwMode="auto">
          <a:xfrm rot="-1302593">
            <a:off x="323850" y="2781300"/>
            <a:ext cx="1295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10 - 10 =</a:t>
            </a:r>
          </a:p>
        </p:txBody>
      </p:sp>
      <p:sp>
        <p:nvSpPr>
          <p:cNvPr id="20484" name="Text Box 6"/>
          <p:cNvSpPr txBox="1">
            <a:spLocks noChangeArrowheads="1"/>
          </p:cNvSpPr>
          <p:nvPr/>
        </p:nvSpPr>
        <p:spPr bwMode="auto">
          <a:xfrm>
            <a:off x="2987675" y="4221163"/>
            <a:ext cx="12239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7 – 2 =</a:t>
            </a:r>
          </a:p>
        </p:txBody>
      </p:sp>
      <p:sp>
        <p:nvSpPr>
          <p:cNvPr id="20485" name="Text Box 7"/>
          <p:cNvSpPr txBox="1">
            <a:spLocks noChangeArrowheads="1"/>
          </p:cNvSpPr>
          <p:nvPr/>
        </p:nvSpPr>
        <p:spPr bwMode="auto">
          <a:xfrm>
            <a:off x="3708400" y="2781300"/>
            <a:ext cx="10080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 + 7 =</a:t>
            </a:r>
          </a:p>
        </p:txBody>
      </p:sp>
      <p:graphicFrame>
        <p:nvGraphicFramePr>
          <p:cNvPr id="12322" name="Group 34"/>
          <p:cNvGraphicFramePr>
            <a:graphicFrameLocks noGrp="1"/>
          </p:cNvGraphicFramePr>
          <p:nvPr>
            <p:ph idx="1"/>
          </p:nvPr>
        </p:nvGraphicFramePr>
        <p:xfrm>
          <a:off x="468313" y="5661025"/>
          <a:ext cx="8229600" cy="752475"/>
        </p:xfrm>
        <a:graphic>
          <a:graphicData uri="http://schemas.openxmlformats.org/drawingml/2006/table">
            <a:tbl>
              <a:tblPr/>
              <a:tblGrid>
                <a:gridCol w="747712"/>
                <a:gridCol w="747713"/>
                <a:gridCol w="747712"/>
                <a:gridCol w="749300"/>
                <a:gridCol w="747713"/>
                <a:gridCol w="749300"/>
                <a:gridCol w="747712"/>
                <a:gridCol w="749300"/>
                <a:gridCol w="747713"/>
                <a:gridCol w="747712"/>
                <a:gridCol w="747713"/>
              </a:tblGrid>
              <a:tr h="752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/>
                    </a:solidFill>
                  </a:tcPr>
                </a:tc>
              </a:tr>
            </a:tbl>
          </a:graphicData>
        </a:graphic>
      </p:graphicFrame>
      <p:sp>
        <p:nvSpPr>
          <p:cNvPr id="20512" name="Text Box 36"/>
          <p:cNvSpPr txBox="1">
            <a:spLocks noChangeArrowheads="1"/>
          </p:cNvSpPr>
          <p:nvPr/>
        </p:nvSpPr>
        <p:spPr bwMode="auto">
          <a:xfrm rot="1567357">
            <a:off x="611188" y="4292600"/>
            <a:ext cx="11525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35 – 20 =</a:t>
            </a:r>
          </a:p>
        </p:txBody>
      </p:sp>
      <p:sp>
        <p:nvSpPr>
          <p:cNvPr id="20513" name="Text Box 37"/>
          <p:cNvSpPr txBox="1">
            <a:spLocks noChangeArrowheads="1"/>
          </p:cNvSpPr>
          <p:nvPr/>
        </p:nvSpPr>
        <p:spPr bwMode="auto">
          <a:xfrm rot="956723">
            <a:off x="2124075" y="1916113"/>
            <a:ext cx="13684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60 – 40 =</a:t>
            </a:r>
          </a:p>
        </p:txBody>
      </p:sp>
      <p:sp>
        <p:nvSpPr>
          <p:cNvPr id="20514" name="Text Box 38"/>
          <p:cNvSpPr txBox="1">
            <a:spLocks noChangeArrowheads="1"/>
          </p:cNvSpPr>
          <p:nvPr/>
        </p:nvSpPr>
        <p:spPr bwMode="auto">
          <a:xfrm rot="-591286">
            <a:off x="5940425" y="4797425"/>
            <a:ext cx="16557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37 – 12 =</a:t>
            </a:r>
          </a:p>
        </p:txBody>
      </p:sp>
      <p:sp>
        <p:nvSpPr>
          <p:cNvPr id="20515" name="Text Box 39"/>
          <p:cNvSpPr txBox="1">
            <a:spLocks noChangeArrowheads="1"/>
          </p:cNvSpPr>
          <p:nvPr/>
        </p:nvSpPr>
        <p:spPr bwMode="auto">
          <a:xfrm>
            <a:off x="1835150" y="3357563"/>
            <a:ext cx="16557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 x 10 =</a:t>
            </a:r>
          </a:p>
        </p:txBody>
      </p:sp>
      <p:sp>
        <p:nvSpPr>
          <p:cNvPr id="20516" name="Text Box 41"/>
          <p:cNvSpPr txBox="1">
            <a:spLocks noChangeArrowheads="1"/>
          </p:cNvSpPr>
          <p:nvPr/>
        </p:nvSpPr>
        <p:spPr bwMode="auto">
          <a:xfrm>
            <a:off x="5003800" y="1916113"/>
            <a:ext cx="1584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59 – 24 =</a:t>
            </a:r>
          </a:p>
        </p:txBody>
      </p:sp>
      <p:sp>
        <p:nvSpPr>
          <p:cNvPr id="20517" name="Text Box 42"/>
          <p:cNvSpPr txBox="1">
            <a:spLocks noChangeArrowheads="1"/>
          </p:cNvSpPr>
          <p:nvPr/>
        </p:nvSpPr>
        <p:spPr bwMode="auto">
          <a:xfrm rot="835012">
            <a:off x="7019925" y="3716338"/>
            <a:ext cx="1295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60 – 20 =</a:t>
            </a:r>
          </a:p>
        </p:txBody>
      </p:sp>
      <p:sp>
        <p:nvSpPr>
          <p:cNvPr id="20518" name="Text Box 43"/>
          <p:cNvSpPr txBox="1">
            <a:spLocks noChangeArrowheads="1"/>
          </p:cNvSpPr>
          <p:nvPr/>
        </p:nvSpPr>
        <p:spPr bwMode="auto">
          <a:xfrm rot="621584">
            <a:off x="4859338" y="3573463"/>
            <a:ext cx="12239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36 + 9 =</a:t>
            </a:r>
          </a:p>
        </p:txBody>
      </p:sp>
      <p:sp>
        <p:nvSpPr>
          <p:cNvPr id="20519" name="Text Box 44"/>
          <p:cNvSpPr txBox="1">
            <a:spLocks noChangeArrowheads="1"/>
          </p:cNvSpPr>
          <p:nvPr/>
        </p:nvSpPr>
        <p:spPr bwMode="auto">
          <a:xfrm>
            <a:off x="3851275" y="4868863"/>
            <a:ext cx="1584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72 – 22 =</a:t>
            </a:r>
          </a:p>
        </p:txBody>
      </p:sp>
      <p:pic>
        <p:nvPicPr>
          <p:cNvPr id="20520" name="Picture 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268413"/>
            <a:ext cx="2309812" cy="222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34" name="Text Box 46"/>
          <p:cNvSpPr txBox="1">
            <a:spLocks noChangeArrowheads="1"/>
          </p:cNvSpPr>
          <p:nvPr/>
        </p:nvSpPr>
        <p:spPr bwMode="auto">
          <a:xfrm>
            <a:off x="468313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0</a:t>
            </a:r>
          </a:p>
        </p:txBody>
      </p:sp>
      <p:sp>
        <p:nvSpPr>
          <p:cNvPr id="12335" name="Text Box 47"/>
          <p:cNvSpPr txBox="1">
            <a:spLocks noChangeArrowheads="1"/>
          </p:cNvSpPr>
          <p:nvPr/>
        </p:nvSpPr>
        <p:spPr bwMode="auto">
          <a:xfrm>
            <a:off x="1187450" y="5300663"/>
            <a:ext cx="7191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5</a:t>
            </a:r>
          </a:p>
        </p:txBody>
      </p:sp>
      <p:sp>
        <p:nvSpPr>
          <p:cNvPr id="12336" name="Text Box 48"/>
          <p:cNvSpPr txBox="1">
            <a:spLocks noChangeArrowheads="1"/>
          </p:cNvSpPr>
          <p:nvPr/>
        </p:nvSpPr>
        <p:spPr bwMode="auto">
          <a:xfrm>
            <a:off x="1979613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10</a:t>
            </a:r>
          </a:p>
        </p:txBody>
      </p:sp>
      <p:sp>
        <p:nvSpPr>
          <p:cNvPr id="12337" name="Text Box 49"/>
          <p:cNvSpPr txBox="1">
            <a:spLocks noChangeArrowheads="1"/>
          </p:cNvSpPr>
          <p:nvPr/>
        </p:nvSpPr>
        <p:spPr bwMode="auto">
          <a:xfrm>
            <a:off x="2700338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15</a:t>
            </a:r>
          </a:p>
        </p:txBody>
      </p:sp>
      <p:sp>
        <p:nvSpPr>
          <p:cNvPr id="12338" name="Text Box 50"/>
          <p:cNvSpPr txBox="1">
            <a:spLocks noChangeArrowheads="1"/>
          </p:cNvSpPr>
          <p:nvPr/>
        </p:nvSpPr>
        <p:spPr bwMode="auto">
          <a:xfrm>
            <a:off x="3419475" y="5300663"/>
            <a:ext cx="7191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20</a:t>
            </a:r>
          </a:p>
        </p:txBody>
      </p:sp>
      <p:sp>
        <p:nvSpPr>
          <p:cNvPr id="12339" name="Text Box 51"/>
          <p:cNvSpPr txBox="1">
            <a:spLocks noChangeArrowheads="1"/>
          </p:cNvSpPr>
          <p:nvPr/>
        </p:nvSpPr>
        <p:spPr bwMode="auto">
          <a:xfrm>
            <a:off x="4211638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25</a:t>
            </a:r>
          </a:p>
        </p:txBody>
      </p:sp>
      <p:sp>
        <p:nvSpPr>
          <p:cNvPr id="12340" name="Text Box 52"/>
          <p:cNvSpPr txBox="1">
            <a:spLocks noChangeArrowheads="1"/>
          </p:cNvSpPr>
          <p:nvPr/>
        </p:nvSpPr>
        <p:spPr bwMode="auto">
          <a:xfrm>
            <a:off x="4932363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30</a:t>
            </a:r>
          </a:p>
        </p:txBody>
      </p:sp>
      <p:sp>
        <p:nvSpPr>
          <p:cNvPr id="12341" name="Text Box 53"/>
          <p:cNvSpPr txBox="1">
            <a:spLocks noChangeArrowheads="1"/>
          </p:cNvSpPr>
          <p:nvPr/>
        </p:nvSpPr>
        <p:spPr bwMode="auto">
          <a:xfrm>
            <a:off x="5651500" y="5300663"/>
            <a:ext cx="7191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35</a:t>
            </a:r>
          </a:p>
        </p:txBody>
      </p:sp>
      <p:sp>
        <p:nvSpPr>
          <p:cNvPr id="12342" name="Text Box 54"/>
          <p:cNvSpPr txBox="1">
            <a:spLocks noChangeArrowheads="1"/>
          </p:cNvSpPr>
          <p:nvPr/>
        </p:nvSpPr>
        <p:spPr bwMode="auto">
          <a:xfrm>
            <a:off x="6443663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40</a:t>
            </a:r>
          </a:p>
        </p:txBody>
      </p:sp>
      <p:sp>
        <p:nvSpPr>
          <p:cNvPr id="12343" name="Text Box 55"/>
          <p:cNvSpPr txBox="1">
            <a:spLocks noChangeArrowheads="1"/>
          </p:cNvSpPr>
          <p:nvPr/>
        </p:nvSpPr>
        <p:spPr bwMode="auto">
          <a:xfrm>
            <a:off x="7164388" y="5300663"/>
            <a:ext cx="719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45</a:t>
            </a:r>
          </a:p>
        </p:txBody>
      </p:sp>
      <p:sp>
        <p:nvSpPr>
          <p:cNvPr id="12344" name="Text Box 56"/>
          <p:cNvSpPr txBox="1">
            <a:spLocks noChangeArrowheads="1"/>
          </p:cNvSpPr>
          <p:nvPr/>
        </p:nvSpPr>
        <p:spPr bwMode="auto">
          <a:xfrm>
            <a:off x="7956550" y="5300663"/>
            <a:ext cx="7191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b="1">
                <a:solidFill>
                  <a:schemeClr val="hlink"/>
                </a:solidFill>
              </a:rPr>
              <a:t>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2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2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2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12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12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12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12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12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12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12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1000"/>
                                        <p:tgtEl>
                                          <p:spTgt spid="12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34" grpId="0"/>
      <p:bldP spid="12335" grpId="0"/>
      <p:bldP spid="12336" grpId="0"/>
      <p:bldP spid="12337" grpId="0"/>
      <p:bldP spid="12338" grpId="0"/>
      <p:bldP spid="12339" grpId="0"/>
      <p:bldP spid="12340" grpId="0"/>
      <p:bldP spid="12341" grpId="0"/>
      <p:bldP spid="12342" grpId="0"/>
      <p:bldP spid="12343" grpId="0"/>
      <p:bldP spid="123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3716338"/>
            <a:ext cx="2008188" cy="286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Princezna Eliška chtěla vysvobodit prince ze zakletí, ale neví, ve kterém žabákovi se princ skrývá.</a:t>
            </a:r>
            <a:br>
              <a:rPr lang="cs-CZ" sz="2000" smtClean="0"/>
            </a:br>
            <a:r>
              <a:rPr lang="cs-CZ" sz="2000" smtClean="0"/>
              <a:t>Pomůžeš jí?</a:t>
            </a:r>
            <a:br>
              <a:rPr lang="cs-CZ" sz="2000" smtClean="0"/>
            </a:br>
            <a:r>
              <a:rPr lang="cs-CZ" sz="2000" smtClean="0"/>
              <a:t>Najdi žabáka, který má na sobě násobek společný pro čísla 3,4 a 8.</a:t>
            </a:r>
            <a:br>
              <a:rPr lang="cs-CZ" sz="2000" smtClean="0"/>
            </a:br>
            <a:endParaRPr lang="cs-CZ" sz="2000" smtClean="0"/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539750" y="1917700"/>
            <a:ext cx="1978025" cy="1819275"/>
            <a:chOff x="340" y="1208"/>
            <a:chExt cx="1246" cy="1146"/>
          </a:xfrm>
        </p:grpSpPr>
        <p:pic>
          <p:nvPicPr>
            <p:cNvPr id="21525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148546">
              <a:off x="753" y="1520"/>
              <a:ext cx="738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26" name="Picture 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" y="1208"/>
              <a:ext cx="627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27" name="Text Box 16"/>
            <p:cNvSpPr txBox="1">
              <a:spLocks noChangeArrowheads="1"/>
            </p:cNvSpPr>
            <p:nvPr/>
          </p:nvSpPr>
          <p:spPr bwMode="auto">
            <a:xfrm>
              <a:off x="930" y="1797"/>
              <a:ext cx="45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800" b="1">
                  <a:solidFill>
                    <a:schemeClr val="hlink"/>
                  </a:solidFill>
                </a:rPr>
                <a:t>36</a:t>
              </a:r>
            </a:p>
          </p:txBody>
        </p:sp>
      </p:grpSp>
      <p:grpSp>
        <p:nvGrpSpPr>
          <p:cNvPr id="3" name="Group 23"/>
          <p:cNvGrpSpPr>
            <a:grpSpLocks/>
          </p:cNvGrpSpPr>
          <p:nvPr/>
        </p:nvGrpSpPr>
        <p:grpSpPr bwMode="auto">
          <a:xfrm>
            <a:off x="6445250" y="1773238"/>
            <a:ext cx="1978025" cy="1819275"/>
            <a:chOff x="4060" y="1117"/>
            <a:chExt cx="1246" cy="1146"/>
          </a:xfrm>
        </p:grpSpPr>
        <p:pic>
          <p:nvPicPr>
            <p:cNvPr id="21522" name="Picture 1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148546">
              <a:off x="4473" y="1429"/>
              <a:ext cx="738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23" name="Picture 1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0" y="1117"/>
              <a:ext cx="627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24" name="Text Box 17"/>
            <p:cNvSpPr txBox="1">
              <a:spLocks noChangeArrowheads="1"/>
            </p:cNvSpPr>
            <p:nvPr/>
          </p:nvSpPr>
          <p:spPr bwMode="auto">
            <a:xfrm>
              <a:off x="4604" y="1706"/>
              <a:ext cx="45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800" b="1">
                  <a:solidFill>
                    <a:schemeClr val="hlink"/>
                  </a:solidFill>
                </a:rPr>
                <a:t>48</a:t>
              </a:r>
            </a:p>
          </p:txBody>
        </p:sp>
      </p:grpSp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3636963" y="1844675"/>
            <a:ext cx="1978025" cy="1819275"/>
            <a:chOff x="2291" y="1162"/>
            <a:chExt cx="1246" cy="1146"/>
          </a:xfrm>
        </p:grpSpPr>
        <p:pic>
          <p:nvPicPr>
            <p:cNvPr id="21519" name="Picture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148546">
              <a:off x="2704" y="1474"/>
              <a:ext cx="738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20" name="Picture 1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1" y="1162"/>
              <a:ext cx="627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21" name="Text Box 18"/>
            <p:cNvSpPr txBox="1">
              <a:spLocks noChangeArrowheads="1"/>
            </p:cNvSpPr>
            <p:nvPr/>
          </p:nvSpPr>
          <p:spPr bwMode="auto">
            <a:xfrm>
              <a:off x="2835" y="1797"/>
              <a:ext cx="45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800" b="1">
                  <a:solidFill>
                    <a:schemeClr val="hlink"/>
                  </a:solidFill>
                </a:rPr>
                <a:t>24</a:t>
              </a:r>
            </a:p>
          </p:txBody>
        </p:sp>
      </p:grpSp>
      <p:grpSp>
        <p:nvGrpSpPr>
          <p:cNvPr id="5" name="Group 24"/>
          <p:cNvGrpSpPr>
            <a:grpSpLocks/>
          </p:cNvGrpSpPr>
          <p:nvPr/>
        </p:nvGrpSpPr>
        <p:grpSpPr bwMode="auto">
          <a:xfrm>
            <a:off x="180975" y="4581525"/>
            <a:ext cx="1978025" cy="1819275"/>
            <a:chOff x="114" y="2886"/>
            <a:chExt cx="1246" cy="1146"/>
          </a:xfrm>
        </p:grpSpPr>
        <p:pic>
          <p:nvPicPr>
            <p:cNvPr id="21516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148546">
              <a:off x="527" y="3198"/>
              <a:ext cx="738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17" name="Picture 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" y="2886"/>
              <a:ext cx="627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18" name="Text Box 19"/>
            <p:cNvSpPr txBox="1">
              <a:spLocks noChangeArrowheads="1"/>
            </p:cNvSpPr>
            <p:nvPr/>
          </p:nvSpPr>
          <p:spPr bwMode="auto">
            <a:xfrm>
              <a:off x="612" y="3521"/>
              <a:ext cx="45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800" b="1">
                  <a:solidFill>
                    <a:schemeClr val="hlink"/>
                  </a:solidFill>
                </a:rPr>
                <a:t>32</a:t>
              </a:r>
            </a:p>
          </p:txBody>
        </p:sp>
      </p:grpSp>
      <p:grpSp>
        <p:nvGrpSpPr>
          <p:cNvPr id="6" name="Group 25"/>
          <p:cNvGrpSpPr>
            <a:grpSpLocks/>
          </p:cNvGrpSpPr>
          <p:nvPr/>
        </p:nvGrpSpPr>
        <p:grpSpPr bwMode="auto">
          <a:xfrm>
            <a:off x="3276600" y="4437063"/>
            <a:ext cx="1978025" cy="1819275"/>
            <a:chOff x="2064" y="2795"/>
            <a:chExt cx="1246" cy="1146"/>
          </a:xfrm>
        </p:grpSpPr>
        <p:pic>
          <p:nvPicPr>
            <p:cNvPr id="21513" name="Picture 1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148546">
              <a:off x="2477" y="3107"/>
              <a:ext cx="738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14" name="Picture 1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4" y="2795"/>
              <a:ext cx="627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15" name="Text Box 20"/>
            <p:cNvSpPr txBox="1">
              <a:spLocks noChangeArrowheads="1"/>
            </p:cNvSpPr>
            <p:nvPr/>
          </p:nvSpPr>
          <p:spPr bwMode="auto">
            <a:xfrm>
              <a:off x="2608" y="3430"/>
              <a:ext cx="453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800" b="1">
                  <a:solidFill>
                    <a:schemeClr val="hlink"/>
                  </a:solidFill>
                </a:rPr>
                <a:t>21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Zdroje: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Princezny: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2" action="ppaction://hlinkpres?slideindex=1&amp;slidetitle="/>
              </a:rPr>
              <a:t>http://www.google.cz/imgres?q=PRINCEZnA&amp;um=1&amp;hl=cs&amp;tbo=d&amp;biw=1280&amp;bih=861&amp;tbm=isch&amp;tbnid=dK9LAWgDrC_6gM:&amp;imgrefurl=http://citadela-litvinov.cz/index.php/2011/01/princezna-je-hloupa-madla-divadlo-kos/&amp;docid=byMtK_fX5t9SAM&amp;imgurl=http://citadela-litvinov.cz/wp-content/uploads/2011/01/princezna-530x1021.jpg&amp;w=530&amp;h=1021&amp;ei=NxXOUMH_GcnitQb88oFw&amp;zoom=1&amp;iact=hc&amp;vpx=639&amp;vpy=139&amp;dur=434&amp;hovh=312&amp;hovw=162&amp;tx=97&amp;ty=176&amp;sig=100203685579647685453&amp;page=2&amp;tbnh=140&amp;tbnw=72&amp;start=50&amp;ndsp=60&amp;ved=1t:429,r:65,s:0,i:350</a:t>
            </a:r>
            <a:br>
              <a:rPr lang="cs-CZ" sz="1000" smtClean="0">
                <a:hlinkClick r:id="rId2" action="ppaction://hlinkpres?slideindex=1&amp;slidetitle="/>
              </a:rPr>
            </a:br>
            <a:r>
              <a:rPr lang="cs-CZ" sz="1000" smtClean="0">
                <a:hlinkClick r:id="rId2" action="ppaction://hlinkpres?slideindex=1&amp;slidetitle="/>
              </a:rPr>
              <a:t/>
            </a:r>
            <a:br>
              <a:rPr lang="cs-CZ" sz="1000" smtClean="0">
                <a:hlinkClick r:id="rId2" action="ppaction://hlinkpres?slideindex=1&amp;slidetitle="/>
              </a:rPr>
            </a:br>
            <a:r>
              <a:rPr lang="cs-CZ" sz="1000" smtClean="0">
                <a:hlinkClick r:id="rId2" action="ppaction://hlinkpres?slideindex=1&amp;slidetitle="/>
              </a:rPr>
              <a:t>http://www.google.cz/imgres?q=popelka+disney&amp;start=81&amp;um=1&amp;hl=cs&amp;sa=X&amp;tbo=d&amp;biw=1280&amp;bih=861&amp;tbm=isch&amp;tbnid=6dVQEmP0D1HUYM:&amp;imgrefurl=http://www.fanpop.com/clubs/disney-princess/images/8986244/title&amp;docid=FsJG3IF8hThVWM&amp;imgurl=http://images2.fanpop.com/image/photos/8900000/Cinderella-disney-princess-8986244-1045-1376.jpg&amp;w=1045&amp;h=1376&amp;ei=4xzOUN2yB4iWtAaatIGgBQ&amp;zoom=1&amp;iact=rc&amp;dur=665&amp;sig=103376796801067336710&amp;page=3&amp;tbnh=138&amp;tbnw=105&amp;ndsp=46&amp;ved=1t:429,r:1,s:100,i:7&amp;tx=46&amp;ty=77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3"/>
              </a:rPr>
              <a:t>http://www.fanpop.com/clubs/disney-princess/images/8986418/title/disney-princess-photo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4"/>
              </a:rPr>
              <a:t>http://www.fanpop.com/clubs/disney-princess/images/8986434/title/disney-princess-photo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Vodník: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5"/>
              </a:rPr>
              <a:t>http://www.i-creative.cz/2012/07/11/vodnik-hastrman/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Hrnek: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2" action="ppaction://hlinkpres?slideindex=1&amp;slidetitle="/>
              </a:rPr>
              <a:t>http://www.google.cz/imgres?q=hrnek+s+pokli%C4%8Dkou+b%C3%ADl%C3%BD&amp;start=82&amp;um=1&amp;hl=cs&amp;tbo=d&amp;biw=1280&amp;bih=861&amp;tbm=isch&amp;tbnid=TzDY_gSMrcM_gM:&amp;imgrefurl=http://www.4-gastro.cz/cz/bily-keramicky-set&amp;docid=UiPO1oYZZb5-UM&amp;imgurl=http://www.4-gastro.cz/img/_/p.000894/bily-keramicky-hrnek-na-latte-s-uchem.jpg&amp;w=200&amp;h=195&amp;ei=9iTOUP7oBYKGswbT8oHwDw&amp;zoom=1&amp;iact=rc&amp;dur=267&amp;sig=111632361153179268609&amp;page=3&amp;tbnh=143&amp;tbnw=144&amp;ndsp=52&amp;ved=1t:429,r:20,s:100&amp;tx=37&amp;ty=105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Čarodějnice: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2" action="ppaction://hlinkpres?slideindex=1&amp;slidetitle="/>
              </a:rPr>
              <a:t>http://www.cb.cz/zbraslav/system/files/carodka.gif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Žabák: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6"/>
              </a:rPr>
              <a:t>http://ceckostone.czweb.org/povidky/zaba.jpg</a:t>
            </a:r>
            <a:endParaRPr lang="cs-CZ" sz="1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000" smtClean="0"/>
              <a:t>List:</a:t>
            </a:r>
            <a:r>
              <a:rPr lang="it-IT" sz="1000" smtClean="0"/>
              <a:t>In: [online]. [cit. 2013-04-09]. Dostupné z:</a:t>
            </a:r>
            <a:r>
              <a:rPr lang="cs-CZ" sz="1000" smtClean="0"/>
              <a:t/>
            </a:r>
            <a:br>
              <a:rPr lang="cs-CZ" sz="1000" smtClean="0"/>
            </a:br>
            <a:r>
              <a:rPr lang="cs-CZ" sz="1000" smtClean="0">
                <a:hlinkClick r:id="rId2" action="ppaction://hlinkpres?slideindex=1&amp;slidetitle="/>
              </a:rPr>
              <a:t>http://www.google.cz/imgres?q=list&amp;start=157&amp;um=1&amp;hl=cs&amp;tbo=d&amp;biw=1280&amp;bih=861&amp;tbm=isch&amp;tbnid=ldFMeZ6Ozq-IiM:&amp;imgrefurl=http://bestclipartblog.com/21-leaf-clip-art.html/leaf-clip-art-3&amp;docid=anMzlCkxNOhFPM&amp;imgurl=http://bestclipartblog.com/clipart-pics/leaf-clip-art-3.png&amp;w=462&amp;h=596&amp;ei=qybOUMOnHMXltQarnoFI&amp;zoom=1&amp;iact=hc&amp;vpx=973&amp;vpy=127&amp;dur=71&amp;hovh=255&amp;hovw=198&amp;tx=99&amp;ty=136&amp;sig=103107734560828739564&amp;page=4&amp;tbnh=142&amp;tbnw=110&amp;ndsp=53&amp;ved=1t:429,r:0,s:200,i:4</a:t>
            </a:r>
            <a:endParaRPr lang="cs-CZ" sz="1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288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Výchozí návrh</vt:lpstr>
      <vt:lpstr>Motiv systému Office</vt:lpstr>
      <vt:lpstr>Prezentace aplikace PowerPoint</vt:lpstr>
      <vt:lpstr>ANOTACE</vt:lpstr>
      <vt:lpstr>   Násobení s pohádkou OPAKOVÁNÍ   </vt:lpstr>
      <vt:lpstr>Prezentace aplikace PowerPoint</vt:lpstr>
      <vt:lpstr>Pan král měl 3 dcery. Kateřině bylo 20 let. Jiřinka, nejmladší dcera, byla o polovinu mladší než Kateřina. A poslední dcera Eliška byla o 5 let starší než Jiřinka. Kolik let bylo Jiřince a Elišce? </vt:lpstr>
      <vt:lpstr>Vodník Česílko má hrnečky plné násobků 4. Které násobky se schovaly?</vt:lpstr>
      <vt:lpstr>Čarodějnice Háta začarovala násobky 5 do příkladů. Dokážeš je vypočítat a výsledky zapsat do tabulky podle velikosti?</vt:lpstr>
      <vt:lpstr>Princezna Eliška chtěla vysvobodit prince ze zakletí, ale neví, ve kterém žabákovi se princ skrývá. Pomůžeš jí? Najdi žabáka, který má na sobě násobek společný pro čísla 3,4 a 8. </vt:lpstr>
      <vt:lpstr>Prezentace aplikace PowerPoint</vt:lpstr>
    </vt:vector>
  </TitlesOfParts>
  <Company>GOPAS,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S  POHÁDKAMI</dc:title>
  <dc:creator>DOMACI</dc:creator>
  <cp:lastModifiedBy>jitka</cp:lastModifiedBy>
  <cp:revision>14</cp:revision>
  <dcterms:created xsi:type="dcterms:W3CDTF">2012-12-16T18:44:35Z</dcterms:created>
  <dcterms:modified xsi:type="dcterms:W3CDTF">2013-05-18T16:26:00Z</dcterms:modified>
</cp:coreProperties>
</file>