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2" r:id="rId3"/>
    <p:sldId id="256" r:id="rId4"/>
    <p:sldId id="257" r:id="rId5"/>
    <p:sldId id="263" r:id="rId6"/>
    <p:sldId id="258" r:id="rId7"/>
    <p:sldId id="260" r:id="rId8"/>
    <p:sldId id="265" r:id="rId9"/>
    <p:sldId id="266" r:id="rId10"/>
    <p:sldId id="262" r:id="rId11"/>
    <p:sldId id="261" r:id="rId12"/>
    <p:sldId id="269" r:id="rId13"/>
    <p:sldId id="259" r:id="rId14"/>
    <p:sldId id="268" r:id="rId15"/>
    <p:sldId id="267" r:id="rId16"/>
    <p:sldId id="270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81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4DD51-9ACA-47E2-B39E-D32A0B8866EE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BE58D-52F0-427B-8973-3CE4CC038E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m%C3%A1nsk%C3%BD_sloh" TargetMode="External"/><Relationship Id="rId2" Type="http://schemas.openxmlformats.org/officeDocument/2006/relationships/hyperlink" Target="http://cs.wikipedia.org/wiki/Um%C4%9Bleck%C3%BD_sloh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t%C5%99edov%C4%9Bk" TargetMode="External"/><Relationship Id="rId4" Type="http://schemas.openxmlformats.org/officeDocument/2006/relationships/hyperlink" Target="http://cs.wikipedia.org/wiki/12._stolet%C3%A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vropa" TargetMode="External"/><Relationship Id="rId2" Type="http://schemas.openxmlformats.org/officeDocument/2006/relationships/hyperlink" Target="http://cs.wikipedia.org/wiki/Franci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tedr%C3%A1la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avba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Okap" TargetMode="External"/><Relationship Id="rId4" Type="http://schemas.openxmlformats.org/officeDocument/2006/relationships/hyperlink" Target="http://cs.wikipedia.org/wiki/St%C5%99echa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aple_svateho_Jana_Krtitele.jpg" TargetMode="External"/><Relationship Id="rId3" Type="http://schemas.openxmlformats.org/officeDocument/2006/relationships/hyperlink" Target="http://cs.wikipedia.org/wiki/Soubor:Dom_svateho_Vaclava.jpg" TargetMode="External"/><Relationship Id="rId7" Type="http://schemas.openxmlformats.org/officeDocument/2006/relationships/hyperlink" Target="http://cs.wikipedia.org/wiki/Soubor:Gargoyle,_Dornoch_Cathedral.jpg" TargetMode="External"/><Relationship Id="rId2" Type="http://schemas.openxmlformats.org/officeDocument/2006/relationships/hyperlink" Target="http://cs.wikipedia.org/wiki/Soubor:Katedrala_svateho_Vita_prucel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ailanastareradnici.JPG" TargetMode="External"/><Relationship Id="rId11" Type="http://schemas.openxmlformats.org/officeDocument/2006/relationships/hyperlink" Target="http://cs.wikipedia.org/wiki/Soubor:Rozeta_Pary%C5%BC_notre-dame_chalger.jpg" TargetMode="External"/><Relationship Id="rId5" Type="http://schemas.openxmlformats.org/officeDocument/2006/relationships/hyperlink" Target="http://cs.wikipedia.org/wiki/Soubor:Okno_katedraly_Strasburg.JPG" TargetMode="External"/><Relationship Id="rId10" Type="http://schemas.openxmlformats.org/officeDocument/2006/relationships/hyperlink" Target="http://cs.wikipedia.org/wiki/Soubor:Ebrach-Rosette_aussen.jpg" TargetMode="External"/><Relationship Id="rId4" Type="http://schemas.openxmlformats.org/officeDocument/2006/relationships/hyperlink" Target="http://cs.wikipedia.org/wiki/Soubor:SvJakub6.jpg" TargetMode="External"/><Relationship Id="rId9" Type="http://schemas.openxmlformats.org/officeDocument/2006/relationships/hyperlink" Target="http://cs.wikipedia.org/wiki/Soubor:Meister_Theoderich_von_Prag_0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0957787"/>
              </p:ext>
            </p:extLst>
          </p:nvPr>
        </p:nvGraphicFramePr>
        <p:xfrm>
          <a:off x="1250950" y="2098834"/>
          <a:ext cx="6642100" cy="352869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651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</a:rPr>
                        <a:t>NÁZEV ŠKOLY: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ZÁKLADNÍ ŠKOLA TIŠICE, okres MĚLNÍK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90651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AUTOR: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</a:rPr>
                        <a:t>Mgr. </a:t>
                      </a: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</a:rPr>
                        <a:t>Simona </a:t>
                      </a:r>
                      <a:r>
                        <a:rPr lang="cs-CZ" sz="1400" dirty="0" err="1" smtClean="0">
                          <a:effectLst/>
                          <a:latin typeface="Arial" panose="020B0604020202020204" pitchFamily="34" charset="0"/>
                        </a:rPr>
                        <a:t>Rendeková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NÁZEV: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</a:rPr>
                        <a:t>VY_12_INOVACE_02_ČESKÉ</a:t>
                      </a:r>
                      <a:r>
                        <a:rPr lang="cs-CZ" sz="1400" baseline="0" dirty="0" smtClean="0">
                          <a:effectLst/>
                          <a:latin typeface="Arial" panose="020B0604020202020204" pitchFamily="34" charset="0"/>
                        </a:rPr>
                        <a:t> DĚJINY_GOTIKA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58393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ČÍSLO PROJEKTU: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CZ.1.07/1.4.00/21.3130</a:t>
                      </a:r>
                      <a:endParaRPr lang="cs-CZ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r>
                        <a:rPr lang="cs-CZ" dirty="0">
                          <a:effectLst/>
                          <a:latin typeface="Arial" panose="020B0604020202020204" pitchFamily="34" charset="0"/>
                        </a:rPr>
                        <a:t/>
                      </a:r>
                      <a:br>
                        <a:rPr lang="cs-CZ" dirty="0">
                          <a:effectLst/>
                          <a:latin typeface="Arial" panose="020B0604020202020204" pitchFamily="34" charset="0"/>
                        </a:rPr>
                      </a:b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081"/>
            <a:ext cx="7562088" cy="216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77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Předmět:  Vlastivěda</a:t>
            </a:r>
          </a:p>
          <a:p>
            <a:r>
              <a:rPr lang="cs-CZ" dirty="0" smtClean="0"/>
              <a:t>Ročník:  4.ročník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/>
              <a:t>slouží k procvičení práce s textem a zopakování </a:t>
            </a:r>
            <a:r>
              <a:rPr lang="cs-CZ" dirty="0" smtClean="0"/>
              <a:t>a prověření probrané látky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431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656183"/>
          </a:xfrm>
        </p:spPr>
        <p:txBody>
          <a:bodyPr/>
          <a:lstStyle/>
          <a:p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16832"/>
            <a:ext cx="7488832" cy="3960440"/>
          </a:xfrm>
        </p:spPr>
        <p:txBody>
          <a:bodyPr>
            <a:normAutofit/>
          </a:bodyPr>
          <a:lstStyle/>
          <a:p>
            <a:pPr algn="l"/>
            <a:r>
              <a:rPr lang="cs-CZ" b="1" dirty="0"/>
              <a:t>Gotika</a:t>
            </a:r>
            <a:r>
              <a:rPr lang="cs-CZ" dirty="0"/>
              <a:t> je </a:t>
            </a:r>
            <a:r>
              <a:rPr lang="cs-CZ" dirty="0">
                <a:hlinkClick r:id="rId2" tooltip="Umělecký sloh"/>
              </a:rPr>
              <a:t>umělecký sloh</a:t>
            </a:r>
            <a:r>
              <a:rPr lang="cs-CZ" dirty="0"/>
              <a:t> pomalu navazující na </a:t>
            </a:r>
            <a:r>
              <a:rPr lang="cs-CZ" dirty="0">
                <a:hlinkClick r:id="rId3" tooltip="Románský sloh"/>
              </a:rPr>
              <a:t>sloh románský</a:t>
            </a:r>
            <a:r>
              <a:rPr lang="cs-CZ" dirty="0"/>
              <a:t>.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Začíná </a:t>
            </a:r>
            <a:r>
              <a:rPr lang="cs-CZ" dirty="0"/>
              <a:t>se projevovat od druhé poloviny </a:t>
            </a:r>
            <a:r>
              <a:rPr lang="cs-CZ" dirty="0">
                <a:hlinkClick r:id="rId4" tooltip="12. století"/>
              </a:rPr>
              <a:t>12. století</a:t>
            </a:r>
            <a:r>
              <a:rPr lang="cs-CZ" dirty="0"/>
              <a:t> a pokračuje </a:t>
            </a:r>
            <a:r>
              <a:rPr lang="cs-CZ" dirty="0" smtClean="0"/>
              <a:t>ve </a:t>
            </a:r>
            <a:r>
              <a:rPr lang="cs-CZ" dirty="0" smtClean="0">
                <a:hlinkClick r:id="rId5" tooltip="Středověk"/>
              </a:rPr>
              <a:t>vrcholném </a:t>
            </a:r>
            <a:r>
              <a:rPr lang="cs-CZ" dirty="0">
                <a:hlinkClick r:id="rId5" tooltip="Středověk"/>
              </a:rPr>
              <a:t>středověku</a:t>
            </a:r>
            <a:r>
              <a:rPr lang="cs-CZ" dirty="0"/>
              <a:t> zhruba po další tři staletí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Gotický sloh vznikl postupným vývojem ze slohu románského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Počátky gotického slohu začínají ve </a:t>
            </a:r>
            <a:r>
              <a:rPr lang="cs-CZ" dirty="0">
                <a:hlinkClick r:id="rId2" tooltip="Francie"/>
              </a:rPr>
              <a:t>Francii</a:t>
            </a:r>
            <a:r>
              <a:rPr lang="cs-CZ" dirty="0"/>
              <a:t> </a:t>
            </a:r>
            <a:r>
              <a:rPr lang="cs-CZ" dirty="0" smtClean="0"/>
              <a:t>.</a:t>
            </a:r>
          </a:p>
          <a:p>
            <a:r>
              <a:rPr lang="cs-CZ" dirty="0"/>
              <a:t>O</a:t>
            </a:r>
            <a:r>
              <a:rPr lang="cs-CZ" dirty="0" smtClean="0"/>
              <a:t>proti </a:t>
            </a:r>
            <a:r>
              <a:rPr lang="cs-CZ" dirty="0"/>
              <a:t>románskému slohu došlo především u staveb také k </a:t>
            </a:r>
            <a:r>
              <a:rPr lang="cs-CZ" dirty="0" smtClean="0"/>
              <a:t>prosvětlení </a:t>
            </a:r>
            <a:r>
              <a:rPr lang="cs-CZ" dirty="0"/>
              <a:t>a „odhmotnění“. </a:t>
            </a:r>
            <a:endParaRPr lang="cs-CZ" dirty="0" smtClean="0"/>
          </a:p>
          <a:p>
            <a:r>
              <a:rPr lang="cs-CZ" dirty="0" smtClean="0"/>
              <a:t>Gotika </a:t>
            </a:r>
            <a:r>
              <a:rPr lang="cs-CZ" dirty="0"/>
              <a:t>na rozdíl od románského slohu již nedosáhla plného rozšíření po celé </a:t>
            </a:r>
            <a:r>
              <a:rPr lang="cs-CZ" dirty="0">
                <a:hlinkClick r:id="rId3" tooltip="Evropa"/>
              </a:rPr>
              <a:t>Evropě</a:t>
            </a:r>
            <a:r>
              <a:rPr lang="cs-CZ" dirty="0"/>
              <a:t>, ale spíše v její západní a centrální části.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Katedrala_svateho_Vita_prucel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2132856"/>
            <a:ext cx="3014959" cy="4104456"/>
          </a:xfrm>
        </p:spPr>
      </p:pic>
      <p:sp>
        <p:nvSpPr>
          <p:cNvPr id="4" name="Obdélník 3"/>
          <p:cNvSpPr/>
          <p:nvPr/>
        </p:nvSpPr>
        <p:spPr>
          <a:xfrm>
            <a:off x="4499992" y="1700808"/>
            <a:ext cx="417646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Vznikají mohutné stavby jako např. mnohé </a:t>
            </a:r>
            <a:r>
              <a:rPr lang="cs-CZ" sz="2800" dirty="0" smtClean="0">
                <a:hlinkClick r:id="rId3" tooltip="Katedrála"/>
              </a:rPr>
              <a:t>katedrály</a:t>
            </a:r>
            <a:r>
              <a:rPr lang="cs-CZ" sz="2800" dirty="0" smtClean="0"/>
              <a:t>,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6" name="Obrázek 5" descr="katedrála sv. Václava v Olomouc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2996952"/>
            <a:ext cx="2517743" cy="33569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Znaky gotické architektury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>
            <a:normAutofit fontScale="55000" lnSpcReduction="20000"/>
          </a:bodyPr>
          <a:lstStyle/>
          <a:p>
            <a:r>
              <a:rPr lang="cs-CZ" u="sng" dirty="0" smtClean="0">
                <a:solidFill>
                  <a:srgbClr val="0070C0"/>
                </a:solidFill>
                <a:latin typeface="Arial Black" pitchFamily="34" charset="0"/>
              </a:rPr>
              <a:t>Protažení </a:t>
            </a:r>
            <a:r>
              <a:rPr lang="cs-CZ" u="sng" dirty="0">
                <a:solidFill>
                  <a:srgbClr val="0070C0"/>
                </a:solidFill>
                <a:latin typeface="Arial Black" pitchFamily="34" charset="0"/>
              </a:rPr>
              <a:t>do výšky a zúžení. </a:t>
            </a:r>
            <a:endParaRPr lang="cs-CZ" u="sng" dirty="0" smtClean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u="sng" dirty="0" smtClean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u="sng" dirty="0" smtClean="0">
                <a:solidFill>
                  <a:srgbClr val="0070C0"/>
                </a:solidFill>
                <a:latin typeface="Arial Black" pitchFamily="34" charset="0"/>
              </a:rPr>
              <a:t>Optický </a:t>
            </a:r>
            <a:r>
              <a:rPr lang="cs-CZ" u="sng" dirty="0">
                <a:solidFill>
                  <a:srgbClr val="0070C0"/>
                </a:solidFill>
                <a:latin typeface="Arial Black" pitchFamily="34" charset="0"/>
              </a:rPr>
              <a:t>dojem odhmotnění a přiblížení </a:t>
            </a:r>
            <a:r>
              <a:rPr lang="cs-CZ" u="sng" dirty="0" smtClean="0">
                <a:solidFill>
                  <a:srgbClr val="0070C0"/>
                </a:solidFill>
                <a:latin typeface="Arial Black" pitchFamily="34" charset="0"/>
              </a:rPr>
              <a:t>k Bohu.</a:t>
            </a:r>
          </a:p>
          <a:p>
            <a:endParaRPr lang="cs-CZ" u="sng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b="1" i="1" u="sng" dirty="0" smtClean="0">
                <a:solidFill>
                  <a:srgbClr val="0070C0"/>
                </a:solidFill>
                <a:latin typeface="Arial Black" pitchFamily="34" charset="0"/>
              </a:rPr>
              <a:t>Lomený oblouk</a:t>
            </a:r>
          </a:p>
          <a:p>
            <a:endParaRPr lang="cs-CZ" b="1" i="1" u="sng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b="1" i="1" u="sng" dirty="0" smtClean="0">
                <a:solidFill>
                  <a:srgbClr val="0070C0"/>
                </a:solidFill>
                <a:latin typeface="Arial Black" pitchFamily="34" charset="0"/>
              </a:rPr>
              <a:t>Vnitřní opěrný systém</a:t>
            </a:r>
          </a:p>
          <a:p>
            <a:endParaRPr lang="cs-CZ" b="1" i="1" u="sng" dirty="0" smtClean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u="sng" dirty="0" smtClean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b="1" i="1" u="sng" dirty="0" smtClean="0">
                <a:solidFill>
                  <a:srgbClr val="0070C0"/>
                </a:solidFill>
                <a:latin typeface="Arial Black" pitchFamily="34" charset="0"/>
              </a:rPr>
              <a:t>Vnější opěrný systém</a:t>
            </a:r>
            <a:endParaRPr lang="cs-CZ" u="sng" dirty="0" smtClean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u="sng" dirty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u="sng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u="sng" dirty="0" smtClean="0">
                <a:solidFill>
                  <a:srgbClr val="0070C0"/>
                </a:solidFill>
                <a:latin typeface="Arial Black" pitchFamily="34" charset="0"/>
              </a:rPr>
              <a:t>Zdobné prvky – fiály, chrliče, rozety</a:t>
            </a:r>
            <a:endParaRPr lang="cs-CZ" u="sng" dirty="0">
              <a:solidFill>
                <a:srgbClr val="0070C0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Lomený oblouk</a:t>
            </a:r>
            <a:endParaRPr lang="cs-CZ" dirty="0"/>
          </a:p>
        </p:txBody>
      </p:sp>
      <p:pic>
        <p:nvPicPr>
          <p:cNvPr id="4" name="Zástupný symbol pro obsah 3" descr="lomený oblou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69470" y="1772817"/>
            <a:ext cx="5659901" cy="4248472"/>
          </a:xfrm>
        </p:spPr>
      </p:pic>
      <p:sp>
        <p:nvSpPr>
          <p:cNvPr id="5" name="Obdélník 4"/>
          <p:cNvSpPr/>
          <p:nvPr/>
        </p:nvSpPr>
        <p:spPr>
          <a:xfrm>
            <a:off x="395536" y="1556792"/>
            <a:ext cx="223224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prochází vývojem od širokého a méně lomeného až k vysokému ostře zalomenému. </a:t>
            </a:r>
          </a:p>
          <a:p>
            <a:pPr>
              <a:buFontTx/>
              <a:buChar char="-"/>
            </a:pPr>
            <a:r>
              <a:rPr lang="cs-CZ" dirty="0" smtClean="0"/>
              <a:t>Tento oblouk je používán v oknech, portálech a všech zdobných částech stavby, i v uměleckém řemesle. </a:t>
            </a:r>
          </a:p>
          <a:p>
            <a:pPr>
              <a:buFontTx/>
              <a:buChar char="-"/>
            </a:pPr>
            <a:r>
              <a:rPr lang="cs-CZ" dirty="0" smtClean="0"/>
              <a:t>Podle tvaru oblouku lze určit i léta vzniku.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Vnitřní opěrný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6510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Klenba a pilíře</a:t>
            </a:r>
          </a:p>
          <a:p>
            <a:r>
              <a:rPr lang="cs-CZ" dirty="0" smtClean="0"/>
              <a:t>Váha stropu je převedena do úzkých partií, což umožnilo postupně odlehčit zdi a zaplnit je rozsáhlými okenními plochami. </a:t>
            </a:r>
          </a:p>
          <a:p>
            <a:r>
              <a:rPr lang="cs-CZ" dirty="0" smtClean="0"/>
              <a:t>Klenební žebra v průběhu vývoje gotiky ztratila nosnou funkci a stala se dekorativním prvkem.</a:t>
            </a:r>
          </a:p>
          <a:p>
            <a:endParaRPr lang="cs-CZ" dirty="0"/>
          </a:p>
        </p:txBody>
      </p:sp>
      <p:pic>
        <p:nvPicPr>
          <p:cNvPr id="4" name="Obrázek 3" descr="vnitřní opěrný systé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916831"/>
            <a:ext cx="3792422" cy="38213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Vnější opěrný systém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682752" cy="4205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Podpírá z vnější strany pilíře, které zachycují tlak klenby. </a:t>
            </a:r>
          </a:p>
          <a:p>
            <a:pPr>
              <a:buNone/>
            </a:pPr>
            <a:r>
              <a:rPr lang="cs-CZ" dirty="0" smtClean="0"/>
              <a:t>    Skládá se z</a:t>
            </a:r>
          </a:p>
          <a:p>
            <a:pPr>
              <a:buNone/>
            </a:pPr>
            <a:r>
              <a:rPr lang="cs-CZ" dirty="0" smtClean="0"/>
              <a:t>    </a:t>
            </a:r>
            <a:r>
              <a:rPr lang="cs-CZ" b="1" dirty="0" smtClean="0"/>
              <a:t>opěrných oblouků a opěrných pilířů</a:t>
            </a:r>
            <a:r>
              <a:rPr lang="cs-CZ" dirty="0" smtClean="0"/>
              <a:t>  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endParaRPr lang="cs-CZ" dirty="0"/>
          </a:p>
        </p:txBody>
      </p:sp>
      <p:pic>
        <p:nvPicPr>
          <p:cNvPr id="5" name="Obrázek 4" descr="opěrné oblou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6028" y="2852936"/>
            <a:ext cx="4128459" cy="30963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CHRLIČ</a:t>
            </a:r>
            <a:endParaRPr lang="cs-CZ" dirty="0"/>
          </a:p>
        </p:txBody>
      </p:sp>
      <p:pic>
        <p:nvPicPr>
          <p:cNvPr id="5" name="Zástupný symbol pro obsah 4" descr="CHRLIČ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300192" y="2276872"/>
            <a:ext cx="2286000" cy="3048000"/>
          </a:xfrm>
        </p:spPr>
      </p:pic>
      <p:sp>
        <p:nvSpPr>
          <p:cNvPr id="4" name="Obdélník 3"/>
          <p:cNvSpPr/>
          <p:nvPr/>
        </p:nvSpPr>
        <p:spPr>
          <a:xfrm>
            <a:off x="683568" y="2136339"/>
            <a:ext cx="4464496" cy="25853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/>
              <a:t>Chrlič</a:t>
            </a:r>
            <a:r>
              <a:rPr lang="cs-CZ" dirty="0"/>
              <a:t> je součást </a:t>
            </a:r>
            <a:r>
              <a:rPr lang="cs-CZ" dirty="0">
                <a:hlinkClick r:id="rId3" tooltip="Stavba"/>
              </a:rPr>
              <a:t>staveb</a:t>
            </a:r>
            <a:r>
              <a:rPr lang="cs-CZ" dirty="0"/>
              <a:t>, která zajišťuje odvod dešťové vody z okraje </a:t>
            </a:r>
            <a:r>
              <a:rPr lang="cs-CZ" dirty="0">
                <a:hlinkClick r:id="rId4" tooltip="Střecha"/>
              </a:rPr>
              <a:t>střechy</a:t>
            </a:r>
            <a:r>
              <a:rPr lang="cs-CZ" dirty="0"/>
              <a:t> nebo okapového žlabu do dostatečné vzdálenosti od budovy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Nahrazuje tak do jisté míry </a:t>
            </a:r>
            <a:r>
              <a:rPr lang="cs-CZ" dirty="0">
                <a:hlinkClick r:id="rId5" tooltip="Okap"/>
              </a:rPr>
              <a:t>okapovou</a:t>
            </a:r>
            <a:r>
              <a:rPr lang="cs-CZ" dirty="0"/>
              <a:t> rouru.</a:t>
            </a:r>
          </a:p>
          <a:p>
            <a:endParaRPr lang="cs-CZ" dirty="0" smtClean="0"/>
          </a:p>
          <a:p>
            <a:r>
              <a:rPr lang="cs-CZ" dirty="0" smtClean="0"/>
              <a:t>Chrliče byly </a:t>
            </a:r>
            <a:r>
              <a:rPr lang="cs-CZ" dirty="0"/>
              <a:t>kamenné, nejčastěji mívaly podobu nestvůr či pitvorné lidské či zvířecí postavy.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FIÁLY</a:t>
            </a:r>
            <a:endParaRPr lang="cs-CZ" dirty="0"/>
          </a:p>
        </p:txBody>
      </p:sp>
      <p:pic>
        <p:nvPicPr>
          <p:cNvPr id="4" name="Zástupný symbol pro obsah 3" descr="FIAL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3816423" cy="5088563"/>
          </a:xfrm>
        </p:spPr>
      </p:pic>
      <p:sp>
        <p:nvSpPr>
          <p:cNvPr id="5" name="Obdélník 4"/>
          <p:cNvSpPr/>
          <p:nvPr/>
        </p:nvSpPr>
        <p:spPr>
          <a:xfrm>
            <a:off x="4572000" y="1916832"/>
            <a:ext cx="4248472" cy="224676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Mezi nejrozšířenější zdobné prvky patří</a:t>
            </a:r>
          </a:p>
          <a:p>
            <a:r>
              <a:rPr lang="cs-CZ" sz="2800" dirty="0" smtClean="0"/>
              <a:t> </a:t>
            </a:r>
            <a:r>
              <a:rPr lang="cs-CZ" sz="2800" b="1" i="1" dirty="0" smtClean="0"/>
              <a:t>fiály</a:t>
            </a:r>
            <a:r>
              <a:rPr lang="cs-CZ" sz="2800" dirty="0" smtClean="0"/>
              <a:t> (drobné věžičky), které zdobily střechu i umělecké řemeslo.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254888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/>
              <a:t>z </a:t>
            </a:r>
            <a:r>
              <a:rPr lang="cs-CZ" dirty="0" smtClean="0"/>
              <a:t>francouzského</a:t>
            </a:r>
            <a:r>
              <a:rPr lang="cs-CZ" dirty="0"/>
              <a:t> „la </a:t>
            </a:r>
            <a:r>
              <a:rPr lang="cs-CZ" dirty="0" err="1"/>
              <a:t>rosette</a:t>
            </a:r>
            <a:r>
              <a:rPr lang="cs-CZ" dirty="0"/>
              <a:t>“ </a:t>
            </a:r>
            <a:r>
              <a:rPr lang="cs-CZ" dirty="0" smtClean="0"/>
              <a:t>– růže)</a:t>
            </a:r>
          </a:p>
          <a:p>
            <a:r>
              <a:rPr lang="cs-CZ" dirty="0"/>
              <a:t> </a:t>
            </a:r>
            <a:r>
              <a:rPr lang="cs-CZ" dirty="0" smtClean="0"/>
              <a:t>kruhové okno, </a:t>
            </a:r>
            <a:r>
              <a:rPr lang="cs-CZ" dirty="0"/>
              <a:t>často velkých rozměrů, umístěné většinou </a:t>
            </a:r>
            <a:r>
              <a:rPr lang="cs-CZ" dirty="0" smtClean="0"/>
              <a:t>nad vstupním</a:t>
            </a:r>
            <a:r>
              <a:rPr lang="cs-CZ" dirty="0"/>
              <a:t> </a:t>
            </a:r>
            <a:r>
              <a:rPr lang="cs-CZ" dirty="0" smtClean="0"/>
              <a:t>portálem stavby </a:t>
            </a:r>
            <a:r>
              <a:rPr lang="cs-CZ" dirty="0"/>
              <a:t>nebo ve štítech </a:t>
            </a:r>
            <a:r>
              <a:rPr lang="cs-CZ" dirty="0" smtClean="0"/>
              <a:t>příčních chrámových lodí. </a:t>
            </a:r>
          </a:p>
          <a:p>
            <a:r>
              <a:rPr lang="cs-CZ" dirty="0" smtClean="0"/>
              <a:t>bývá </a:t>
            </a:r>
            <a:r>
              <a:rPr lang="cs-CZ" dirty="0"/>
              <a:t>vyplněna </a:t>
            </a:r>
            <a:r>
              <a:rPr lang="cs-CZ" dirty="0" smtClean="0"/>
              <a:t>vitrážemi</a:t>
            </a:r>
            <a:endParaRPr lang="cs-CZ" dirty="0"/>
          </a:p>
        </p:txBody>
      </p:sp>
      <p:pic>
        <p:nvPicPr>
          <p:cNvPr id="4" name="Obrázek 3" descr="rozeta vn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4293096"/>
            <a:ext cx="2438400" cy="1722120"/>
          </a:xfrm>
          <a:prstGeom prst="rect">
            <a:avLst/>
          </a:prstGeom>
        </p:spPr>
      </p:pic>
      <p:pic>
        <p:nvPicPr>
          <p:cNvPr id="5" name="Obrázek 4" descr="rozeta vnitř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717032"/>
            <a:ext cx="2286000" cy="228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fres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268760"/>
            <a:ext cx="3996444" cy="5328592"/>
          </a:xfrm>
          <a:prstGeom prst="rect">
            <a:avLst/>
          </a:prstGeom>
        </p:spPr>
      </p:pic>
      <p:pic>
        <p:nvPicPr>
          <p:cNvPr id="4" name="Obrázek 3" descr="deskový obra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196752"/>
            <a:ext cx="3849792" cy="53012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Gotičtí malíři tvořili dva základní typy obrazů: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FF00"/>
                </a:solidFill>
              </a:rPr>
              <a:t>deskové obrazy              fresky              </a:t>
            </a:r>
          </a:p>
          <a:p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Obrazy deskové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98776" cy="4565104"/>
          </a:xfrm>
        </p:spPr>
        <p:txBody>
          <a:bodyPr/>
          <a:lstStyle/>
          <a:p>
            <a:r>
              <a:rPr lang="cs-CZ" dirty="0" smtClean="0"/>
              <a:t>malovaly se na dřevěné desky složené z malých přesně opracovaných špalíčků tvrdého dřeva prokládaných a lepených do kříže v několika vrstvách.</a:t>
            </a:r>
          </a:p>
          <a:p>
            <a:endParaRPr lang="cs-CZ" dirty="0"/>
          </a:p>
        </p:txBody>
      </p:sp>
      <p:pic>
        <p:nvPicPr>
          <p:cNvPr id="4" name="Obrázek 3" descr="mistr theodor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556792"/>
            <a:ext cx="4095784" cy="4509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Fresky</a:t>
            </a:r>
            <a:endParaRPr lang="cs-CZ" dirty="0"/>
          </a:p>
        </p:txBody>
      </p:sp>
      <p:pic>
        <p:nvPicPr>
          <p:cNvPr id="5" name="Zástupný symbol pro obsah 4" descr="fres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187956" y="1988840"/>
            <a:ext cx="4652335" cy="3489251"/>
          </a:xfrm>
        </p:spPr>
      </p:pic>
      <p:sp>
        <p:nvSpPr>
          <p:cNvPr id="4" name="Obdélník 3"/>
          <p:cNvSpPr/>
          <p:nvPr/>
        </p:nvSpPr>
        <p:spPr>
          <a:xfrm>
            <a:off x="827584" y="2413338"/>
            <a:ext cx="324036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sou to obrazy malované do vlhké omítky.</a:t>
            </a:r>
          </a:p>
          <a:p>
            <a:r>
              <a:rPr lang="cs-CZ" sz="2800" dirty="0" smtClean="0"/>
              <a:t>Zde přibývá i světská tematika, která líčí život krále či šlechty a boje.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5777" y="770851"/>
            <a:ext cx="780213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který sloh navazovala GOTIKA?..........................................................................</a:t>
            </a:r>
          </a:p>
          <a:p>
            <a:endParaRPr lang="cs-CZ" dirty="0" smtClean="0"/>
          </a:p>
          <a:p>
            <a:r>
              <a:rPr lang="cs-CZ" dirty="0" smtClean="0"/>
              <a:t>V jaké zemi vznikl gotický sloh?...............................................................................</a:t>
            </a:r>
          </a:p>
          <a:p>
            <a:endParaRPr lang="cs-CZ" dirty="0"/>
          </a:p>
          <a:p>
            <a:r>
              <a:rPr lang="cs-CZ" dirty="0" smtClean="0"/>
              <a:t>Kde u gotických staveb najdete LOMENÝ OBLOUK?................................................</a:t>
            </a:r>
          </a:p>
          <a:p>
            <a:endParaRPr lang="cs-CZ" dirty="0"/>
          </a:p>
          <a:p>
            <a:r>
              <a:rPr lang="cs-CZ" dirty="0" smtClean="0"/>
              <a:t>Jak se nazývaly drobné věžičky, které zdobily střechy a gotické stavby?................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K čemu sloužily CHRLIČE?.........................................................................................</a:t>
            </a:r>
          </a:p>
          <a:p>
            <a:endParaRPr lang="cs-CZ" dirty="0"/>
          </a:p>
          <a:p>
            <a:r>
              <a:rPr lang="cs-CZ" dirty="0" smtClean="0"/>
              <a:t>Jak se nazývala kruhová okna zdobená vitrážemi?..................................................</a:t>
            </a:r>
          </a:p>
          <a:p>
            <a:endParaRPr lang="cs-CZ" dirty="0"/>
          </a:p>
          <a:p>
            <a:r>
              <a:rPr lang="cs-CZ" dirty="0" smtClean="0"/>
              <a:t>Které jsou základní dva typy gotických obrazů?.......................................................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………………………………………………………………………………………………………………………......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624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http://cs.wikipedia.org/wiki/Soubor:Katedrala_svateho_Vita_pruceli.jpg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http://cs.wikipedia.org/wiki/Soubor:Dom_svateho_Vaclava.jpg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http://cs.wikipedia.org/wiki/Soubor:SvJakub6.jpg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http://cs.wikipedia.org/wiki/Soubor:Okno_katedraly_Strasburg.JPG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http://cs.wikipedia.org/wiki/Soubor:Failanastareradnici.JPG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http://cs.wikipedia.org/wiki/Soubor:Gargoyle,_Dornoch_Cathedral.jpg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http://cs.wikipedia.org/wiki/Soubor:Kaple_svateho_Jana_Krtitele.jpg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http://cs.wikipedia.org/wiki/Soubor:Meister_Theoderich_von_Prag_002.jpg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http://cs.wikipedia.org/wiki/Soubor:Ebrach-Rosette_aussen.jpg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http://cs.wikipedia.org/wiki/Soubor:Rozeta_Pary%C5%BC_notre-dame_chalger.jpg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342</Words>
  <Application>Microsoft Office PowerPoint</Application>
  <PresentationFormat>Předvádění na obrazovce (4:3)</PresentationFormat>
  <Paragraphs>108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Arial Black</vt:lpstr>
      <vt:lpstr>Calibri</vt:lpstr>
      <vt:lpstr>Motiv sady Office</vt:lpstr>
      <vt:lpstr>Prezentace aplikace PowerPoint</vt:lpstr>
      <vt:lpstr>Prezentace aplikace PowerPoint</vt:lpstr>
      <vt:lpstr>GOTIKA</vt:lpstr>
      <vt:lpstr>Prezentace aplikace PowerPoint</vt:lpstr>
      <vt:lpstr>Prezentace aplikace PowerPoint</vt:lpstr>
      <vt:lpstr>Znaky gotické architektury: </vt:lpstr>
      <vt:lpstr>Lomený oblouk</vt:lpstr>
      <vt:lpstr>Vnitřní opěrný systém</vt:lpstr>
      <vt:lpstr>Vnější opěrný systém: </vt:lpstr>
      <vt:lpstr>CHRLIČ</vt:lpstr>
      <vt:lpstr>FIÁLY</vt:lpstr>
      <vt:lpstr>ROZETY</vt:lpstr>
      <vt:lpstr>Gotičtí malíři tvořili dva základní typy obrazů: </vt:lpstr>
      <vt:lpstr>Obrazy deskové</vt:lpstr>
      <vt:lpstr>Fresky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GOTIKA</dc:title>
  <dc:creator>ZŠ Tišice</dc:creator>
  <cp:lastModifiedBy>Alternate Universe</cp:lastModifiedBy>
  <cp:revision>22</cp:revision>
  <dcterms:created xsi:type="dcterms:W3CDTF">2013-05-02T11:42:52Z</dcterms:created>
  <dcterms:modified xsi:type="dcterms:W3CDTF">2013-06-09T23:38:01Z</dcterms:modified>
</cp:coreProperties>
</file>