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7" r:id="rId10"/>
    <p:sldId id="265" r:id="rId11"/>
    <p:sldId id="266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27DF6-E514-492C-9E47-8A2E104AA41C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D6F4B-7065-41B6-93F9-3DF5E3C07C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E859BB5-A612-4C16-B384-3AE5F4275A0E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C1A1EB4-EF53-48BD-A983-379900909F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0370E-0349-46B0-BDF9-4F7BFEA35C5A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827D9-C955-4DE6-A73B-19567F064A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4ED8C-5C0A-4E43-AE38-5EA90BC7EAEE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9507F-8E52-4549-9694-6D2C8EA8F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E2D5-4983-4A50-A392-47F8C15F11FB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92E6E-204B-4213-8C29-270E860738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42408AF-2E3D-4F3E-8DAB-421CBC52C845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D97305B-A5F7-4BB8-BBCF-BD8DACEEEB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4BF11-8075-4CE7-A68E-7A45348771ED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347EB-7382-4B41-8F8B-17B3543C1A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41C4638-E162-4C63-9B21-BB5CE982D7B2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EDE84E3-1010-498B-896F-115632574C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7D53E6-66D8-41B9-8E7B-77EC9832E157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B4F455A-13AB-4ED3-AA2E-81C361E775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71CF6-A921-456C-88B6-4FC6AC59E386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A8702-8501-469C-BBCE-254BFA8E24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13A16-CE59-43D5-85BA-7121B3A146AD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3AA01-00AC-43BF-A679-0DCE7710F5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575F6D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E5AF78-A1B3-4FC7-9CCA-A6C6C604D338}" type="datetimeFigureOut">
              <a:rPr lang="cs-CZ"/>
              <a:pPr>
                <a:defRPr/>
              </a:pPr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575F6D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CB8D13-6FBE-4F3B-BB7B-98A308831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7" Type="http://schemas.openxmlformats.org/officeDocument/2006/relationships/hyperlink" Target="http://www.wikiskripta.eu/index.php/Soubor:Kostern%C3%AD_sval5_-_HE.JPG" TargetMode="External"/><Relationship Id="rId2" Type="http://schemas.openxmlformats.org/officeDocument/2006/relationships/hyperlink" Target="http://commons.wikimedia.org/wiki/File:Aufbau_einer_Tierischen_Zell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wikiskripta.eu/index.php/Soubor:Hladk%C3%A9_svalstvo2.JPG" TargetMode="External"/><Relationship Id="rId5" Type="http://schemas.openxmlformats.org/officeDocument/2006/relationships/hyperlink" Target="http://www.wikiskripta.eu/index.php/Soubor:Myokard3.JPG" TargetMode="External"/><Relationship Id="rId4" Type="http://schemas.openxmlformats.org/officeDocument/2006/relationships/hyperlink" Target="http://sk.wikipedia.org/wiki/S%C3%BAbor:Illu_epitheliu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58888" y="1844675"/>
            <a:ext cx="6873875" cy="2776538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VY_32_INOVACE_04_Tkáně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8. </a:t>
            </a:r>
            <a:r>
              <a:rPr lang="cs-CZ" sz="1200" dirty="0" smtClean="0"/>
              <a:t>nebo</a:t>
            </a:r>
            <a:r>
              <a:rPr lang="cs-CZ" sz="1200" cap="all" dirty="0" smtClean="0"/>
              <a:t> 9</a:t>
            </a:r>
            <a:r>
              <a:rPr lang="cs-CZ" sz="1200" dirty="0" smtClean="0"/>
              <a:t>. ročník ZŠ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člověka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TEMA: 			Tkáně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cap="all" dirty="0" smtClean="0"/>
              <a:t>Klíčová slova:		</a:t>
            </a:r>
            <a:r>
              <a:rPr lang="cs-CZ" sz="1200" dirty="0" smtClean="0"/>
              <a:t>tkáň krycí  a výstelková, pojivová, svalová, nervová, epitel</a:t>
            </a:r>
            <a:endParaRPr lang="cs-CZ" sz="1200" dirty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 VYTVOŘENO: 		12/2012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 marL="274320" indent="-274320" algn="just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krátké motivačními úkoly pro žáky zaměřené na tkáně. Žák pracuje se učebnicí, poté poznává tkáně dle popisu. Na začátku </a:t>
            </a:r>
            <a:r>
              <a:rPr lang="cs-CZ" sz="1200" dirty="0"/>
              <a:t>p</a:t>
            </a:r>
            <a:r>
              <a:rPr lang="cs-CZ" sz="1200" dirty="0" smtClean="0"/>
              <a:t>rezentace využívá znalosti z přírodopisu v 6. ročníku (stavba buňky, pletivo – tkáň).</a:t>
            </a:r>
          </a:p>
        </p:txBody>
      </p:sp>
      <p:pic>
        <p:nvPicPr>
          <p:cNvPr id="1331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284163" y="531813"/>
            <a:ext cx="83661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>
                <a:solidFill>
                  <a:srgbClr val="FFFFFF"/>
                </a:solidFill>
                <a:latin typeface="Century Schoolbook" pitchFamily="18" charset="0"/>
              </a:rPr>
              <a:t>                                     </a:t>
            </a:r>
            <a:r>
              <a:rPr lang="cs-CZ" sz="1600" b="1">
                <a:solidFill>
                  <a:srgbClr val="000000"/>
                </a:solidFill>
                <a:latin typeface="Century Schoolbook" pitchFamily="18" charset="0"/>
              </a:rPr>
              <a:t>Základní  škola a mateřská škola J.A.Komenského</a:t>
            </a:r>
            <a:endParaRPr lang="cs-CZ" sz="1600">
              <a:solidFill>
                <a:srgbClr val="000000"/>
              </a:solidFill>
              <a:latin typeface="Century Schoolbook" pitchFamily="18" charset="0"/>
            </a:endParaRPr>
          </a:p>
          <a:p>
            <a:pPr algn="ctr"/>
            <a:r>
              <a:rPr lang="cs-CZ" sz="1600" b="1">
                <a:solidFill>
                  <a:srgbClr val="000000"/>
                </a:solidFill>
                <a:latin typeface="Century Schoolbook" pitchFamily="18" charset="0"/>
              </a:rPr>
              <a:t>                                                          v Novém  Strašecí</a:t>
            </a:r>
            <a:r>
              <a:rPr lang="cs-CZ" sz="1600">
                <a:solidFill>
                  <a:srgbClr val="000000"/>
                </a:solidFill>
                <a:latin typeface="Century Schoolbook" pitchFamily="18" charset="0"/>
              </a:rPr>
              <a:t>                     </a:t>
            </a:r>
          </a:p>
          <a:p>
            <a:pPr algn="ctr"/>
            <a:r>
              <a:rPr lang="cs-CZ" sz="1600">
                <a:solidFill>
                  <a:srgbClr val="000000"/>
                </a:solidFill>
                <a:latin typeface="Century Schoolbook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600">
                <a:solidFill>
                  <a:srgbClr val="000000"/>
                </a:solidFill>
                <a:latin typeface="Century Schoolbook" pitchFamily="18" charset="0"/>
              </a:rPr>
              <a:t>                                                 tel. 311 240 401, 311 240 400, email: zsnovstra@email.cz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tkáně</a:t>
            </a:r>
            <a:endParaRPr lang="cs-CZ" dirty="0"/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mtClean="0"/>
              <a:t>Od buňky k organismu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Zopakuj si stavbu živočišné buňky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150" cy="487362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pic>
        <p:nvPicPr>
          <p:cNvPr id="15363" name="Zástupný symbol pro obsah 10" descr="Výřez obrazovk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2205038"/>
            <a:ext cx="3657600" cy="361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nice se šipkou 5"/>
          <p:cNvCxnSpPr/>
          <p:nvPr/>
        </p:nvCxnSpPr>
        <p:spPr>
          <a:xfrm flipH="1">
            <a:off x="1619250" y="3789363"/>
            <a:ext cx="2836863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4787900" y="2205038"/>
            <a:ext cx="1584325" cy="3889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5148263" y="3860800"/>
            <a:ext cx="1223962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883275" y="5013325"/>
            <a:ext cx="48895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2051050" y="2778125"/>
            <a:ext cx="1081088" cy="7223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6372225" y="2052638"/>
            <a:ext cx="15049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mitochondrie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6380163" y="3398838"/>
            <a:ext cx="17843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propojení jádra s plazmatickou membránou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890588" y="4052888"/>
            <a:ext cx="731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jádro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730250" y="2593975"/>
            <a:ext cx="1784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cytoplazma</a:t>
            </a: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6380163" y="4689475"/>
            <a:ext cx="17843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Schoolbook" pitchFamily="18" charset="0"/>
              </a:rPr>
              <a:t>plazmatická membrána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Čím se liší rostlinná a živočišná buňka?</a:t>
            </a:r>
            <a:endParaRPr lang="cs-CZ" dirty="0"/>
          </a:p>
        </p:txBody>
      </p:sp>
      <p:sp>
        <p:nvSpPr>
          <p:cNvPr id="16386" name="Zástupný symbol pro text 3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Rostlinná buňka</a:t>
            </a:r>
          </a:p>
        </p:txBody>
      </p:sp>
      <p:sp>
        <p:nvSpPr>
          <p:cNvPr id="16387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r>
              <a:rPr lang="cs-CZ" smtClean="0"/>
              <a:t>Živočišná buňka</a:t>
            </a:r>
          </a:p>
        </p:txBody>
      </p:sp>
      <p:pic>
        <p:nvPicPr>
          <p:cNvPr id="16388" name="Zástupný symbol pro obsah 9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3409950"/>
            <a:ext cx="3657600" cy="3149600"/>
          </a:xfrm>
        </p:spPr>
      </p:pic>
      <p:pic>
        <p:nvPicPr>
          <p:cNvPr id="16389" name="Zástupný symbol pro obsah 10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003800" y="2565400"/>
            <a:ext cx="2911475" cy="2873375"/>
          </a:xfrm>
        </p:spPr>
      </p:pic>
      <p:grpSp>
        <p:nvGrpSpPr>
          <p:cNvPr id="16390" name="Skupina 13"/>
          <p:cNvGrpSpPr>
            <a:grpSpLocks/>
          </p:cNvGrpSpPr>
          <p:nvPr/>
        </p:nvGrpSpPr>
        <p:grpSpPr bwMode="auto">
          <a:xfrm>
            <a:off x="1042988" y="3443288"/>
            <a:ext cx="2076450" cy="1096962"/>
            <a:chOff x="1043608" y="3443917"/>
            <a:chExt cx="2075404" cy="1097015"/>
          </a:xfrm>
        </p:grpSpPr>
        <p:cxnSp>
          <p:nvCxnSpPr>
            <p:cNvPr id="11" name="Přímá spojnice se šipkou 10"/>
            <p:cNvCxnSpPr/>
            <p:nvPr/>
          </p:nvCxnSpPr>
          <p:spPr>
            <a:xfrm flipH="1" flipV="1">
              <a:off x="1043608" y="3820172"/>
              <a:ext cx="288779" cy="72076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/>
            <p:cNvCxnSpPr/>
            <p:nvPr/>
          </p:nvCxnSpPr>
          <p:spPr>
            <a:xfrm flipV="1">
              <a:off x="2830233" y="3443917"/>
              <a:ext cx="288779" cy="557239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309563" y="3259138"/>
            <a:ext cx="146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Chloroplasty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484438" y="3059113"/>
            <a:ext cx="1722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entury Schoolbook" pitchFamily="18" charset="0"/>
              </a:rPr>
              <a:t>Buněčná stěna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Pletivo nebo tkáň?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mtClean="0"/>
              <a:t>Soubor buněk se stejnou velikostí, tvarem a funkcí</a:t>
            </a:r>
          </a:p>
        </p:txBody>
      </p:sp>
      <p:sp>
        <p:nvSpPr>
          <p:cNvPr id="17411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mtClean="0"/>
              <a:t>Soubor buněk se stejnou velikostí, tvarem a funkcí</a:t>
            </a:r>
          </a:p>
          <a:p>
            <a:endParaRPr lang="cs-CZ" smtClean="0"/>
          </a:p>
        </p:txBody>
      </p:sp>
      <p:sp>
        <p:nvSpPr>
          <p:cNvPr id="17412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70038"/>
            <a:ext cx="3657600" cy="658812"/>
          </a:xfrm>
        </p:spPr>
        <p:txBody>
          <a:bodyPr/>
          <a:lstStyle/>
          <a:p>
            <a:r>
              <a:rPr lang="cs-CZ" smtClean="0"/>
              <a:t>pletivo</a:t>
            </a:r>
          </a:p>
        </p:txBody>
      </p:sp>
      <p:sp>
        <p:nvSpPr>
          <p:cNvPr id="17413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343400" y="1570038"/>
            <a:ext cx="3657600" cy="658812"/>
          </a:xfrm>
        </p:spPr>
        <p:txBody>
          <a:bodyPr/>
          <a:lstStyle/>
          <a:p>
            <a:r>
              <a:rPr lang="cs-CZ" smtClean="0"/>
              <a:t>tkáň</a:t>
            </a:r>
          </a:p>
        </p:txBody>
      </p:sp>
      <p:sp>
        <p:nvSpPr>
          <p:cNvPr id="7" name="Tree"/>
          <p:cNvSpPr>
            <a:spLocks noEditPoints="1" noChangeArrowheads="1"/>
          </p:cNvSpPr>
          <p:nvPr/>
        </p:nvSpPr>
        <p:spPr bwMode="auto">
          <a:xfrm>
            <a:off x="1082675" y="3716338"/>
            <a:ext cx="1617663" cy="1522412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pic>
        <p:nvPicPr>
          <p:cNvPr id="1028" name="Picture 4" descr="C:\Users\Tereza\AppData\Local\Microsoft\Windows\Temporary Internet Files\Content.IE5\Y78AKF17\MC90035616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3716338"/>
            <a:ext cx="2655887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755650" y="5876925"/>
            <a:ext cx="7704138" cy="4619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Pletivo – rostliny			Tkáň – živočichové	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Poznáš tkáň ?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Buňky se </a:t>
            </a:r>
            <a:r>
              <a:rPr lang="cs-CZ" dirty="0" smtClean="0">
                <a:solidFill>
                  <a:schemeClr val="accent3"/>
                </a:solidFill>
              </a:rPr>
              <a:t>těsně</a:t>
            </a:r>
            <a:r>
              <a:rPr lang="cs-CZ" dirty="0" smtClean="0"/>
              <a:t> dotýkají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Jedna nebo více </a:t>
            </a:r>
            <a:r>
              <a:rPr lang="cs-CZ" dirty="0" smtClean="0">
                <a:solidFill>
                  <a:schemeClr val="accent3"/>
                </a:solidFill>
              </a:rPr>
              <a:t>vrstev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Někdy </a:t>
            </a:r>
            <a:r>
              <a:rPr lang="cs-CZ" dirty="0" smtClean="0">
                <a:solidFill>
                  <a:schemeClr val="accent3"/>
                </a:solidFill>
              </a:rPr>
              <a:t>řasinky</a:t>
            </a:r>
            <a:r>
              <a:rPr lang="cs-CZ" dirty="0" smtClean="0"/>
              <a:t> (dýchací cesty)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/>
              <a:t>Kryje </a:t>
            </a:r>
            <a:r>
              <a:rPr lang="cs-CZ" dirty="0" smtClean="0">
                <a:solidFill>
                  <a:schemeClr val="accent3"/>
                </a:solidFill>
              </a:rPr>
              <a:t>povrch těla </a:t>
            </a:r>
            <a:r>
              <a:rPr lang="cs-CZ" dirty="0" smtClean="0"/>
              <a:t>nebo tělní </a:t>
            </a:r>
            <a:r>
              <a:rPr lang="cs-CZ" dirty="0" smtClean="0">
                <a:solidFill>
                  <a:schemeClr val="accent3"/>
                </a:solidFill>
              </a:rPr>
              <a:t>dutiny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1476375" y="5661025"/>
            <a:ext cx="5741988" cy="5857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3"/>
                </a:solidFill>
              </a:rPr>
              <a:t>Krycí a výstelková tkáň (epitel)</a:t>
            </a:r>
          </a:p>
        </p:txBody>
      </p:sp>
      <p:pic>
        <p:nvPicPr>
          <p:cNvPr id="18436" name="Obrázek 11" descr="Výřez obrazovk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3644900"/>
            <a:ext cx="49244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78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Poznáš tkáň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288" y="1052513"/>
            <a:ext cx="814705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Vyplňuje </a:t>
            </a:r>
            <a:r>
              <a:rPr lang="cs-CZ" dirty="0" smtClean="0">
                <a:solidFill>
                  <a:schemeClr val="accent3"/>
                </a:solidFill>
              </a:rPr>
              <a:t>prostory mezi buňkami </a:t>
            </a:r>
            <a:r>
              <a:rPr lang="cs-CZ" dirty="0" smtClean="0"/>
              <a:t>a orgány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>
                <a:solidFill>
                  <a:schemeClr val="accent3"/>
                </a:solidFill>
              </a:rPr>
              <a:t>Zpevňuje</a:t>
            </a:r>
            <a:r>
              <a:rPr lang="cs-CZ" dirty="0" smtClean="0"/>
              <a:t> tělo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 smtClean="0"/>
              <a:t>Vazivo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láknité -</a:t>
            </a:r>
            <a:r>
              <a:rPr lang="cs-CZ" dirty="0" smtClean="0"/>
              <a:t> šlachy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uhé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a tukové </a:t>
            </a:r>
            <a:r>
              <a:rPr lang="cs-CZ" dirty="0" smtClean="0"/>
              <a:t>- součást kůže, sliznic…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 smtClean="0"/>
              <a:t>Chrupavka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p</a:t>
            </a:r>
            <a:r>
              <a:rPr lang="cs-CZ" dirty="0" smtClean="0"/>
              <a:t>ružná a pevná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v</a:t>
            </a:r>
            <a:r>
              <a:rPr lang="cs-CZ" dirty="0" smtClean="0"/>
              <a:t> místě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připojení kostí </a:t>
            </a:r>
            <a:r>
              <a:rPr lang="cs-CZ" dirty="0" smtClean="0"/>
              <a:t>(klouby, konce žeber, </a:t>
            </a:r>
            <a:r>
              <a:rPr lang="cs-CZ" dirty="0" err="1" smtClean="0"/>
              <a:t>meziobratl</a:t>
            </a:r>
            <a:r>
              <a:rPr lang="cs-CZ" dirty="0" smtClean="0"/>
              <a:t>. </a:t>
            </a:r>
            <a:r>
              <a:rPr lang="cs-CZ" dirty="0"/>
              <a:t>p</a:t>
            </a:r>
            <a:r>
              <a:rPr lang="cs-CZ" dirty="0" smtClean="0"/>
              <a:t>lot.)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u="sng" dirty="0" smtClean="0"/>
              <a:t>Kost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Tvrdé pojivo </a:t>
            </a:r>
            <a:r>
              <a:rPr lang="cs-CZ" dirty="0" smtClean="0"/>
              <a:t>(kolagen a soli Ca a P)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2138" y="5508625"/>
            <a:ext cx="2713037" cy="584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cs-CZ"/>
            </a:defPPr>
            <a:lvl1pPr>
              <a:defRPr sz="3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Tkáň pojivová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Poznáš tkáň 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Schopnost smršťovat se (pohyb)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solidFill>
                  <a:schemeClr val="accent3"/>
                </a:solidFill>
              </a:rPr>
              <a:t>Svalstvo hladké </a:t>
            </a:r>
            <a:r>
              <a:rPr lang="cs-CZ" u="sng" dirty="0" smtClean="0">
                <a:solidFill>
                  <a:schemeClr val="accent3"/>
                </a:solidFill>
              </a:rPr>
              <a:t>(útrobní)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žaludek, střeva a cévy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>
                <a:solidFill>
                  <a:schemeClr val="accent2"/>
                </a:solidFill>
              </a:rPr>
              <a:t>n</a:t>
            </a:r>
            <a:r>
              <a:rPr lang="cs-CZ" dirty="0" smtClean="0">
                <a:solidFill>
                  <a:schemeClr val="accent2"/>
                </a:solidFill>
              </a:rPr>
              <a:t>eovladatelné vůlí, neunavitelné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solidFill>
                  <a:schemeClr val="accent3"/>
                </a:solidFill>
              </a:rPr>
              <a:t>Svalstvo příčně pruhované </a:t>
            </a:r>
            <a:r>
              <a:rPr lang="cs-CZ" u="sng" dirty="0" smtClean="0">
                <a:solidFill>
                  <a:schemeClr val="accent3"/>
                </a:solidFill>
              </a:rPr>
              <a:t>(kosterní)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2"/>
                </a:solidFill>
              </a:rPr>
              <a:t>Ovladatelné vůlí, unavitelné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cs-CZ" dirty="0" smtClean="0">
                <a:solidFill>
                  <a:schemeClr val="accent3"/>
                </a:solidFill>
              </a:rPr>
              <a:t>Příčně pruh. svalstvo srdeční </a:t>
            </a:r>
            <a:r>
              <a:rPr lang="cs-CZ" u="sng" dirty="0" smtClean="0">
                <a:solidFill>
                  <a:schemeClr val="accent3"/>
                </a:solidFill>
              </a:rPr>
              <a:t>(srdeční svalovina)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2"/>
                </a:solidFill>
              </a:rPr>
              <a:t>Neovladatelné, pravidelná práce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2138" y="5661025"/>
            <a:ext cx="2598737" cy="5857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cs-CZ"/>
            </a:defPPr>
            <a:lvl1pPr>
              <a:defRPr sz="3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Tkáň </a:t>
            </a:r>
            <a:r>
              <a:rPr lang="cs-CZ" dirty="0" smtClean="0"/>
              <a:t>svalová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225" y="276225"/>
            <a:ext cx="4229100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75163" y="276225"/>
            <a:ext cx="4395787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7588" y="3665538"/>
            <a:ext cx="4230687" cy="317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49225" y="276225"/>
            <a:ext cx="1517650" cy="3698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Kosterní sval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75163" y="276225"/>
            <a:ext cx="1365250" cy="3698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Hladký sval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09813" y="3665538"/>
            <a:ext cx="1454150" cy="36988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Srdeční sval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Poznáš tkáň ?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mtClean="0"/>
              <a:t>Vede vzruchy reaguje na podráždění</a:t>
            </a:r>
          </a:p>
          <a:p>
            <a:r>
              <a:rPr lang="cs-CZ" smtClean="0"/>
              <a:t>Neuron – nervová buňka s výběžky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  <p:pic>
        <p:nvPicPr>
          <p:cNvPr id="22531" name="Picture 2" descr="C:\Users\Tereza\AppData\Local\Microsoft\Windows\Temporary Internet Files\Content.IE5\Y78AKF17\MC90043305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7350" y="2924175"/>
            <a:ext cx="4208463" cy="309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932363" y="4186238"/>
            <a:ext cx="1466850" cy="36988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</a:t>
            </a:r>
            <a:r>
              <a:rPr lang="cs-CZ" dirty="0"/>
              <a:t>ělo neuronu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84688" y="5327650"/>
            <a:ext cx="762000" cy="3683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neurit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99338" y="3573463"/>
            <a:ext cx="1006475" cy="3683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dendrity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00113" y="3757613"/>
            <a:ext cx="2665412" cy="584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defPPr>
              <a:defRPr lang="cs-CZ"/>
            </a:defPPr>
            <a:lvl1pPr>
              <a:defRPr sz="3200">
                <a:solidFill>
                  <a:schemeClr val="accent3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Tkáň </a:t>
            </a:r>
            <a:r>
              <a:rPr lang="cs-CZ" dirty="0" smtClean="0"/>
              <a:t>nervová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800" b="1" dirty="0" smtClean="0">
                <a:solidFill>
                  <a:schemeClr val="accent3"/>
                </a:solidFill>
              </a:rPr>
              <a:t>Tkáň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Soubor buněk se stejnou velikostí, tvarem a funkcí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 smtClean="0"/>
              <a:t>krycí a výstelková </a:t>
            </a:r>
            <a:r>
              <a:rPr lang="cs-CZ" dirty="0" smtClean="0"/>
              <a:t>(epitel)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Pokryv těla (kůže) a vystýlá dutiny (sliznice)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 smtClean="0"/>
              <a:t>pojivová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Vazivo, chrupavka, kost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 smtClean="0"/>
              <a:t>svalová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Svalstvo hladké, příčně pruhované, srdeční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u="sng" dirty="0" smtClean="0"/>
              <a:t>nervová </a:t>
            </a:r>
          </a:p>
          <a:p>
            <a:pPr marL="640080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>
                <a:solidFill>
                  <a:schemeClr val="accent3"/>
                </a:solidFill>
              </a:rPr>
              <a:t>Neuron – nervová buňka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r>
              <a:rPr lang="cs-CZ" sz="1000" smtClean="0"/>
              <a:t>File:Aufbau einer Tierischen Zelle.jpg. In: </a:t>
            </a:r>
            <a:r>
              <a:rPr lang="cs-CZ" sz="1000" i="1" smtClean="0"/>
              <a:t>Wikipedia</a:t>
            </a:r>
            <a:r>
              <a:rPr lang="cs-CZ" sz="1000" smtClean="0"/>
              <a:t>: </a:t>
            </a:r>
            <a:r>
              <a:rPr lang="cs-CZ" sz="1000" i="1" smtClean="0"/>
              <a:t>the free encyclopedia</a:t>
            </a:r>
            <a:r>
              <a:rPr lang="cs-CZ" sz="1000" smtClean="0"/>
              <a:t> [online]. San Francisco (CA): Wikimedia Foundation, 2009-06-11 [cit. 2012-07-24]. Dostupné z: </a:t>
            </a:r>
            <a:r>
              <a:rPr lang="cs-CZ" sz="1000" smtClean="0">
                <a:hlinkClick r:id="rId2"/>
              </a:rPr>
              <a:t>http://commons.wikimedia.org/wiki/File:Aufbau_einer_Tierischen_Zelle.jpg</a:t>
            </a:r>
            <a:endParaRPr lang="cs-CZ" sz="1000" smtClean="0"/>
          </a:p>
          <a:p>
            <a:r>
              <a:rPr lang="cs-CZ" sz="1000" smtClean="0"/>
              <a:t>File:Plant cell structure svg vacuole (id).jpg. In: </a:t>
            </a:r>
            <a:r>
              <a:rPr lang="cs-CZ" sz="1000" i="1" smtClean="0"/>
              <a:t>Wikipedia</a:t>
            </a:r>
            <a:r>
              <a:rPr lang="cs-CZ" sz="1000" smtClean="0"/>
              <a:t>: </a:t>
            </a:r>
            <a:r>
              <a:rPr lang="cs-CZ" sz="1000" i="1" smtClean="0"/>
              <a:t>the free encyclopedia</a:t>
            </a:r>
            <a:r>
              <a:rPr lang="cs-CZ" sz="1000" smtClean="0"/>
              <a:t> [online]. San Francisco (CA): Wikimedia Foundation, 2010-06-04 [cit. 2012-07-24]. Dostupné z: File:Plant cell structure svg vacuole (id).jpg</a:t>
            </a:r>
          </a:p>
          <a:p>
            <a:r>
              <a:rPr lang="cs-CZ" sz="1000" smtClean="0">
                <a:hlinkClick r:id="rId3"/>
              </a:rPr>
              <a:t>www.microsoft.office.com</a:t>
            </a:r>
            <a:endParaRPr lang="cs-CZ" sz="1000" smtClean="0"/>
          </a:p>
          <a:p>
            <a:r>
              <a:rPr lang="cs-CZ" sz="1000" smtClean="0"/>
              <a:t>Súbor:Illu epithelium.jpg. In: </a:t>
            </a:r>
            <a:r>
              <a:rPr lang="cs-CZ" sz="1000" i="1" smtClean="0"/>
              <a:t>Wikipedia: the free encyclopedia</a:t>
            </a:r>
            <a:r>
              <a:rPr lang="cs-CZ" sz="1000" smtClean="0"/>
              <a:t> [online]. San Francisco (CA): Wikimedia Foundation, 2006-10-14 [cit. 2012-12-02]. Dostupné z: </a:t>
            </a:r>
            <a:r>
              <a:rPr lang="cs-CZ" sz="1000" smtClean="0">
                <a:hlinkClick r:id="rId4"/>
              </a:rPr>
              <a:t>http://sk.wikipedia.org/wiki/S%C3%BAbor:Illu_epithelium.jpg</a:t>
            </a:r>
            <a:endParaRPr lang="cs-CZ" sz="1000" smtClean="0"/>
          </a:p>
          <a:p>
            <a:r>
              <a:rPr lang="cs-CZ" sz="1000" smtClean="0"/>
              <a:t>Soubor:Myokard3.JPG. In: </a:t>
            </a:r>
            <a:r>
              <a:rPr lang="cs-CZ" sz="1000" i="1" smtClean="0"/>
              <a:t>Wikipedia: the free encyclopedia</a:t>
            </a:r>
            <a:r>
              <a:rPr lang="cs-CZ" sz="1000" smtClean="0"/>
              <a:t> [online]. San Francisco (CA): Wikimedia Foundation, 2009-11-05 [cit. 2012-12-02]. Dostupné z: </a:t>
            </a:r>
            <a:r>
              <a:rPr lang="cs-CZ" sz="1000" smtClean="0">
                <a:hlinkClick r:id="rId5"/>
              </a:rPr>
              <a:t>http://www.wikiskripta.eu/index.php/Soubor:Myokard3.JPG</a:t>
            </a:r>
            <a:endParaRPr lang="cs-CZ" sz="1000" smtClean="0"/>
          </a:p>
          <a:p>
            <a:r>
              <a:rPr lang="cs-CZ" sz="1000" smtClean="0"/>
              <a:t> Soubor:Hladké svalstvo2.JPG. In: </a:t>
            </a:r>
            <a:r>
              <a:rPr lang="cs-CZ" sz="1000" i="1" smtClean="0"/>
              <a:t>Wikipedia: the free encyclopedia</a:t>
            </a:r>
            <a:r>
              <a:rPr lang="cs-CZ" sz="1000" smtClean="0"/>
              <a:t> [online]. San Francisco (CA): Wikimedia Foundation, 2009-11-05 [cit. 2012-12-02]. Dostupné z: </a:t>
            </a:r>
            <a:r>
              <a:rPr lang="cs-CZ" sz="1000" smtClean="0">
                <a:hlinkClick r:id="rId6"/>
              </a:rPr>
              <a:t>http://www.wikiskripta.eu/index.php/Soubor:Hladk%C3%A9_svalstvo2.JPG</a:t>
            </a:r>
            <a:endParaRPr lang="cs-CZ" sz="1000" smtClean="0"/>
          </a:p>
          <a:p>
            <a:r>
              <a:rPr lang="cs-CZ" sz="1000" smtClean="0"/>
              <a:t>Soubor:Kosterní sval5 - HE.JPG. In: </a:t>
            </a:r>
            <a:r>
              <a:rPr lang="cs-CZ" sz="1000" i="1" smtClean="0"/>
              <a:t>Wikipedia: the free encyclopedia</a:t>
            </a:r>
            <a:r>
              <a:rPr lang="cs-CZ" sz="1000" smtClean="0"/>
              <a:t> [online]. San Francisco (CA): Wikimedia Foundation, 2009-11-05 [cit. 2012-12-02]. Dostupné z: </a:t>
            </a:r>
            <a:r>
              <a:rPr lang="cs-CZ" sz="1000" smtClean="0">
                <a:hlinkClick r:id="rId7"/>
              </a:rPr>
              <a:t>http://www.wikiskripta.eu/index.php/Soubor:Kostern%C3%AD_sval5_-_HE.JPG</a:t>
            </a:r>
            <a:endParaRPr lang="cs-CZ" sz="1000" smtClean="0">
              <a:latin typeface="Arial" charset="0"/>
            </a:endParaRPr>
          </a:p>
          <a:p>
            <a:endParaRPr lang="cs-CZ" sz="1000" smtClean="0">
              <a:latin typeface="Arial" charset="0"/>
            </a:endParaRPr>
          </a:p>
          <a:p>
            <a:pPr>
              <a:buFont typeface="Wingdings" pitchFamily="2" charset="2"/>
              <a:buNone/>
            </a:pPr>
            <a:endParaRPr lang="cs-CZ" sz="1000" smtClean="0">
              <a:latin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cs-CZ" sz="1000" smtClean="0"/>
              <a:t>  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462</Words>
  <Application>Microsoft Office PowerPoint</Application>
  <PresentationFormat>On-screen Show (4:3)</PresentationFormat>
  <Paragraphs>105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12</vt:i4>
      </vt:variant>
    </vt:vector>
  </HeadingPairs>
  <TitlesOfParts>
    <vt:vector size="24" baseType="lpstr">
      <vt:lpstr>Century Schoolbook</vt:lpstr>
      <vt:lpstr>Arial</vt:lpstr>
      <vt:lpstr>Wingdings</vt:lpstr>
      <vt:lpstr>Wingdings 2</vt:lpstr>
      <vt:lpstr>Calibri</vt:lpstr>
      <vt:lpstr>Arkýř</vt:lpstr>
      <vt:lpstr>Arkýř</vt:lpstr>
      <vt:lpstr>Arkýř</vt:lpstr>
      <vt:lpstr>Arkýř</vt:lpstr>
      <vt:lpstr>Arkýř</vt:lpstr>
      <vt:lpstr>Arkýř</vt:lpstr>
      <vt:lpstr>Arkýř</vt:lpstr>
      <vt:lpstr>Snímek 1</vt:lpstr>
      <vt:lpstr>TKÁNĚ</vt:lpstr>
      <vt:lpstr>ZOPAKUJ SI STAVBU ŽIVOČIŠNÉ BUŇKY</vt:lpstr>
      <vt:lpstr>ČÍM SE LIŠÍ ROSTLINNÁ A ŽIVOČIŠNÁ BUŇKA?</vt:lpstr>
      <vt:lpstr>PLETIVO NEBO TKÁŇ?</vt:lpstr>
      <vt:lpstr>POZNÁŠ TKÁŇ ?</vt:lpstr>
      <vt:lpstr>POZNÁŠ TKÁŇ ?</vt:lpstr>
      <vt:lpstr>POZNÁŠ TKÁŇ ?</vt:lpstr>
      <vt:lpstr>Snímek 9</vt:lpstr>
      <vt:lpstr>POZNÁŠ TKÁŇ ?</vt:lpstr>
      <vt:lpstr>SHRNUTÍ</vt:lpstr>
      <vt:lpstr>ZDROJ OBRÁZKŮ A FOTOGRAFIÍ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DUM</cp:lastModifiedBy>
  <cp:revision>15</cp:revision>
  <dcterms:created xsi:type="dcterms:W3CDTF">2012-12-02T20:00:52Z</dcterms:created>
  <dcterms:modified xsi:type="dcterms:W3CDTF">2013-06-13T17:25:43Z</dcterms:modified>
</cp:coreProperties>
</file>