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F8DC20-AEFE-4FF9-B269-6EF962D33E6B}" type="doc">
      <dgm:prSet loTypeId="urn:microsoft.com/office/officeart/2005/8/layout/list1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BFC776A-53D8-463D-A3B9-912300CEB0E8}">
      <dgm:prSet phldrT="[Text]"/>
      <dgm:spPr/>
      <dgm:t>
        <a:bodyPr/>
        <a:lstStyle/>
        <a:p>
          <a:r>
            <a:rPr lang="cs-CZ" dirty="0" smtClean="0"/>
            <a:t>Bílé (europoidní)</a:t>
          </a:r>
          <a:endParaRPr lang="cs-CZ" dirty="0"/>
        </a:p>
      </dgm:t>
    </dgm:pt>
    <dgm:pt modelId="{B65A8AB8-33FA-488E-A7CD-C5E23AB5AB2E}" type="parTrans" cxnId="{F888532A-91EA-48CE-A819-BEFE519E8679}">
      <dgm:prSet/>
      <dgm:spPr/>
      <dgm:t>
        <a:bodyPr/>
        <a:lstStyle/>
        <a:p>
          <a:endParaRPr lang="cs-CZ"/>
        </a:p>
      </dgm:t>
    </dgm:pt>
    <dgm:pt modelId="{FA3DDFDA-9602-4766-BCBF-B67C74723B0B}" type="sibTrans" cxnId="{F888532A-91EA-48CE-A819-BEFE519E8679}">
      <dgm:prSet/>
      <dgm:spPr/>
      <dgm:t>
        <a:bodyPr/>
        <a:lstStyle/>
        <a:p>
          <a:endParaRPr lang="cs-CZ"/>
        </a:p>
      </dgm:t>
    </dgm:pt>
    <dgm:pt modelId="{768B103D-0171-4BA0-B082-C38BED20F305}">
      <dgm:prSet phldrT="[Text]"/>
      <dgm:spPr/>
      <dgm:t>
        <a:bodyPr/>
        <a:lstStyle/>
        <a:p>
          <a:r>
            <a:rPr lang="cs-CZ" dirty="0" smtClean="0"/>
            <a:t>Žlutohnědé (mongoloidní)</a:t>
          </a:r>
          <a:endParaRPr lang="cs-CZ" dirty="0"/>
        </a:p>
      </dgm:t>
    </dgm:pt>
    <dgm:pt modelId="{2F2B9C8B-3641-4203-9D24-AEDCAC9F5D69}" type="parTrans" cxnId="{CBCB7237-0B59-42E8-AAC2-20D9E992A284}">
      <dgm:prSet/>
      <dgm:spPr/>
      <dgm:t>
        <a:bodyPr/>
        <a:lstStyle/>
        <a:p>
          <a:endParaRPr lang="cs-CZ"/>
        </a:p>
      </dgm:t>
    </dgm:pt>
    <dgm:pt modelId="{94CD51B3-4382-4E6C-9099-2C942963E9DC}" type="sibTrans" cxnId="{CBCB7237-0B59-42E8-AAC2-20D9E992A284}">
      <dgm:prSet/>
      <dgm:spPr/>
      <dgm:t>
        <a:bodyPr/>
        <a:lstStyle/>
        <a:p>
          <a:endParaRPr lang="cs-CZ"/>
        </a:p>
      </dgm:t>
    </dgm:pt>
    <dgm:pt modelId="{140F265D-B526-4563-BC1D-31C2D9DB2F24}">
      <dgm:prSet phldrT="[Text]"/>
      <dgm:spPr/>
      <dgm:t>
        <a:bodyPr/>
        <a:lstStyle/>
        <a:p>
          <a:r>
            <a:rPr lang="cs-CZ" dirty="0" smtClean="0"/>
            <a:t>Černé (negroidní)</a:t>
          </a:r>
          <a:endParaRPr lang="cs-CZ" dirty="0"/>
        </a:p>
      </dgm:t>
    </dgm:pt>
    <dgm:pt modelId="{C6FD9DBE-D60F-4706-AF1C-B3C514BDC837}" type="parTrans" cxnId="{EB3E90CF-D677-42F0-8CEF-03498788D73B}">
      <dgm:prSet/>
      <dgm:spPr/>
      <dgm:t>
        <a:bodyPr/>
        <a:lstStyle/>
        <a:p>
          <a:endParaRPr lang="cs-CZ"/>
        </a:p>
      </dgm:t>
    </dgm:pt>
    <dgm:pt modelId="{51BC869D-3B25-4F02-8B7F-FFEE25794168}" type="sibTrans" cxnId="{EB3E90CF-D677-42F0-8CEF-03498788D73B}">
      <dgm:prSet/>
      <dgm:spPr/>
      <dgm:t>
        <a:bodyPr/>
        <a:lstStyle/>
        <a:p>
          <a:endParaRPr lang="cs-CZ"/>
        </a:p>
      </dgm:t>
    </dgm:pt>
    <dgm:pt modelId="{41C2FBBD-A4F8-4D45-BC9D-B19F31E65C10}" type="pres">
      <dgm:prSet presAssocID="{B8F8DC20-AEFE-4FF9-B269-6EF962D33E6B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0155FA-42A4-44BA-B036-7A5C85C66042}" type="pres">
      <dgm:prSet presAssocID="{3BFC776A-53D8-463D-A3B9-912300CEB0E8}" presName="parentLin" presStyleCnt="0"/>
      <dgm:spPr/>
    </dgm:pt>
    <dgm:pt modelId="{47898778-14DD-45B6-ABDF-18877FEE2314}" type="pres">
      <dgm:prSet presAssocID="{3BFC776A-53D8-463D-A3B9-912300CEB0E8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29378E4-67FD-4964-A93F-5A221E7A2BEE}" type="pres">
      <dgm:prSet presAssocID="{3BFC776A-53D8-463D-A3B9-912300CEB0E8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5DDA47-55F0-494B-AE12-1C3139753BE5}" type="pres">
      <dgm:prSet presAssocID="{3BFC776A-53D8-463D-A3B9-912300CEB0E8}" presName="negativeSpace" presStyleCnt="0"/>
      <dgm:spPr/>
    </dgm:pt>
    <dgm:pt modelId="{5BC4C7F5-0089-4321-803C-650C74A8916B}" type="pres">
      <dgm:prSet presAssocID="{3BFC776A-53D8-463D-A3B9-912300CEB0E8}" presName="childText" presStyleLbl="conFgAcc1" presStyleIdx="0" presStyleCnt="3">
        <dgm:presLayoutVars>
          <dgm:bulletEnabled val="1"/>
        </dgm:presLayoutVars>
      </dgm:prSet>
      <dgm:spPr/>
    </dgm:pt>
    <dgm:pt modelId="{27C3439D-E0E1-40B4-84A2-77E7D3DDA32A}" type="pres">
      <dgm:prSet presAssocID="{FA3DDFDA-9602-4766-BCBF-B67C74723B0B}" presName="spaceBetweenRectangles" presStyleCnt="0"/>
      <dgm:spPr/>
    </dgm:pt>
    <dgm:pt modelId="{2A13073A-D005-455D-AA3A-E17EEDE7FEFE}" type="pres">
      <dgm:prSet presAssocID="{768B103D-0171-4BA0-B082-C38BED20F305}" presName="parentLin" presStyleCnt="0"/>
      <dgm:spPr/>
    </dgm:pt>
    <dgm:pt modelId="{6B206AB8-32B3-44EE-A659-DB1F64A3C9A4}" type="pres">
      <dgm:prSet presAssocID="{768B103D-0171-4BA0-B082-C38BED20F30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04C9772-BCE0-4834-AE51-0B641D31A4B2}" type="pres">
      <dgm:prSet presAssocID="{768B103D-0171-4BA0-B082-C38BED20F305}" presName="parentText" presStyleLbl="node1" presStyleIdx="1" presStyleCnt="3" custScaleX="1285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E06FB2-13E5-4533-8637-C5E04B3DDDF9}" type="pres">
      <dgm:prSet presAssocID="{768B103D-0171-4BA0-B082-C38BED20F305}" presName="negativeSpace" presStyleCnt="0"/>
      <dgm:spPr/>
    </dgm:pt>
    <dgm:pt modelId="{83CE77F9-28AC-4267-9CEF-624963010CF6}" type="pres">
      <dgm:prSet presAssocID="{768B103D-0171-4BA0-B082-C38BED20F305}" presName="childText" presStyleLbl="conFgAcc1" presStyleIdx="1" presStyleCnt="3">
        <dgm:presLayoutVars>
          <dgm:bulletEnabled val="1"/>
        </dgm:presLayoutVars>
      </dgm:prSet>
      <dgm:spPr/>
    </dgm:pt>
    <dgm:pt modelId="{1BC7ECC6-512A-4F74-BEB7-ED1A07236AAF}" type="pres">
      <dgm:prSet presAssocID="{94CD51B3-4382-4E6C-9099-2C942963E9DC}" presName="spaceBetweenRectangles" presStyleCnt="0"/>
      <dgm:spPr/>
    </dgm:pt>
    <dgm:pt modelId="{C5D327C6-F223-4C41-AF1C-62CF040250D7}" type="pres">
      <dgm:prSet presAssocID="{140F265D-B526-4563-BC1D-31C2D9DB2F24}" presName="parentLin" presStyleCnt="0"/>
      <dgm:spPr/>
    </dgm:pt>
    <dgm:pt modelId="{AFE1C400-42F6-43DD-91A3-0094D10E5DEC}" type="pres">
      <dgm:prSet presAssocID="{140F265D-B526-4563-BC1D-31C2D9DB2F24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49A73DFB-FB53-4652-ACD9-13FF87211177}" type="pres">
      <dgm:prSet presAssocID="{140F265D-B526-4563-BC1D-31C2D9DB2F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C9109E-C32A-49E5-871B-8868514BA7C7}" type="pres">
      <dgm:prSet presAssocID="{140F265D-B526-4563-BC1D-31C2D9DB2F24}" presName="negativeSpace" presStyleCnt="0"/>
      <dgm:spPr/>
    </dgm:pt>
    <dgm:pt modelId="{8C08BA6F-FD48-45F6-BA7C-61E3243EC102}" type="pres">
      <dgm:prSet presAssocID="{140F265D-B526-4563-BC1D-31C2D9DB2F2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E0716FCC-5D64-47F0-A5EB-E096106C583E}" type="presOf" srcId="{768B103D-0171-4BA0-B082-C38BED20F305}" destId="{004C9772-BCE0-4834-AE51-0B641D31A4B2}" srcOrd="1" destOrd="0" presId="urn:microsoft.com/office/officeart/2005/8/layout/list1"/>
    <dgm:cxn modelId="{EB3E90CF-D677-42F0-8CEF-03498788D73B}" srcId="{B8F8DC20-AEFE-4FF9-B269-6EF962D33E6B}" destId="{140F265D-B526-4563-BC1D-31C2D9DB2F24}" srcOrd="2" destOrd="0" parTransId="{C6FD9DBE-D60F-4706-AF1C-B3C514BDC837}" sibTransId="{51BC869D-3B25-4F02-8B7F-FFEE25794168}"/>
    <dgm:cxn modelId="{55D2C8CD-1381-4627-B7BC-33370C429D49}" type="presOf" srcId="{B8F8DC20-AEFE-4FF9-B269-6EF962D33E6B}" destId="{41C2FBBD-A4F8-4D45-BC9D-B19F31E65C10}" srcOrd="0" destOrd="0" presId="urn:microsoft.com/office/officeart/2005/8/layout/list1"/>
    <dgm:cxn modelId="{4F639449-22B5-4C4C-BA07-59DCFD4FED3F}" type="presOf" srcId="{768B103D-0171-4BA0-B082-C38BED20F305}" destId="{6B206AB8-32B3-44EE-A659-DB1F64A3C9A4}" srcOrd="0" destOrd="0" presId="urn:microsoft.com/office/officeart/2005/8/layout/list1"/>
    <dgm:cxn modelId="{CBCB7237-0B59-42E8-AAC2-20D9E992A284}" srcId="{B8F8DC20-AEFE-4FF9-B269-6EF962D33E6B}" destId="{768B103D-0171-4BA0-B082-C38BED20F305}" srcOrd="1" destOrd="0" parTransId="{2F2B9C8B-3641-4203-9D24-AEDCAC9F5D69}" sibTransId="{94CD51B3-4382-4E6C-9099-2C942963E9DC}"/>
    <dgm:cxn modelId="{F888532A-91EA-48CE-A819-BEFE519E8679}" srcId="{B8F8DC20-AEFE-4FF9-B269-6EF962D33E6B}" destId="{3BFC776A-53D8-463D-A3B9-912300CEB0E8}" srcOrd="0" destOrd="0" parTransId="{B65A8AB8-33FA-488E-A7CD-C5E23AB5AB2E}" sibTransId="{FA3DDFDA-9602-4766-BCBF-B67C74723B0B}"/>
    <dgm:cxn modelId="{A4A4FA9B-FAE2-4999-9DBB-F5DA16ACDFCD}" type="presOf" srcId="{140F265D-B526-4563-BC1D-31C2D9DB2F24}" destId="{49A73DFB-FB53-4652-ACD9-13FF87211177}" srcOrd="1" destOrd="0" presId="urn:microsoft.com/office/officeart/2005/8/layout/list1"/>
    <dgm:cxn modelId="{56A954BB-AE49-4047-9516-4EECD229ECCA}" type="presOf" srcId="{3BFC776A-53D8-463D-A3B9-912300CEB0E8}" destId="{B29378E4-67FD-4964-A93F-5A221E7A2BEE}" srcOrd="1" destOrd="0" presId="urn:microsoft.com/office/officeart/2005/8/layout/list1"/>
    <dgm:cxn modelId="{B3C8CF44-08A1-49E7-A4CA-A1C5ABE2D052}" type="presOf" srcId="{140F265D-B526-4563-BC1D-31C2D9DB2F24}" destId="{AFE1C400-42F6-43DD-91A3-0094D10E5DEC}" srcOrd="0" destOrd="0" presId="urn:microsoft.com/office/officeart/2005/8/layout/list1"/>
    <dgm:cxn modelId="{6E18773A-F34B-42B2-B0DB-79B559DC6085}" type="presOf" srcId="{3BFC776A-53D8-463D-A3B9-912300CEB0E8}" destId="{47898778-14DD-45B6-ABDF-18877FEE2314}" srcOrd="0" destOrd="0" presId="urn:microsoft.com/office/officeart/2005/8/layout/list1"/>
    <dgm:cxn modelId="{01749C6C-3D27-4B4E-ABD6-B45EBED5CBE7}" type="presParOf" srcId="{41C2FBBD-A4F8-4D45-BC9D-B19F31E65C10}" destId="{180155FA-42A4-44BA-B036-7A5C85C66042}" srcOrd="0" destOrd="0" presId="urn:microsoft.com/office/officeart/2005/8/layout/list1"/>
    <dgm:cxn modelId="{40759897-5AF9-4D30-80B9-717F392E4EF6}" type="presParOf" srcId="{180155FA-42A4-44BA-B036-7A5C85C66042}" destId="{47898778-14DD-45B6-ABDF-18877FEE2314}" srcOrd="0" destOrd="0" presId="urn:microsoft.com/office/officeart/2005/8/layout/list1"/>
    <dgm:cxn modelId="{1EE2BC43-D53E-4CCE-BA06-027518E2095D}" type="presParOf" srcId="{180155FA-42A4-44BA-B036-7A5C85C66042}" destId="{B29378E4-67FD-4964-A93F-5A221E7A2BEE}" srcOrd="1" destOrd="0" presId="urn:microsoft.com/office/officeart/2005/8/layout/list1"/>
    <dgm:cxn modelId="{65D33E2B-626A-496E-97BD-D01F94C5D27A}" type="presParOf" srcId="{41C2FBBD-A4F8-4D45-BC9D-B19F31E65C10}" destId="{085DDA47-55F0-494B-AE12-1C3139753BE5}" srcOrd="1" destOrd="0" presId="urn:microsoft.com/office/officeart/2005/8/layout/list1"/>
    <dgm:cxn modelId="{6DFB937D-125C-4BEC-B108-ED5837D30830}" type="presParOf" srcId="{41C2FBBD-A4F8-4D45-BC9D-B19F31E65C10}" destId="{5BC4C7F5-0089-4321-803C-650C74A8916B}" srcOrd="2" destOrd="0" presId="urn:microsoft.com/office/officeart/2005/8/layout/list1"/>
    <dgm:cxn modelId="{45C7219F-B14C-4617-B03F-19395EC7D8E6}" type="presParOf" srcId="{41C2FBBD-A4F8-4D45-BC9D-B19F31E65C10}" destId="{27C3439D-E0E1-40B4-84A2-77E7D3DDA32A}" srcOrd="3" destOrd="0" presId="urn:microsoft.com/office/officeart/2005/8/layout/list1"/>
    <dgm:cxn modelId="{2EAD7018-F855-4517-82E1-118A581C9574}" type="presParOf" srcId="{41C2FBBD-A4F8-4D45-BC9D-B19F31E65C10}" destId="{2A13073A-D005-455D-AA3A-E17EEDE7FEFE}" srcOrd="4" destOrd="0" presId="urn:microsoft.com/office/officeart/2005/8/layout/list1"/>
    <dgm:cxn modelId="{8C051ECE-5978-483B-880C-8C9B9CF466B9}" type="presParOf" srcId="{2A13073A-D005-455D-AA3A-E17EEDE7FEFE}" destId="{6B206AB8-32B3-44EE-A659-DB1F64A3C9A4}" srcOrd="0" destOrd="0" presId="urn:microsoft.com/office/officeart/2005/8/layout/list1"/>
    <dgm:cxn modelId="{AAE37D25-B370-4C34-BBBD-946F775AF0AF}" type="presParOf" srcId="{2A13073A-D005-455D-AA3A-E17EEDE7FEFE}" destId="{004C9772-BCE0-4834-AE51-0B641D31A4B2}" srcOrd="1" destOrd="0" presId="urn:microsoft.com/office/officeart/2005/8/layout/list1"/>
    <dgm:cxn modelId="{0852A671-9481-4CE0-B474-CC890D7E70D1}" type="presParOf" srcId="{41C2FBBD-A4F8-4D45-BC9D-B19F31E65C10}" destId="{46E06FB2-13E5-4533-8637-C5E04B3DDDF9}" srcOrd="5" destOrd="0" presId="urn:microsoft.com/office/officeart/2005/8/layout/list1"/>
    <dgm:cxn modelId="{D292A9C9-3127-4CB7-8D1D-FA6B5520C121}" type="presParOf" srcId="{41C2FBBD-A4F8-4D45-BC9D-B19F31E65C10}" destId="{83CE77F9-28AC-4267-9CEF-624963010CF6}" srcOrd="6" destOrd="0" presId="urn:microsoft.com/office/officeart/2005/8/layout/list1"/>
    <dgm:cxn modelId="{8FC8C1DE-8B3F-49DF-A9E9-9AB98008CF5E}" type="presParOf" srcId="{41C2FBBD-A4F8-4D45-BC9D-B19F31E65C10}" destId="{1BC7ECC6-512A-4F74-BEB7-ED1A07236AAF}" srcOrd="7" destOrd="0" presId="urn:microsoft.com/office/officeart/2005/8/layout/list1"/>
    <dgm:cxn modelId="{9B920650-5EBD-4F7F-BC80-37E419AD41B6}" type="presParOf" srcId="{41C2FBBD-A4F8-4D45-BC9D-B19F31E65C10}" destId="{C5D327C6-F223-4C41-AF1C-62CF040250D7}" srcOrd="8" destOrd="0" presId="urn:microsoft.com/office/officeart/2005/8/layout/list1"/>
    <dgm:cxn modelId="{9DAB006E-6F2A-4C09-AF6D-2CB34A21ED2D}" type="presParOf" srcId="{C5D327C6-F223-4C41-AF1C-62CF040250D7}" destId="{AFE1C400-42F6-43DD-91A3-0094D10E5DEC}" srcOrd="0" destOrd="0" presId="urn:microsoft.com/office/officeart/2005/8/layout/list1"/>
    <dgm:cxn modelId="{4D3F70F9-ECB0-4FD4-BC8E-4EE68EECAA5A}" type="presParOf" srcId="{C5D327C6-F223-4C41-AF1C-62CF040250D7}" destId="{49A73DFB-FB53-4652-ACD9-13FF87211177}" srcOrd="1" destOrd="0" presId="urn:microsoft.com/office/officeart/2005/8/layout/list1"/>
    <dgm:cxn modelId="{46717F99-3629-4A52-B0B3-AB21C02E5B39}" type="presParOf" srcId="{41C2FBBD-A4F8-4D45-BC9D-B19F31E65C10}" destId="{E4C9109E-C32A-49E5-871B-8868514BA7C7}" srcOrd="9" destOrd="0" presId="urn:microsoft.com/office/officeart/2005/8/layout/list1"/>
    <dgm:cxn modelId="{F1FB720E-8827-478F-8E62-D0DE7A9E9E0B}" type="presParOf" srcId="{41C2FBBD-A4F8-4D45-BC9D-B19F31E65C10}" destId="{8C08BA6F-FD48-45F6-BA7C-61E3243EC102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BC4C7F5-0089-4321-803C-650C74A8916B}">
      <dsp:nvSpPr>
        <dsp:cNvPr id="0" name=""/>
        <dsp:cNvSpPr/>
      </dsp:nvSpPr>
      <dsp:spPr>
        <a:xfrm>
          <a:off x="0" y="868832"/>
          <a:ext cx="74676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29378E4-67FD-4964-A93F-5A221E7A2BEE}">
      <dsp:nvSpPr>
        <dsp:cNvPr id="0" name=""/>
        <dsp:cNvSpPr/>
      </dsp:nvSpPr>
      <dsp:spPr>
        <a:xfrm>
          <a:off x="373380" y="411272"/>
          <a:ext cx="5227320" cy="9151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Bílé (europoidní)</a:t>
          </a:r>
          <a:endParaRPr lang="cs-CZ" sz="3100" kern="1200" dirty="0"/>
        </a:p>
      </dsp:txBody>
      <dsp:txXfrm>
        <a:off x="373380" y="411272"/>
        <a:ext cx="5227320" cy="915120"/>
      </dsp:txXfrm>
    </dsp:sp>
    <dsp:sp modelId="{83CE77F9-28AC-4267-9CEF-624963010CF6}">
      <dsp:nvSpPr>
        <dsp:cNvPr id="0" name=""/>
        <dsp:cNvSpPr/>
      </dsp:nvSpPr>
      <dsp:spPr>
        <a:xfrm>
          <a:off x="0" y="2274992"/>
          <a:ext cx="74676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04C9772-BCE0-4834-AE51-0B641D31A4B2}">
      <dsp:nvSpPr>
        <dsp:cNvPr id="0" name=""/>
        <dsp:cNvSpPr/>
      </dsp:nvSpPr>
      <dsp:spPr>
        <a:xfrm>
          <a:off x="373380" y="1817432"/>
          <a:ext cx="6720033" cy="9151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Žlutohnědé (mongoloidní)</a:t>
          </a:r>
          <a:endParaRPr lang="cs-CZ" sz="3100" kern="1200" dirty="0"/>
        </a:p>
      </dsp:txBody>
      <dsp:txXfrm>
        <a:off x="373380" y="1817432"/>
        <a:ext cx="6720033" cy="915120"/>
      </dsp:txXfrm>
    </dsp:sp>
    <dsp:sp modelId="{8C08BA6F-FD48-45F6-BA7C-61E3243EC102}">
      <dsp:nvSpPr>
        <dsp:cNvPr id="0" name=""/>
        <dsp:cNvSpPr/>
      </dsp:nvSpPr>
      <dsp:spPr>
        <a:xfrm>
          <a:off x="0" y="3681152"/>
          <a:ext cx="74676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9A73DFB-FB53-4652-ACD9-13FF87211177}">
      <dsp:nvSpPr>
        <dsp:cNvPr id="0" name=""/>
        <dsp:cNvSpPr/>
      </dsp:nvSpPr>
      <dsp:spPr>
        <a:xfrm>
          <a:off x="373380" y="3223592"/>
          <a:ext cx="5227320" cy="9151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Černé (negroidní)</a:t>
          </a:r>
          <a:endParaRPr lang="cs-CZ" sz="3100" kern="1200" dirty="0"/>
        </a:p>
      </dsp:txBody>
      <dsp:txXfrm>
        <a:off x="373380" y="3223592"/>
        <a:ext cx="5227320" cy="915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493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1351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5239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277853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886438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0116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357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1414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5198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8750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4349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2594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topography_map.png" TargetMode="External"/><Relationship Id="rId2" Type="http://schemas.openxmlformats.org/officeDocument/2006/relationships/hyperlink" Target="http://commons.wikimedia.org/wiki/File:World_population_density_map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icrosoft.offic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59632" y="1844824"/>
            <a:ext cx="6873875" cy="277653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VY_32_INOVACE_05_LIDSKÁ PLEMENA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8. </a:t>
            </a:r>
            <a:r>
              <a:rPr lang="cs-CZ" sz="1200" dirty="0" smtClean="0"/>
              <a:t>nebo</a:t>
            </a:r>
            <a:r>
              <a:rPr lang="cs-CZ" sz="1200" cap="all" dirty="0" smtClean="0"/>
              <a:t> 9</a:t>
            </a:r>
            <a:r>
              <a:rPr lang="cs-CZ" sz="1200" dirty="0" smtClean="0"/>
              <a:t>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</a:t>
            </a:r>
            <a:r>
              <a:rPr lang="cs-CZ" sz="1200" cap="all" smtClean="0"/>
              <a:t>	</a:t>
            </a:r>
            <a:r>
              <a:rPr lang="cs-CZ" sz="1200" smtClean="0"/>
              <a:t>Člověk </a:t>
            </a:r>
            <a:r>
              <a:rPr lang="cs-CZ" sz="1200" dirty="0" smtClean="0"/>
              <a:t>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člověka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Lidská plemena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		</a:t>
            </a:r>
            <a:r>
              <a:rPr lang="cs-CZ" sz="1200" dirty="0"/>
              <a:t>antropologické typy, europoidní, mongoloidní, negroidní </a:t>
            </a:r>
            <a:r>
              <a:rPr lang="cs-CZ" sz="1200" dirty="0" smtClean="0"/>
              <a:t>				plemeno, rasismus, xenofobie, nacionalismus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12/2012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 s krátkými motivačními úkoly pro žáky. Žák rozvíjí schopnost pozorovat, třídit informace a vyvozovat závěry. Charakterizuje nevědecké a nehumanistické teorie o lidských plemenech, vysvětlí jejich dopad na společnost.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316088" y="468511"/>
            <a:ext cx="8302274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</a:rPr>
              <a:t>Základní  škola a mateřská škola </a:t>
            </a:r>
            <a:r>
              <a:rPr lang="cs-CZ" sz="1600" b="1" dirty="0" err="1">
                <a:solidFill>
                  <a:prstClr val="black"/>
                </a:solidFill>
              </a:rPr>
              <a:t>J.A.Komenského</a:t>
            </a:r>
            <a:endParaRPr lang="cs-CZ" sz="1600" dirty="0">
              <a:solidFill>
                <a:prstClr val="black"/>
              </a:solidFill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tel. 311 240 401, 311 240 400, email: </a:t>
            </a:r>
            <a:r>
              <a:rPr lang="cs-CZ" sz="1600" dirty="0" err="1" smtClean="0">
                <a:solidFill>
                  <a:prstClr val="black"/>
                </a:solidFill>
              </a:rPr>
              <a:t>zsnovstra</a:t>
            </a:r>
            <a:r>
              <a:rPr lang="cs-CZ" sz="1600" dirty="0" smtClean="0">
                <a:solidFill>
                  <a:prstClr val="black"/>
                </a:solidFill>
              </a:rPr>
              <a:t>@</a:t>
            </a:r>
            <a:r>
              <a:rPr lang="cs-CZ" sz="1600" smtClean="0">
                <a:solidFill>
                  <a:prstClr val="black"/>
                </a:solidFill>
              </a:rPr>
              <a:t>emal.cz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040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Lidská plemena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1565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Náměty k zamyšlení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Kolik lidí nyní žije na Zemi?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7 mld. (údaj z roku 2011)</a:t>
            </a:r>
          </a:p>
          <a:p>
            <a:r>
              <a:rPr lang="cs-CZ" dirty="0" smtClean="0"/>
              <a:t>Které oblasti světa jsou nejhustěji osídleny?</a:t>
            </a:r>
          </a:p>
          <a:p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3140968"/>
            <a:ext cx="7488832" cy="3713654"/>
          </a:xfrm>
          <a:prstGeom prst="rect">
            <a:avLst/>
          </a:prstGeom>
          <a:ln w="38100">
            <a:solidFill>
              <a:schemeClr val="accent3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1115616" y="4997795"/>
            <a:ext cx="1556929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 smtClean="0"/>
              <a:t>Počet obyvatel na 1 km2</a:t>
            </a:r>
            <a:endParaRPr lang="cs-CZ" sz="600" dirty="0"/>
          </a:p>
        </p:txBody>
      </p:sp>
    </p:spTree>
    <p:extLst>
      <p:ext uri="{BB962C8B-B14F-4D97-AF65-F5344CB8AC3E}">
        <p14:creationId xmlns:p14="http://schemas.microsoft.com/office/powerpoint/2010/main" xmlns="" val="3151000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7467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Lidská plemena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988840"/>
            <a:ext cx="7467600" cy="396044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/>
                </a:solidFill>
              </a:rPr>
              <a:t>Stejný</a:t>
            </a:r>
            <a:r>
              <a:rPr lang="cs-CZ" dirty="0" smtClean="0"/>
              <a:t> historický </a:t>
            </a:r>
            <a:r>
              <a:rPr lang="cs-CZ" dirty="0" smtClean="0">
                <a:solidFill>
                  <a:schemeClr val="accent3"/>
                </a:solidFill>
              </a:rPr>
              <a:t>původ</a:t>
            </a:r>
          </a:p>
          <a:p>
            <a:r>
              <a:rPr lang="cs-CZ" dirty="0" smtClean="0"/>
              <a:t>Různé </a:t>
            </a:r>
            <a:r>
              <a:rPr lang="cs-CZ" dirty="0" smtClean="0">
                <a:solidFill>
                  <a:schemeClr val="accent3"/>
                </a:solidFill>
              </a:rPr>
              <a:t>znaky</a:t>
            </a:r>
            <a:r>
              <a:rPr lang="cs-CZ" dirty="0" smtClean="0"/>
              <a:t> a </a:t>
            </a:r>
            <a:r>
              <a:rPr lang="cs-CZ" dirty="0" smtClean="0">
                <a:solidFill>
                  <a:schemeClr val="accent3"/>
                </a:solidFill>
              </a:rPr>
              <a:t>vlastnosti</a:t>
            </a:r>
          </a:p>
          <a:p>
            <a:pPr lvl="1"/>
            <a:r>
              <a:rPr lang="cs-CZ" dirty="0" smtClean="0">
                <a:solidFill>
                  <a:schemeClr val="tx2"/>
                </a:solidFill>
              </a:rPr>
              <a:t>Následek vývoje v jiném prostředí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Ztráta přizpůsobivosti znaků </a:t>
            </a:r>
            <a:r>
              <a:rPr lang="cs-CZ" dirty="0" smtClean="0"/>
              <a:t>v jiném prostředí</a:t>
            </a:r>
          </a:p>
          <a:p>
            <a:pPr lvl="1"/>
            <a:r>
              <a:rPr lang="cs-CZ" dirty="0" smtClean="0">
                <a:solidFill>
                  <a:schemeClr val="tx2"/>
                </a:solidFill>
              </a:rPr>
              <a:t>Př. běloch v Africe – znaky bílé rasy mají i generace potomků</a:t>
            </a:r>
          </a:p>
          <a:p>
            <a:pPr lvl="1"/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/>
              <a:t>Antropologie</a:t>
            </a:r>
          </a:p>
          <a:p>
            <a:pPr lvl="1"/>
            <a:r>
              <a:rPr lang="cs-CZ" dirty="0" smtClean="0"/>
              <a:t>zkoumá liská plemena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6456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lidských plemen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36806545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723494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se od sebe plemena liší?</a:t>
            </a:r>
            <a:endParaRPr lang="cs-CZ" dirty="0"/>
          </a:p>
        </p:txBody>
      </p:sp>
      <p:pic>
        <p:nvPicPr>
          <p:cNvPr id="2050" name="Picture 2" descr="C:\Users\Tereza\AppData\Local\Microsoft\Windows\Temporary Internet Files\Content.IE5\70QMP9HU\MP900439332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889302"/>
            <a:ext cx="2645296" cy="177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reza\AppData\Local\Microsoft\Windows\Temporary Internet Files\Content.IE5\0FYFT0AB\MP90028503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9390"/>
          <a:stretch/>
        </p:blipFill>
        <p:spPr bwMode="auto">
          <a:xfrm>
            <a:off x="3059832" y="4250297"/>
            <a:ext cx="2948371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reza\AppData\Local\Microsoft\Windows\Temporary Internet Files\Content.IE5\K43E3B6T\MP90044250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932" b="51586"/>
          <a:stretch/>
        </p:blipFill>
        <p:spPr bwMode="auto">
          <a:xfrm>
            <a:off x="6156176" y="3385829"/>
            <a:ext cx="2792027" cy="332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323528" y="1786672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395536" y="1628800"/>
            <a:ext cx="7467600" cy="273630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accent3"/>
                </a:solidFill>
              </a:rPr>
              <a:t>Množství pigmentu</a:t>
            </a:r>
          </a:p>
          <a:p>
            <a:pPr lvl="1"/>
            <a:r>
              <a:rPr lang="cs-CZ" dirty="0" smtClean="0">
                <a:solidFill>
                  <a:schemeClr val="tx2"/>
                </a:solidFill>
              </a:rPr>
              <a:t>Barva kůže, vlasů a očí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Tělesné proporce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Tvar lebky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Tvar nosu a očí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7584" y="4509120"/>
            <a:ext cx="1659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egroidní rasa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85066" y="3880479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europoidní rasa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2995041"/>
            <a:ext cx="1954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mongoloidní rasa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114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Antropologické typy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rámci jednoho plemena</a:t>
            </a:r>
          </a:p>
          <a:p>
            <a:r>
              <a:rPr lang="cs-CZ" dirty="0"/>
              <a:t>T</a:t>
            </a:r>
            <a:r>
              <a:rPr lang="cs-CZ" dirty="0" smtClean="0"/>
              <a:t>ypy bílého plemena:</a:t>
            </a:r>
          </a:p>
          <a:p>
            <a:pPr lvl="1"/>
            <a:r>
              <a:rPr lang="cs-CZ" dirty="0" err="1" smtClean="0"/>
              <a:t>Alpiský</a:t>
            </a:r>
            <a:endParaRPr lang="cs-CZ" dirty="0" smtClean="0"/>
          </a:p>
          <a:p>
            <a:pPr lvl="1"/>
            <a:r>
              <a:rPr lang="cs-CZ" dirty="0" smtClean="0"/>
              <a:t>Baltický</a:t>
            </a:r>
          </a:p>
          <a:p>
            <a:pPr lvl="1"/>
            <a:r>
              <a:rPr lang="cs-CZ" dirty="0" smtClean="0"/>
              <a:t>Nordický</a:t>
            </a:r>
          </a:p>
          <a:p>
            <a:pPr lvl="1"/>
            <a:r>
              <a:rPr lang="cs-CZ" dirty="0" smtClean="0"/>
              <a:t>Dinárský</a:t>
            </a:r>
          </a:p>
          <a:p>
            <a:pPr lvl="1"/>
            <a:r>
              <a:rPr lang="cs-CZ" dirty="0"/>
              <a:t>M</a:t>
            </a:r>
            <a:r>
              <a:rPr lang="cs-CZ" dirty="0" smtClean="0"/>
              <a:t>editeránní</a:t>
            </a:r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7904" y="2502900"/>
            <a:ext cx="5119005" cy="414730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6381328"/>
            <a:ext cx="4390946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Kde se v Evropě uvedené typy vyskytují?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147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národ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859216" cy="3845024"/>
          </a:xfrm>
        </p:spPr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Různé antropologické typy bílého plemene</a:t>
            </a:r>
          </a:p>
          <a:p>
            <a:pPr lvl="1"/>
            <a:r>
              <a:rPr lang="cs-CZ" dirty="0" smtClean="0"/>
              <a:t>Převažuje alpinský typ</a:t>
            </a:r>
          </a:p>
          <a:p>
            <a:pPr lvl="1"/>
            <a:r>
              <a:rPr lang="cs-CZ" dirty="0" smtClean="0"/>
              <a:t>Méně obvyklý – mediteránní typ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Romové</a:t>
            </a:r>
          </a:p>
          <a:p>
            <a:pPr lvl="1"/>
            <a:r>
              <a:rPr lang="cs-CZ" dirty="0" smtClean="0"/>
              <a:t>Bílé plemeno z Indie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Tereza\AppData\Local\Microsoft\Windows\Temporary Internet Files\Content.IE5\ADW4B7FS\MC9004057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077072"/>
            <a:ext cx="3987038" cy="257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96142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Bílé plemeno (europoidní)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546894" y="1124744"/>
            <a:ext cx="7467600" cy="5528987"/>
          </a:xfrm>
        </p:spPr>
        <p:txBody>
          <a:bodyPr/>
          <a:lstStyle/>
          <a:p>
            <a:r>
              <a:rPr lang="cs-CZ" dirty="0" smtClean="0"/>
              <a:t>Vlasy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Různé barvy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Mírně vlnité až kadeřavé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Oválný průřez</a:t>
            </a:r>
          </a:p>
          <a:p>
            <a:r>
              <a:rPr lang="cs-CZ" dirty="0" smtClean="0"/>
              <a:t>Pleť 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Světlá až tmavohnědá</a:t>
            </a:r>
          </a:p>
          <a:p>
            <a:r>
              <a:rPr lang="cs-CZ" dirty="0" smtClean="0"/>
              <a:t>Nos a brada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Výrazná</a:t>
            </a:r>
          </a:p>
          <a:p>
            <a:r>
              <a:rPr lang="cs-CZ" dirty="0" smtClean="0"/>
              <a:t>Oči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Modré až hnědé</a:t>
            </a:r>
          </a:p>
          <a:p>
            <a:r>
              <a:rPr lang="cs-CZ" dirty="0" smtClean="0"/>
              <a:t>Mužům rostou vousy</a:t>
            </a:r>
            <a:endParaRPr lang="cs-CZ" dirty="0"/>
          </a:p>
          <a:p>
            <a:r>
              <a:rPr lang="cs-CZ" dirty="0" smtClean="0"/>
              <a:t>Evropa a Blízký východ</a:t>
            </a:r>
            <a:endParaRPr lang="cs-CZ" dirty="0"/>
          </a:p>
        </p:txBody>
      </p:sp>
      <p:pic>
        <p:nvPicPr>
          <p:cNvPr id="4099" name="Picture 3" descr="C:\Users\Tereza\AppData\Local\Microsoft\Windows\Temporary Internet Files\Content.IE5\W2TWAUNA\MP9002850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21088"/>
            <a:ext cx="3657600" cy="2420112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Tereza\AppData\Local\Microsoft\Windows\Temporary Internet Files\Content.IE5\HGEI2291\MP90040377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678" r="12616"/>
          <a:stretch/>
        </p:blipFill>
        <p:spPr bwMode="auto">
          <a:xfrm>
            <a:off x="5304409" y="836712"/>
            <a:ext cx="3488926" cy="2902794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Tereza\AppData\Local\Microsoft\Windows\Temporary Internet Files\Content.IE5\W2TWAUNA\MC9004420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6290" y="5952225"/>
            <a:ext cx="965200" cy="68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4021815" y="2305124"/>
            <a:ext cx="720080" cy="432048"/>
            <a:chOff x="3568810" y="3068960"/>
            <a:chExt cx="720080" cy="432048"/>
          </a:xfrm>
        </p:grpSpPr>
        <p:sp>
          <p:nvSpPr>
            <p:cNvPr id="5" name="Ovál 4"/>
            <p:cNvSpPr/>
            <p:nvPr/>
          </p:nvSpPr>
          <p:spPr>
            <a:xfrm>
              <a:off x="3568810" y="3068960"/>
              <a:ext cx="720080" cy="432048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Vývojový diagram: spojnice 5"/>
            <p:cNvSpPr/>
            <p:nvPr/>
          </p:nvSpPr>
          <p:spPr>
            <a:xfrm>
              <a:off x="3896143" y="3275859"/>
              <a:ext cx="65413" cy="45719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407025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Žlutohnědé plemeno (mongoloidní)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Rovné, husté, černé</a:t>
            </a:r>
          </a:p>
          <a:p>
            <a:r>
              <a:rPr lang="cs-CZ" dirty="0" smtClean="0"/>
              <a:t>Pleť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Nažloutlá, světlá až snědá</a:t>
            </a:r>
          </a:p>
          <a:p>
            <a:r>
              <a:rPr lang="cs-CZ" dirty="0" smtClean="0"/>
              <a:t>Oči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Tmavé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Štěrbiny úzké</a:t>
            </a:r>
          </a:p>
          <a:p>
            <a:r>
              <a:rPr lang="cs-CZ" dirty="0" smtClean="0"/>
              <a:t>Lícní kosti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Výrazné (široký obličej)</a:t>
            </a:r>
          </a:p>
          <a:p>
            <a:r>
              <a:rPr lang="cs-CZ" dirty="0" smtClean="0"/>
              <a:t>Asie (Indiáni a Inuiti)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Picture 4" descr="C:\Users\Tereza\AppData\Local\Microsoft\Windows\Temporary Internet Files\Content.IE5\K43E3B6T\MP900442501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932" b="51586"/>
          <a:stretch/>
        </p:blipFill>
        <p:spPr bwMode="auto">
          <a:xfrm>
            <a:off x="5940152" y="1412776"/>
            <a:ext cx="2792027" cy="332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4427984" y="1988840"/>
            <a:ext cx="576064" cy="576064"/>
            <a:chOff x="4427984" y="1988840"/>
            <a:chExt cx="576064" cy="576064"/>
          </a:xfrm>
        </p:grpSpPr>
        <p:sp>
          <p:nvSpPr>
            <p:cNvPr id="5" name="Vývojový diagram: spojnice 4"/>
            <p:cNvSpPr/>
            <p:nvPr/>
          </p:nvSpPr>
          <p:spPr>
            <a:xfrm>
              <a:off x="4427984" y="1988840"/>
              <a:ext cx="576064" cy="576064"/>
            </a:xfrm>
            <a:prstGeom prst="flowChartConnector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Vývojový diagram: spojnice 5"/>
            <p:cNvSpPr/>
            <p:nvPr/>
          </p:nvSpPr>
          <p:spPr>
            <a:xfrm flipV="1">
              <a:off x="4657152" y="2231152"/>
              <a:ext cx="117727" cy="117727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8" name="Picture 5" descr="C:\Users\Tereza\AppData\Local\Microsoft\Windows\Temporary Internet Files\Content.IE5\W2TWAUNA\MC9004420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6290" y="5952225"/>
            <a:ext cx="965200" cy="68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78576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Černé plemeno (negroidní)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Kudrnaté, tmavé</a:t>
            </a:r>
          </a:p>
          <a:p>
            <a:r>
              <a:rPr lang="cs-CZ" dirty="0" smtClean="0"/>
              <a:t>Pleť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Hnědá až černá</a:t>
            </a:r>
          </a:p>
          <a:p>
            <a:r>
              <a:rPr lang="cs-CZ" dirty="0" smtClean="0"/>
              <a:t>Obličej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Široký, výrazné rty a široký nos</a:t>
            </a:r>
          </a:p>
          <a:p>
            <a:r>
              <a:rPr lang="cs-CZ" dirty="0" smtClean="0"/>
              <a:t>Řídké ochlupení</a:t>
            </a:r>
          </a:p>
          <a:p>
            <a:r>
              <a:rPr lang="cs-CZ" dirty="0" smtClean="0"/>
              <a:t>Afrika, Austrálie</a:t>
            </a:r>
            <a:endParaRPr lang="cs-CZ" dirty="0"/>
          </a:p>
        </p:txBody>
      </p:sp>
      <p:pic>
        <p:nvPicPr>
          <p:cNvPr id="5125" name="Picture 5" descr="C:\Users\Tereza\AppData\Local\Microsoft\Windows\Temporary Internet Files\Content.IE5\W2TWAUNA\MP90043933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784" t="8673" r="19844" b="2396"/>
          <a:stretch/>
        </p:blipFill>
        <p:spPr bwMode="auto">
          <a:xfrm>
            <a:off x="5436096" y="404664"/>
            <a:ext cx="2956265" cy="6098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Tereza\AppData\Local\Microsoft\Windows\Temporary Internet Files\Content.IE5\W2TWAUNA\MC9004420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6290" y="5952225"/>
            <a:ext cx="965200" cy="68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3806290" y="1988840"/>
            <a:ext cx="1125750" cy="216024"/>
            <a:chOff x="3806290" y="1988840"/>
            <a:chExt cx="1125750" cy="216024"/>
          </a:xfrm>
        </p:grpSpPr>
        <p:sp>
          <p:nvSpPr>
            <p:cNvPr id="4" name="Ovál 3"/>
            <p:cNvSpPr/>
            <p:nvPr/>
          </p:nvSpPr>
          <p:spPr>
            <a:xfrm>
              <a:off x="3806290" y="1988840"/>
              <a:ext cx="1125750" cy="216024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Vývojový diagram: spojnice 4"/>
            <p:cNvSpPr/>
            <p:nvPr/>
          </p:nvSpPr>
          <p:spPr>
            <a:xfrm>
              <a:off x="4369165" y="2096852"/>
              <a:ext cx="45719" cy="45719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296077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Všichni jsou si rovni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Rasismus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Nevědecká teorie o nadřazenosti některých plemen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Projevy rasismu:</a:t>
            </a:r>
          </a:p>
          <a:p>
            <a:r>
              <a:rPr lang="cs-CZ" dirty="0" smtClean="0"/>
              <a:t>Xenofobie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Nepřátelství k přistěhovalcům</a:t>
            </a:r>
          </a:p>
          <a:p>
            <a:r>
              <a:rPr lang="cs-CZ" dirty="0" smtClean="0"/>
              <a:t>Nacionalismus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Nadřazenost určitého národa</a:t>
            </a:r>
          </a:p>
          <a:p>
            <a:r>
              <a:rPr lang="cs-CZ" dirty="0" smtClean="0"/>
              <a:t>Náboženská nesnášenlivost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7" name="Picture 3" descr="C:\Users\Tereza\AppData\Local\Microsoft\Windows\Temporary Internet Files\Content.IE5\ADW4B7FS\MP9004265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08920"/>
            <a:ext cx="2448272" cy="367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665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900" dirty="0"/>
              <a:t>File:World </a:t>
            </a:r>
            <a:r>
              <a:rPr lang="cs-CZ" sz="900" dirty="0" err="1"/>
              <a:t>population</a:t>
            </a:r>
            <a:r>
              <a:rPr lang="cs-CZ" sz="900" dirty="0"/>
              <a:t> </a:t>
            </a:r>
            <a:r>
              <a:rPr lang="cs-CZ" sz="900" dirty="0" err="1"/>
              <a:t>density</a:t>
            </a:r>
            <a:r>
              <a:rPr lang="cs-CZ" sz="900" dirty="0"/>
              <a:t> map.PNG. In: </a:t>
            </a:r>
            <a:r>
              <a:rPr lang="cs-CZ" sz="900" i="1" dirty="0" err="1"/>
              <a:t>Wikipedia</a:t>
            </a:r>
            <a:r>
              <a:rPr lang="cs-CZ" sz="900" i="1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2012-02-27 [cit. 2012-12-13]. Dostupné z: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commons.wikimedia.org/wiki/File:World_population_density_map.PNG</a:t>
            </a:r>
            <a:endParaRPr lang="cs-CZ" sz="900" dirty="0" smtClean="0"/>
          </a:p>
          <a:p>
            <a:r>
              <a:rPr lang="cs-CZ" sz="900" dirty="0" err="1"/>
              <a:t>Soubor:Europe</a:t>
            </a:r>
            <a:r>
              <a:rPr lang="cs-CZ" sz="900" dirty="0"/>
              <a:t> </a:t>
            </a:r>
            <a:r>
              <a:rPr lang="cs-CZ" sz="900" dirty="0" err="1"/>
              <a:t>topography</a:t>
            </a:r>
            <a:r>
              <a:rPr lang="cs-CZ" sz="900" dirty="0"/>
              <a:t> map.png. In: </a:t>
            </a:r>
            <a:r>
              <a:rPr lang="cs-CZ" sz="900" i="1" dirty="0" err="1"/>
              <a:t>Wikipedia</a:t>
            </a:r>
            <a:r>
              <a:rPr lang="cs-CZ" sz="900" i="1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2008-06-12 [cit. 2012-12-13]. Dostupné z: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cs.wikipedia.org/wiki/Soubor:Europe_topography_map.png</a:t>
            </a:r>
            <a:endParaRPr lang="cs-CZ" sz="900" dirty="0" smtClean="0"/>
          </a:p>
          <a:p>
            <a:r>
              <a:rPr lang="cs-CZ" sz="900" dirty="0" smtClean="0"/>
              <a:t> </a:t>
            </a:r>
            <a:r>
              <a:rPr lang="cs-CZ" sz="900" dirty="0" smtClean="0">
                <a:hlinkClick r:id="rId4"/>
              </a:rPr>
              <a:t>www.microsoft.office.com</a:t>
            </a:r>
            <a:endParaRPr lang="cs-CZ" sz="9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2047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</TotalTime>
  <Words>386</Words>
  <Application>Microsoft Office PowerPoint</Application>
  <PresentationFormat>Předvádění na obrazovce (4:3)</PresentationFormat>
  <Paragraphs>105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Lidská plemena</vt:lpstr>
      <vt:lpstr>Náměty k zamyšlení</vt:lpstr>
      <vt:lpstr>Lidská plemena</vt:lpstr>
      <vt:lpstr>Přehled lidských plemen</vt:lpstr>
      <vt:lpstr>Čím se od sebe plemena liší?</vt:lpstr>
      <vt:lpstr>Antropologické typy</vt:lpstr>
      <vt:lpstr>Český národ</vt:lpstr>
      <vt:lpstr>Bílé plemeno (europoidní)</vt:lpstr>
      <vt:lpstr>Žlutohnědé plemeno (mongoloidní)</vt:lpstr>
      <vt:lpstr>Černé plemeno (negroidní)</vt:lpstr>
      <vt:lpstr>Všichni jsou si rovni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pc</cp:lastModifiedBy>
  <cp:revision>15</cp:revision>
  <dcterms:created xsi:type="dcterms:W3CDTF">2012-12-13T08:39:24Z</dcterms:created>
  <dcterms:modified xsi:type="dcterms:W3CDTF">2013-06-11T12:33:44Z</dcterms:modified>
</cp:coreProperties>
</file>