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6" r:id="rId4"/>
    <p:sldId id="260" r:id="rId5"/>
    <p:sldId id="258" r:id="rId6"/>
    <p:sldId id="262" r:id="rId7"/>
    <p:sldId id="261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5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6512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39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767509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950142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6904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305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9312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8224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2456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035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892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FDA755F-6FFA-4E55-BB11-AD7B93C786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D2F888-AE6D-486C-AF73-2858DB92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ommons.wikimedia.org/wiki/File:Muskelstruktur_uk.png?uselang=c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Sarco_contract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VY_32_INOVACE_07_KOSTERNÍ SVALSTVO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Svalová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/>
              <a:t>šlacha, povázka, sval. Vlákno, glukóza, </a:t>
            </a:r>
            <a:r>
              <a:rPr lang="cs-CZ" sz="1200" dirty="0" err="1"/>
              <a:t>kys</a:t>
            </a:r>
            <a:r>
              <a:rPr lang="cs-CZ" sz="1200" dirty="0"/>
              <a:t>. </a:t>
            </a:r>
            <a:r>
              <a:rPr lang="cs-CZ" sz="1200" dirty="0" smtClean="0"/>
              <a:t>mléčná</a:t>
            </a:r>
            <a:r>
              <a:rPr lang="cs-CZ" sz="1200" dirty="0"/>
              <a:t>, CNS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12/2012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s krátkými motivačními úkoly pro žáky. Žák rozvíjí schopnost pozorovat, třídit informace a vyvozovat závěry. Prezentace klade důraz na stavbu kosterního svalu, princip jeho pohybu, výživu a ovládání. Zahrnuje shrnutí učiva   a závěrečné otázky.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7" y="499308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41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Kosterní Svalstvo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 a funkce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W2TWAUNA\MC900339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052736"/>
            <a:ext cx="2335734" cy="188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581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druhy svalové tkáně znáte?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Svalstvo hladké (útrobní)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Stěny vnitřních orgánů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Neunavitelné, neovladatelné vůlí</a:t>
            </a:r>
          </a:p>
          <a:p>
            <a:r>
              <a:rPr lang="cs-CZ" sz="2800" dirty="0" smtClean="0"/>
              <a:t>Svalstvo srdeční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Stěny srdce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Neunavitelné, neovladatelné, pravidelně pracující</a:t>
            </a:r>
          </a:p>
          <a:p>
            <a:r>
              <a:rPr lang="cs-CZ" sz="2800" dirty="0" smtClean="0"/>
              <a:t>Svalstvo kosterní (příčně pruhované)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Pohyb těla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Ovladatelné, unavitelné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 descr="C:\Users\Tereza\AppData\Local\Microsoft\Windows\Temporary Internet Files\Content.IE5\R6LY2M1N\MC900441498[2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2044596" cy="204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073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kosterního svalu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15" b="95985" l="9961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988840"/>
            <a:ext cx="5785870" cy="3096344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2452246"/>
            <a:ext cx="6078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1025" y="4365104"/>
            <a:ext cx="85151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š</a:t>
            </a:r>
            <a:r>
              <a:rPr lang="cs-CZ" dirty="0" smtClean="0"/>
              <a:t>lacha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988840"/>
            <a:ext cx="104387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povázka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4374224"/>
            <a:ext cx="9284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nopec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5976" y="3126211"/>
            <a:ext cx="1697901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valové vlákno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7" idx="1"/>
          </p:cNvCxnSpPr>
          <p:nvPr/>
        </p:nvCxnSpPr>
        <p:spPr>
          <a:xfrm flipH="1">
            <a:off x="5148064" y="2173506"/>
            <a:ext cx="216024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9" idx="1"/>
          </p:cNvCxnSpPr>
          <p:nvPr/>
        </p:nvCxnSpPr>
        <p:spPr>
          <a:xfrm flipH="1">
            <a:off x="6299952" y="3310877"/>
            <a:ext cx="216024" cy="4938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42540" y="3620053"/>
            <a:ext cx="135165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val. bříško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23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Stavba kosterního svalu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15" b="95985" l="9961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204864"/>
            <a:ext cx="4876800" cy="2609850"/>
          </a:xfrm>
        </p:spPr>
      </p:pic>
      <p:sp>
        <p:nvSpPr>
          <p:cNvPr id="5" name="TextovéPole 4"/>
          <p:cNvSpPr txBox="1"/>
          <p:nvPr/>
        </p:nvSpPr>
        <p:spPr>
          <a:xfrm>
            <a:off x="2152555" y="2452246"/>
            <a:ext cx="6078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33789" y="4221088"/>
            <a:ext cx="85151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šlacha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5883" y="2170701"/>
            <a:ext cx="104387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povázka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4221088"/>
            <a:ext cx="9284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nopec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5783" y="2996952"/>
            <a:ext cx="1697901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valové vlákno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7" idx="1"/>
          </p:cNvCxnSpPr>
          <p:nvPr/>
        </p:nvCxnSpPr>
        <p:spPr>
          <a:xfrm flipH="1">
            <a:off x="4899859" y="2355367"/>
            <a:ext cx="216024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9" idx="1"/>
          </p:cNvCxnSpPr>
          <p:nvPr/>
        </p:nvCxnSpPr>
        <p:spPr>
          <a:xfrm flipH="1">
            <a:off x="6159759" y="3181618"/>
            <a:ext cx="216024" cy="4938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" name="Picture 2" descr="C:\Users\Tereza\AppData\Local\Microsoft\Windows\Temporary Internet Files\Content.IE5\R6LY2M1N\MC900441498[2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419872" y="3574757"/>
            <a:ext cx="1080121" cy="30777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/>
              <a:t>s</a:t>
            </a:r>
            <a:r>
              <a:rPr lang="cs-CZ" sz="1400" dirty="0" smtClean="0"/>
              <a:t>val. </a:t>
            </a:r>
            <a:r>
              <a:rPr lang="cs-CZ" sz="1400" dirty="0"/>
              <a:t>b</a:t>
            </a:r>
            <a:r>
              <a:rPr lang="cs-CZ" sz="1400" dirty="0" smtClean="0"/>
              <a:t>říško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5276" y="385175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68250" y="208291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320841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15883" y="18138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58030" y="263081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4270" y="45817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655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pohybu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15" b="95985" l="9961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340768"/>
            <a:ext cx="2304256" cy="1233137"/>
          </a:xfrm>
          <a:prstGeom prst="rect">
            <a:avLst/>
          </a:prstGeom>
        </p:spPr>
      </p:pic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2144" y="1556792"/>
            <a:ext cx="4163006" cy="2219635"/>
          </a:xfr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1330" y="3971777"/>
            <a:ext cx="3172268" cy="2333951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>
            <a:off x="2411760" y="2060848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64088" y="1052736"/>
            <a:ext cx="273664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Uvolněné svalové vlákno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29140" y="6381328"/>
            <a:ext cx="267252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Stažené  svalové vlákno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4509120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myozin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95576" y="5083463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124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Krevní zásobení</a:t>
            </a:r>
          </a:p>
          <a:p>
            <a:pPr lvl="1"/>
            <a:r>
              <a:rPr lang="cs-CZ" sz="2400" dirty="0" smtClean="0"/>
              <a:t>Vlásečnice</a:t>
            </a:r>
          </a:p>
          <a:p>
            <a:pPr lvl="1"/>
            <a:r>
              <a:rPr lang="cs-CZ" sz="2400" dirty="0" smtClean="0"/>
              <a:t>Přívod </a:t>
            </a:r>
            <a:r>
              <a:rPr lang="cs-CZ" sz="2400" u="sng" dirty="0" smtClean="0"/>
              <a:t>výživy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chemeClr val="accent3"/>
                </a:solidFill>
              </a:rPr>
              <a:t>glukózy</a:t>
            </a:r>
            <a:r>
              <a:rPr lang="cs-CZ" sz="2400" dirty="0" smtClean="0"/>
              <a:t> (sacharid)</a:t>
            </a:r>
          </a:p>
          <a:p>
            <a:pPr lvl="1"/>
            <a:r>
              <a:rPr lang="cs-CZ" sz="2400" dirty="0" smtClean="0"/>
              <a:t>Odvod </a:t>
            </a:r>
            <a:r>
              <a:rPr lang="cs-CZ" sz="2400" u="sng" dirty="0"/>
              <a:t>odpadní </a:t>
            </a:r>
            <a:r>
              <a:rPr lang="cs-CZ" sz="2400" u="sng" dirty="0" smtClean="0"/>
              <a:t>látek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chemeClr val="accent3"/>
                </a:solidFill>
              </a:rPr>
              <a:t>kyseliny mléčné </a:t>
            </a:r>
            <a:endParaRPr lang="cs-CZ" sz="2400" dirty="0" smtClean="0"/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Svalová únava</a:t>
            </a:r>
          </a:p>
          <a:p>
            <a:pPr lvl="1"/>
            <a:r>
              <a:rPr lang="cs-CZ" sz="2400" dirty="0"/>
              <a:t>Vyčerpání energie</a:t>
            </a:r>
          </a:p>
          <a:p>
            <a:pPr lvl="1"/>
            <a:r>
              <a:rPr lang="cs-CZ" sz="2400" dirty="0"/>
              <a:t>Nahromadění odpadních látek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Relaxace</a:t>
            </a:r>
            <a:endParaRPr lang="cs-CZ" sz="27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r>
              <a:rPr lang="cs-CZ" sz="2400" dirty="0"/>
              <a:t>Odbourání odpad. látek</a:t>
            </a:r>
          </a:p>
          <a:p>
            <a:pPr lvl="1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0903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Centrální nervová soustava (mozek a mícha)</a:t>
            </a:r>
          </a:p>
          <a:p>
            <a:pPr lvl="1"/>
            <a:r>
              <a:rPr lang="cs-CZ" sz="2400" dirty="0"/>
              <a:t>Řídí svaly</a:t>
            </a:r>
          </a:p>
          <a:p>
            <a:pPr lvl="1"/>
            <a:r>
              <a:rPr lang="cs-CZ" sz="2400" dirty="0"/>
              <a:t>Stah svalu – díky </a:t>
            </a:r>
            <a:r>
              <a:rPr lang="cs-CZ" sz="2400" dirty="0">
                <a:solidFill>
                  <a:schemeClr val="accent3"/>
                </a:solidFill>
              </a:rPr>
              <a:t>nervovému podráždění</a:t>
            </a:r>
          </a:p>
          <a:p>
            <a:pPr lvl="1"/>
            <a:r>
              <a:rPr lang="cs-CZ" sz="2400" dirty="0"/>
              <a:t>Více Ca</a:t>
            </a:r>
            <a:r>
              <a:rPr lang="cs-CZ" sz="2400" baseline="30000" dirty="0"/>
              <a:t>2+ </a:t>
            </a:r>
            <a:r>
              <a:rPr lang="cs-CZ" sz="2400" dirty="0"/>
              <a:t>- zasouvání úseků sval. vlákna do sebe</a:t>
            </a:r>
          </a:p>
        </p:txBody>
      </p:sp>
      <p:pic>
        <p:nvPicPr>
          <p:cNvPr id="4" name="Zástupný symbol pro obsah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4646048"/>
            <a:ext cx="2736304" cy="1458944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9541" y="4739774"/>
            <a:ext cx="1728192" cy="12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93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79686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71974" y="1196752"/>
            <a:ext cx="4088457" cy="505164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Povázka</a:t>
            </a:r>
          </a:p>
          <a:p>
            <a:pPr lvl="1"/>
            <a:r>
              <a:rPr lang="cs-CZ" dirty="0" smtClean="0"/>
              <a:t>Vazivo, kryje sval. bříško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Šlacha </a:t>
            </a:r>
          </a:p>
          <a:p>
            <a:pPr lvl="1"/>
            <a:r>
              <a:rPr lang="cs-CZ" dirty="0" smtClean="0"/>
              <a:t>Upnutí svalu na kost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Glukóza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ýživa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Kyselina mléčná</a:t>
            </a:r>
          </a:p>
          <a:p>
            <a:pPr lvl="1"/>
            <a:r>
              <a:rPr lang="cs-CZ" dirty="0" smtClean="0"/>
              <a:t>Odpadní látka, únava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CNS (mozek, mícha)</a:t>
            </a:r>
          </a:p>
          <a:p>
            <a:pPr lvl="1"/>
            <a:r>
              <a:rPr lang="cs-CZ" dirty="0" smtClean="0"/>
              <a:t>Ovládá svalstvo</a:t>
            </a:r>
          </a:p>
          <a:p>
            <a:pPr lvl="1"/>
            <a:r>
              <a:rPr lang="cs-CZ" dirty="0" smtClean="0"/>
              <a:t>Zasouvání úseků do sebe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0701" y="1484784"/>
            <a:ext cx="3657600" cy="658368"/>
          </a:xfrm>
        </p:spPr>
        <p:txBody>
          <a:bodyPr/>
          <a:lstStyle/>
          <a:p>
            <a:r>
              <a:rPr lang="cs-CZ" dirty="0" smtClean="0"/>
              <a:t>Stavba kosterního svalu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55976" y="476672"/>
            <a:ext cx="3657600" cy="658368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pic>
        <p:nvPicPr>
          <p:cNvPr id="8" name="Zástupný symbol pro obsah 3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15" b="95985" l="9961" r="89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3326606"/>
            <a:ext cx="3657600" cy="1957387"/>
          </a:xfrm>
        </p:spPr>
      </p:pic>
      <p:sp>
        <p:nvSpPr>
          <p:cNvPr id="9" name="TextovéPole 8"/>
          <p:cNvSpPr txBox="1"/>
          <p:nvPr/>
        </p:nvSpPr>
        <p:spPr>
          <a:xfrm>
            <a:off x="450701" y="3366284"/>
            <a:ext cx="6078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2802" y="4864115"/>
            <a:ext cx="85151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šlacha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31980" y="3263574"/>
            <a:ext cx="104387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povázka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869160"/>
            <a:ext cx="9284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nopec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16200000">
            <a:off x="3075802" y="3550949"/>
            <a:ext cx="1697901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valové vlákno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42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Čím se sval upíná na kost?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Šlachami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je to povázka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Vazivová blána kryjící svalové bříško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má význam glukóza?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Sacharid, zdroj energie pro práci svalu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hlavní odpadní látka vniká při práci svalu.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Kyselina mléčná, sval. bolest, relaxace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princip stažení a uvolnění (práce) svalu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Zasouvání částí svalových vláken do sebe (zkrácení svalu)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52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File:Muskelstruktur uk.png.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2011-10-11 [cit. 2012-12-26].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commons.wikimedia.org/wiki/File:Muskelstruktur_uk.png?uselang=cs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www.microsoft.office.com</a:t>
            </a:r>
            <a:endParaRPr lang="cs-CZ" sz="1200" dirty="0" smtClean="0"/>
          </a:p>
          <a:p>
            <a:r>
              <a:rPr lang="cs-CZ" sz="1200" dirty="0"/>
              <a:t>File:Sarco contract.jpg.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2007-06-20 [cit. 2012-12-26].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commons.wikimedia.org/wiki/File:Sarco_contract.jpg?uselang=cs</a:t>
            </a:r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951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369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1_Arkýř</vt:lpstr>
      <vt:lpstr>Snímek 1</vt:lpstr>
      <vt:lpstr>Kosterní Svalstvo</vt:lpstr>
      <vt:lpstr>Jaké druhy svalové tkáně znáte?</vt:lpstr>
      <vt:lpstr>Stavba kosterního svalu</vt:lpstr>
      <vt:lpstr>Stavba kosterního svalu</vt:lpstr>
      <vt:lpstr>Princip pohybu</vt:lpstr>
      <vt:lpstr>Výživa  svalů</vt:lpstr>
      <vt:lpstr>Ovládání svalů</vt:lpstr>
      <vt:lpstr>Shrnutí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17</cp:revision>
  <dcterms:created xsi:type="dcterms:W3CDTF">2012-12-17T18:43:56Z</dcterms:created>
  <dcterms:modified xsi:type="dcterms:W3CDTF">2013-06-11T12:34:59Z</dcterms:modified>
</cp:coreProperties>
</file>