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60" r:id="rId5"/>
    <p:sldId id="261" r:id="rId6"/>
    <p:sldId id="262" r:id="rId7"/>
    <p:sldId id="263" r:id="rId8"/>
    <p:sldId id="273" r:id="rId9"/>
    <p:sldId id="274" r:id="rId10"/>
    <p:sldId id="275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706" autoAdjust="0"/>
    <p:restoredTop sz="94660"/>
  </p:normalViewPr>
  <p:slideViewPr>
    <p:cSldViewPr>
      <p:cViewPr varScale="1">
        <p:scale>
          <a:sx n="107" d="100"/>
          <a:sy n="107" d="100"/>
        </p:scale>
        <p:origin x="-14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26BE1C9-7C5E-400B-A46A-A80DDC25F005}" type="datetimeFigureOut">
              <a:rPr lang="cs-CZ" smtClean="0">
                <a:solidFill>
                  <a:srgbClr val="575F6D"/>
                </a:solidFill>
              </a:rPr>
              <a:pPr/>
              <a:t>12.6.2013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E838F07-F8D6-4C83-84C8-4AADD558A6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96596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26BE1C9-7C5E-400B-A46A-A80DDC25F005}" type="datetimeFigureOut">
              <a:rPr lang="cs-CZ" smtClean="0">
                <a:solidFill>
                  <a:srgbClr val="575F6D"/>
                </a:solidFill>
              </a:rPr>
              <a:pPr/>
              <a:t>12.6.2013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E838F07-F8D6-4C83-84C8-4AADD558A6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74248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26BE1C9-7C5E-400B-A46A-A80DDC25F005}" type="datetimeFigureOut">
              <a:rPr lang="cs-CZ" smtClean="0">
                <a:solidFill>
                  <a:srgbClr val="575F6D"/>
                </a:solidFill>
              </a:rPr>
              <a:pPr/>
              <a:t>12.6.2013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E838F07-F8D6-4C83-84C8-4AADD558A6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31587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BE1C9-7C5E-400B-A46A-A80DDC25F005}" type="datetimeFigureOut">
              <a:rPr lang="cs-CZ" smtClean="0">
                <a:solidFill>
                  <a:srgbClr val="575F6D"/>
                </a:solidFill>
              </a:rPr>
              <a:pPr/>
              <a:t>12.6.2013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38F07-F8D6-4C83-84C8-4AADD558A6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796927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BE1C9-7C5E-400B-A46A-A80DDC25F005}" type="datetimeFigureOut">
              <a:rPr lang="cs-CZ" smtClean="0">
                <a:solidFill>
                  <a:srgbClr val="575F6D"/>
                </a:solidFill>
              </a:rPr>
              <a:pPr/>
              <a:t>12.6.2013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38F07-F8D6-4C83-84C8-4AADD558A6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23644052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26BE1C9-7C5E-400B-A46A-A80DDC25F005}" type="datetimeFigureOut">
              <a:rPr lang="cs-CZ" smtClean="0">
                <a:solidFill>
                  <a:srgbClr val="575F6D"/>
                </a:solidFill>
              </a:rPr>
              <a:pPr/>
              <a:t>12.6.2013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E838F07-F8D6-4C83-84C8-4AADD558A6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9555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BE1C9-7C5E-400B-A46A-A80DDC25F005}" type="datetimeFigureOut">
              <a:rPr lang="cs-CZ" smtClean="0">
                <a:solidFill>
                  <a:srgbClr val="575F6D"/>
                </a:solidFill>
              </a:rPr>
              <a:pPr/>
              <a:t>12.6.2013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38F07-F8D6-4C83-84C8-4AADD558A6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18053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26BE1C9-7C5E-400B-A46A-A80DDC25F005}" type="datetimeFigureOut">
              <a:rPr lang="cs-CZ" smtClean="0">
                <a:solidFill>
                  <a:srgbClr val="575F6D"/>
                </a:solidFill>
              </a:rPr>
              <a:pPr/>
              <a:t>12.6.2013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E838F07-F8D6-4C83-84C8-4AADD558A6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1748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26BE1C9-7C5E-400B-A46A-A80DDC25F005}" type="datetimeFigureOut">
              <a:rPr lang="cs-CZ" smtClean="0">
                <a:solidFill>
                  <a:srgbClr val="575F6D"/>
                </a:solidFill>
              </a:rPr>
              <a:pPr/>
              <a:t>12.6.2013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E838F07-F8D6-4C83-84C8-4AADD558A6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93997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BE1C9-7C5E-400B-A46A-A80DDC25F005}" type="datetimeFigureOut">
              <a:rPr lang="cs-CZ" smtClean="0">
                <a:solidFill>
                  <a:srgbClr val="575F6D"/>
                </a:solidFill>
              </a:rPr>
              <a:pPr/>
              <a:t>12.6.2013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38F07-F8D6-4C83-84C8-4AADD558A6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19727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BE1C9-7C5E-400B-A46A-A80DDC25F005}" type="datetimeFigureOut">
              <a:rPr lang="cs-CZ" smtClean="0">
                <a:solidFill>
                  <a:srgbClr val="575F6D"/>
                </a:solidFill>
              </a:rPr>
              <a:pPr/>
              <a:t>12.6.2013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38F07-F8D6-4C83-84C8-4AADD558A6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65683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26BE1C9-7C5E-400B-A46A-A80DDC25F005}" type="datetimeFigureOut">
              <a:rPr lang="cs-CZ" smtClean="0">
                <a:solidFill>
                  <a:srgbClr val="575F6D"/>
                </a:solidFill>
              </a:rPr>
              <a:pPr/>
              <a:t>12.6.2013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E838F07-F8D6-4C83-84C8-4AADD558A6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54720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Latidos.gif?uselang=cs" TargetMode="External"/><Relationship Id="rId2" Type="http://schemas.openxmlformats.org/officeDocument/2006/relationships/hyperlink" Target="http://commons.wikimedia.org/wiki/File:Circulatory_System_no_tags.sv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Flusso_venoso.gif?uselang=cs" TargetMode="External"/><Relationship Id="rId5" Type="http://schemas.openxmlformats.org/officeDocument/2006/relationships/hyperlink" Target="http://commons.wikimedia.org/wiki/File:FIGURA_04.jpg?uselang=cs" TargetMode="External"/><Relationship Id="rId4" Type="http://schemas.openxmlformats.org/officeDocument/2006/relationships/hyperlink" Target="http://commons.wikimedia.org/wiki/File:Pressioni_vascolari.pn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259632" y="1844824"/>
            <a:ext cx="6873875" cy="2776538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AUTOR: 		</a:t>
            </a:r>
            <a:r>
              <a:rPr lang="cs-CZ" sz="1200" dirty="0" smtClean="0"/>
              <a:t>	Ing</a:t>
            </a:r>
            <a:r>
              <a:rPr lang="cs-CZ" sz="1200" dirty="0" smtClean="0"/>
              <a:t>. Tereza </a:t>
            </a:r>
            <a:r>
              <a:rPr lang="cs-CZ" sz="1200" dirty="0" err="1" smtClean="0"/>
              <a:t>Kovalská</a:t>
            </a: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NÁZEV: 			VY_32_INOVACE_08_CÉVY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Ročník: 		8. </a:t>
            </a:r>
            <a:r>
              <a:rPr lang="cs-CZ" sz="1200" dirty="0" smtClean="0"/>
              <a:t>nebo</a:t>
            </a:r>
            <a:r>
              <a:rPr lang="cs-CZ" sz="1200" cap="all" dirty="0" smtClean="0"/>
              <a:t> 9</a:t>
            </a:r>
            <a:r>
              <a:rPr lang="cs-CZ" sz="1200" dirty="0" smtClean="0"/>
              <a:t>. ročník ZŠ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oblast:	</a:t>
            </a:r>
            <a:r>
              <a:rPr lang="cs-CZ" sz="1200" dirty="0" smtClean="0"/>
              <a:t>Člověk a příroda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obor: </a:t>
            </a:r>
            <a:r>
              <a:rPr lang="cs-CZ" sz="1200" cap="all" dirty="0" smtClean="0"/>
              <a:t>	</a:t>
            </a:r>
            <a:r>
              <a:rPr lang="cs-CZ" sz="1200" cap="all" dirty="0" smtClean="0"/>
              <a:t>	</a:t>
            </a:r>
            <a:r>
              <a:rPr lang="cs-CZ" sz="1200" dirty="0" smtClean="0"/>
              <a:t>Přírodopis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Tematický okruh:</a:t>
            </a:r>
            <a:r>
              <a:rPr lang="cs-CZ" sz="1200" cap="all" smtClean="0"/>
              <a:t>	</a:t>
            </a:r>
            <a:r>
              <a:rPr lang="cs-CZ" sz="1200" cap="all" smtClean="0"/>
              <a:t>	</a:t>
            </a:r>
            <a:r>
              <a:rPr lang="cs-CZ" sz="1200" smtClean="0"/>
              <a:t>Biologie </a:t>
            </a:r>
            <a:r>
              <a:rPr lang="cs-CZ" sz="1200" dirty="0" smtClean="0"/>
              <a:t>člověka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TEMA: 			Oběhová soustava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Klíčová slova:		</a:t>
            </a:r>
            <a:r>
              <a:rPr lang="cs-CZ" sz="1200" dirty="0" smtClean="0"/>
              <a:t>tepny, žíly, vlásečnice 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VYTVOŘENO: 		1/2013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ČÍSLO PROJEKTU: 		1.4 OP VK</a:t>
            </a:r>
          </a:p>
          <a:p>
            <a:pPr algn="just">
              <a:lnSpc>
                <a:spcPct val="12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ANOTACE: Prezentace pro interaktivní tabuli. Prezentace klade důraz na stavbu oběhové soustavy, popisuje funkci tepen, žil a vlásečnic. V závěru jsou uvedeny jednoduché kontrolní úkoly. </a:t>
            </a:r>
          </a:p>
        </p:txBody>
      </p:sp>
      <p:pic>
        <p:nvPicPr>
          <p:cNvPr id="3075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8" name="Rectangle 5"/>
          <p:cNvSpPr>
            <a:spLocks noChangeArrowheads="1"/>
          </p:cNvSpPr>
          <p:nvPr/>
        </p:nvSpPr>
        <p:spPr bwMode="auto">
          <a:xfrm>
            <a:off x="284028" y="562496"/>
            <a:ext cx="8366394" cy="11079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>
                <a:solidFill>
                  <a:prstClr val="white"/>
                </a:solidFill>
              </a:rPr>
              <a:t>                                     </a:t>
            </a:r>
            <a:r>
              <a:rPr lang="cs-CZ" sz="1600" b="1" dirty="0">
                <a:solidFill>
                  <a:prstClr val="black"/>
                </a:solidFill>
              </a:rPr>
              <a:t>Základní  škola a mateřská škola </a:t>
            </a:r>
            <a:r>
              <a:rPr lang="cs-CZ" sz="1600" b="1" dirty="0" err="1">
                <a:solidFill>
                  <a:prstClr val="black"/>
                </a:solidFill>
              </a:rPr>
              <a:t>J.A.Komenského</a:t>
            </a:r>
            <a:endParaRPr lang="cs-CZ" sz="1600" dirty="0">
              <a:solidFill>
                <a:prstClr val="black"/>
              </a:solidFill>
            </a:endParaRPr>
          </a:p>
          <a:p>
            <a:pPr algn="ctr"/>
            <a:r>
              <a:rPr lang="cs-CZ" sz="1600" b="1" dirty="0">
                <a:solidFill>
                  <a:prstClr val="black"/>
                </a:solidFill>
              </a:rPr>
              <a:t>                                                          v Novém  Strašecí</a:t>
            </a:r>
            <a:r>
              <a:rPr lang="cs-CZ" sz="1600" dirty="0">
                <a:solidFill>
                  <a:prstClr val="black"/>
                </a:solidFill>
              </a:rPr>
              <a:t>                     </a:t>
            </a:r>
          </a:p>
          <a:p>
            <a:pPr algn="ctr"/>
            <a:r>
              <a:rPr lang="cs-CZ" sz="1600" dirty="0">
                <a:solidFill>
                  <a:prstClr val="black"/>
                </a:solidFill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600" dirty="0">
                <a:solidFill>
                  <a:prstClr val="black"/>
                </a:solidFill>
              </a:rPr>
              <a:t>                                                 tel. 311 240 401, 311 240 400, email: </a:t>
            </a:r>
            <a:r>
              <a:rPr lang="cs-CZ" sz="1600" dirty="0" err="1" smtClean="0">
                <a:solidFill>
                  <a:prstClr val="black"/>
                </a:solidFill>
              </a:rPr>
              <a:t>zsnovstra</a:t>
            </a:r>
            <a:r>
              <a:rPr lang="cs-CZ" sz="1600" smtClean="0">
                <a:solidFill>
                  <a:prstClr val="black"/>
                </a:solidFill>
              </a:rPr>
              <a:t>@email.</a:t>
            </a:r>
            <a:r>
              <a:rPr lang="cs-CZ" sz="1600" dirty="0" err="1" smtClean="0">
                <a:solidFill>
                  <a:prstClr val="black"/>
                </a:solidFill>
              </a:rPr>
              <a:t>cz</a:t>
            </a:r>
            <a:endParaRPr lang="cs-CZ" sz="16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6112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Cévy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2492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Oběhová soustava</a:t>
            </a:r>
            <a:endParaRPr lang="cs-CZ" dirty="0"/>
          </a:p>
        </p:txBody>
      </p:sp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3560" y="2362200"/>
            <a:ext cx="1688280" cy="389404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Zástupný symbol pro obsah 8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4220" y="2928745"/>
            <a:ext cx="2753109" cy="275310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cévy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srdce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3012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cévy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Rozvod </a:t>
            </a:r>
            <a:r>
              <a:rPr lang="cs-CZ" sz="3200" u="sng" dirty="0" smtClean="0"/>
              <a:t>krve</a:t>
            </a:r>
          </a:p>
          <a:p>
            <a:r>
              <a:rPr lang="cs-CZ" sz="3200" u="sng" dirty="0" smtClean="0"/>
              <a:t>Dělení</a:t>
            </a:r>
          </a:p>
          <a:p>
            <a:pPr lvl="1"/>
            <a:r>
              <a:rPr lang="cs-CZ" sz="2800" dirty="0" smtClean="0">
                <a:solidFill>
                  <a:schemeClr val="accent1"/>
                </a:solidFill>
              </a:rPr>
              <a:t>Tepny</a:t>
            </a:r>
          </a:p>
          <a:p>
            <a:pPr lvl="1"/>
            <a:r>
              <a:rPr lang="cs-CZ" sz="2800" dirty="0" smtClean="0">
                <a:solidFill>
                  <a:schemeClr val="accent1"/>
                </a:solidFill>
              </a:rPr>
              <a:t>Žíly</a:t>
            </a:r>
          </a:p>
          <a:p>
            <a:pPr lvl="1"/>
            <a:r>
              <a:rPr lang="cs-CZ" sz="2800" dirty="0" smtClean="0">
                <a:solidFill>
                  <a:schemeClr val="accent1"/>
                </a:solidFill>
              </a:rPr>
              <a:t>Vlásečnice</a:t>
            </a:r>
          </a:p>
          <a:p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44008" y="2132856"/>
            <a:ext cx="530915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žíly</a:t>
            </a:r>
            <a:endParaRPr lang="cs-CZ" dirty="0"/>
          </a:p>
        </p:txBody>
      </p:sp>
      <p:grpSp>
        <p:nvGrpSpPr>
          <p:cNvPr id="14" name="Skupina 13"/>
          <p:cNvGrpSpPr/>
          <p:nvPr/>
        </p:nvGrpSpPr>
        <p:grpSpPr>
          <a:xfrm>
            <a:off x="4183750" y="1556792"/>
            <a:ext cx="3828425" cy="3528392"/>
            <a:chOff x="4295806" y="1124744"/>
            <a:chExt cx="3828425" cy="3528392"/>
          </a:xfrm>
        </p:grpSpPr>
        <p:pic>
          <p:nvPicPr>
            <p:cNvPr id="10" name="Obrázek 9" descr="Výřez obrazovky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95806" y="1124744"/>
              <a:ext cx="3828425" cy="3528392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11" name="TextovéPole 10"/>
            <p:cNvSpPr txBox="1"/>
            <p:nvPr/>
          </p:nvSpPr>
          <p:spPr>
            <a:xfrm>
              <a:off x="4655846" y="2132856"/>
              <a:ext cx="530915" cy="369332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dirty="0" smtClean="0"/>
                <a:t>žíly</a:t>
              </a:r>
              <a:endParaRPr lang="cs-CZ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7020272" y="3501008"/>
              <a:ext cx="748923" cy="369332"/>
            </a:xfrm>
            <a:prstGeom prst="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dirty="0" smtClean="0"/>
                <a:t>tepny</a:t>
              </a:r>
              <a:endParaRPr lang="cs-CZ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5478859" y="4077072"/>
              <a:ext cx="1261884" cy="369332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dirty="0" smtClean="0"/>
                <a:t>vlásečnice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091269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Tepny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u="sng" dirty="0" smtClean="0">
                <a:solidFill>
                  <a:schemeClr val="accent1"/>
                </a:solidFill>
              </a:rPr>
              <a:t>Krev ze srdce od tkání</a:t>
            </a:r>
          </a:p>
          <a:p>
            <a:pPr marL="0" indent="0">
              <a:buNone/>
            </a:pPr>
            <a:endParaRPr lang="cs-CZ" u="sng" dirty="0" smtClean="0">
              <a:solidFill>
                <a:schemeClr val="accent1"/>
              </a:solidFill>
            </a:endParaRPr>
          </a:p>
          <a:p>
            <a:r>
              <a:rPr lang="cs-CZ" u="sng" dirty="0" smtClean="0"/>
              <a:t>Stěna</a:t>
            </a:r>
          </a:p>
          <a:p>
            <a:pPr lvl="1"/>
            <a:r>
              <a:rPr lang="cs-CZ" dirty="0" smtClean="0"/>
              <a:t>Silná, pevná, pružná</a:t>
            </a:r>
          </a:p>
          <a:p>
            <a:pPr marL="365760" lvl="1" indent="0">
              <a:buNone/>
            </a:pPr>
            <a:endParaRPr lang="cs-CZ" dirty="0" smtClean="0"/>
          </a:p>
          <a:p>
            <a:r>
              <a:rPr lang="cs-CZ" u="sng" dirty="0" smtClean="0"/>
              <a:t>Krev</a:t>
            </a:r>
          </a:p>
          <a:p>
            <a:pPr lvl="1"/>
            <a:r>
              <a:rPr lang="cs-CZ" dirty="0" smtClean="0"/>
              <a:t>Proudí rychle a pod vyšším tlakem</a:t>
            </a:r>
          </a:p>
          <a:p>
            <a:pPr lvl="1"/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Jasně červená</a:t>
            </a:r>
          </a:p>
          <a:p>
            <a:endParaRPr lang="cs-CZ" dirty="0"/>
          </a:p>
          <a:p>
            <a:r>
              <a:rPr lang="cs-CZ" dirty="0" smtClean="0"/>
              <a:t>Hluboko ve svalech </a:t>
            </a:r>
          </a:p>
          <a:p>
            <a:pPr marL="0" indent="0">
              <a:buNone/>
            </a:pPr>
            <a:r>
              <a:rPr lang="cs-CZ" dirty="0" smtClean="0"/>
              <a:t>nebo v tělních dutinách</a:t>
            </a:r>
          </a:p>
          <a:p>
            <a:endParaRPr lang="cs-CZ" dirty="0" smtClean="0"/>
          </a:p>
          <a:p>
            <a:r>
              <a:rPr lang="cs-CZ" dirty="0" smtClean="0"/>
              <a:t>Znázorněny </a:t>
            </a:r>
            <a:r>
              <a:rPr lang="cs-CZ" u="sng" dirty="0" smtClean="0"/>
              <a:t>červeně</a:t>
            </a:r>
            <a:endParaRPr lang="cs-CZ" u="sng" dirty="0"/>
          </a:p>
        </p:txBody>
      </p:sp>
      <p:pic>
        <p:nvPicPr>
          <p:cNvPr id="5" name="Zástupný symbol pro obsah 7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0779" y="3395711"/>
            <a:ext cx="1440160" cy="332175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88640"/>
            <a:ext cx="2304256" cy="357006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800265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žíly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3568" y="1614786"/>
            <a:ext cx="7467600" cy="4873752"/>
          </a:xfrm>
        </p:spPr>
        <p:txBody>
          <a:bodyPr>
            <a:normAutofit fontScale="92500" lnSpcReduction="20000"/>
          </a:bodyPr>
          <a:lstStyle/>
          <a:p>
            <a:r>
              <a:rPr lang="cs-CZ" u="sng" dirty="0" smtClean="0">
                <a:solidFill>
                  <a:schemeClr val="accent1"/>
                </a:solidFill>
              </a:rPr>
              <a:t>Krev z těla do srdce</a:t>
            </a:r>
          </a:p>
          <a:p>
            <a:endParaRPr lang="cs-CZ" u="sng" dirty="0" smtClean="0">
              <a:solidFill>
                <a:schemeClr val="accent1"/>
              </a:solidFill>
            </a:endParaRPr>
          </a:p>
          <a:p>
            <a:r>
              <a:rPr lang="cs-CZ" u="sng" dirty="0" smtClean="0"/>
              <a:t>Stěna</a:t>
            </a:r>
          </a:p>
          <a:p>
            <a:pPr lvl="1"/>
            <a:r>
              <a:rPr lang="cs-CZ" dirty="0" smtClean="0"/>
              <a:t>Slabší než u tepen</a:t>
            </a:r>
          </a:p>
          <a:p>
            <a:pPr lvl="1"/>
            <a:endParaRPr lang="cs-CZ" dirty="0" smtClean="0"/>
          </a:p>
          <a:p>
            <a:r>
              <a:rPr lang="cs-CZ" u="sng" dirty="0" smtClean="0"/>
              <a:t>Krev</a:t>
            </a:r>
          </a:p>
          <a:p>
            <a:pPr lvl="1"/>
            <a:r>
              <a:rPr lang="cs-CZ" dirty="0" smtClean="0"/>
              <a:t>Proudí pomaleji </a:t>
            </a:r>
          </a:p>
          <a:p>
            <a:pPr lvl="1"/>
            <a:r>
              <a:rPr lang="cs-CZ" dirty="0" smtClean="0"/>
              <a:t>Menší tlak než v tepnách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Tmavě červená</a:t>
            </a:r>
          </a:p>
          <a:p>
            <a:pPr lvl="1"/>
            <a:endParaRPr lang="cs-CZ" dirty="0" smtClean="0"/>
          </a:p>
          <a:p>
            <a:r>
              <a:rPr lang="cs-CZ" u="sng" dirty="0" smtClean="0"/>
              <a:t>Chlopně</a:t>
            </a:r>
          </a:p>
          <a:p>
            <a:pPr lvl="1"/>
            <a:r>
              <a:rPr lang="cs-CZ" dirty="0" smtClean="0"/>
              <a:t>Brání zpětnému toku krve</a:t>
            </a:r>
          </a:p>
          <a:p>
            <a:pPr lvl="1"/>
            <a:r>
              <a:rPr lang="cs-CZ" dirty="0" smtClean="0"/>
              <a:t>V žílách v končetinách</a:t>
            </a:r>
          </a:p>
          <a:p>
            <a:pPr lvl="1"/>
            <a:endParaRPr lang="cs-CZ" dirty="0" smtClean="0"/>
          </a:p>
          <a:p>
            <a:r>
              <a:rPr lang="cs-CZ" dirty="0" smtClean="0"/>
              <a:t>Znázorněny </a:t>
            </a:r>
            <a:r>
              <a:rPr lang="cs-CZ" u="sng" dirty="0" smtClean="0"/>
              <a:t>modře</a:t>
            </a:r>
          </a:p>
          <a:p>
            <a:endParaRPr lang="cs-CZ" dirty="0" smtClean="0"/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124744"/>
            <a:ext cx="1609950" cy="477269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Zástupný symbol pro obsah 7" descr="Výřez obrazovky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2487" y="1674885"/>
            <a:ext cx="1592190" cy="367240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7" name="Přímá spojnice se šipkou 6"/>
          <p:cNvCxnSpPr/>
          <p:nvPr/>
        </p:nvCxnSpPr>
        <p:spPr>
          <a:xfrm flipV="1">
            <a:off x="2411760" y="4221088"/>
            <a:ext cx="2808312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746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Vlásečnice (kapiláry)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Hustá síť </a:t>
            </a:r>
            <a:r>
              <a:rPr lang="cs-CZ" u="sng" dirty="0" smtClean="0">
                <a:solidFill>
                  <a:schemeClr val="accent1"/>
                </a:solidFill>
              </a:rPr>
              <a:t>mezi tepnami a žílami</a:t>
            </a:r>
          </a:p>
          <a:p>
            <a:endParaRPr lang="cs-CZ" dirty="0" smtClean="0"/>
          </a:p>
          <a:p>
            <a:r>
              <a:rPr lang="cs-CZ" u="sng" dirty="0" smtClean="0">
                <a:solidFill>
                  <a:schemeClr val="accent1"/>
                </a:solidFill>
              </a:rPr>
              <a:t>Výměna látek a plynů mezi krví a tkáněmi</a:t>
            </a:r>
          </a:p>
          <a:p>
            <a:endParaRPr lang="cs-CZ" u="sng" dirty="0" smtClean="0">
              <a:solidFill>
                <a:schemeClr val="accent1"/>
              </a:solidFill>
            </a:endParaRPr>
          </a:p>
          <a:p>
            <a:r>
              <a:rPr lang="cs-CZ" u="sng" dirty="0" smtClean="0"/>
              <a:t>Stěna</a:t>
            </a:r>
            <a:endParaRPr lang="cs-CZ" dirty="0" smtClean="0"/>
          </a:p>
          <a:p>
            <a:pPr lvl="1"/>
            <a:r>
              <a:rPr lang="cs-CZ" dirty="0" smtClean="0"/>
              <a:t>Jedna vrstva buněk</a:t>
            </a:r>
          </a:p>
          <a:p>
            <a:pPr lvl="1"/>
            <a:r>
              <a:rPr lang="cs-CZ" dirty="0" smtClean="0"/>
              <a:t>Dobře prostupná pro látky</a:t>
            </a:r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5145067" y="3663607"/>
            <a:ext cx="3449449" cy="2952328"/>
            <a:chOff x="4863850" y="2564904"/>
            <a:chExt cx="3828425" cy="3528392"/>
          </a:xfrm>
        </p:grpSpPr>
        <p:pic>
          <p:nvPicPr>
            <p:cNvPr id="5" name="Obrázek 4" descr="Výřez obrazovky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863850" y="2564904"/>
              <a:ext cx="3828425" cy="3528392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6" name="TextovéPole 5"/>
            <p:cNvSpPr txBox="1"/>
            <p:nvPr/>
          </p:nvSpPr>
          <p:spPr>
            <a:xfrm>
              <a:off x="5260120" y="3573016"/>
              <a:ext cx="530915" cy="369332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dirty="0" smtClean="0"/>
                <a:t>žíly</a:t>
              </a:r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7564376" y="4941168"/>
              <a:ext cx="748923" cy="369332"/>
            </a:xfrm>
            <a:prstGeom prst="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dirty="0" smtClean="0"/>
                <a:t>tepny</a:t>
              </a:r>
              <a:endParaRPr lang="cs-CZ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5908192" y="5517232"/>
              <a:ext cx="1261884" cy="369332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dirty="0" smtClean="0"/>
                <a:t>vlásečnice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226877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628800"/>
            <a:ext cx="7467600" cy="4873752"/>
          </a:xfrm>
        </p:spPr>
        <p:txBody>
          <a:bodyPr/>
          <a:lstStyle/>
          <a:p>
            <a:r>
              <a:rPr lang="cs-CZ" dirty="0" smtClean="0"/>
              <a:t>Uveď druhy cév.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Tepny, žíly a vlásečnice</a:t>
            </a:r>
          </a:p>
          <a:p>
            <a:r>
              <a:rPr lang="cs-CZ" dirty="0" smtClean="0"/>
              <a:t>Čím je vedena krev od srdce do těla?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Tepnami</a:t>
            </a:r>
          </a:p>
          <a:p>
            <a:r>
              <a:rPr lang="cs-CZ" dirty="0" smtClean="0"/>
              <a:t>Čím je vedena krev zpět k srdci?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Žílami</a:t>
            </a:r>
          </a:p>
          <a:p>
            <a:r>
              <a:rPr lang="cs-CZ" dirty="0" smtClean="0"/>
              <a:t>Vysvětli význam chlopní v žílách.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Brání zpětnému toku krve, jsou zejména v končetinách.</a:t>
            </a:r>
          </a:p>
          <a:p>
            <a:r>
              <a:rPr lang="cs-CZ" dirty="0" smtClean="0"/>
              <a:t>Jaký význam mají vlásečnice?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Přestup látek přes jejich stěnu k buňkách tkání.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2562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49950" y="1556792"/>
            <a:ext cx="7467600" cy="4873752"/>
          </a:xfrm>
        </p:spPr>
        <p:txBody>
          <a:bodyPr/>
          <a:lstStyle/>
          <a:p>
            <a:r>
              <a:rPr lang="cs-CZ" dirty="0" smtClean="0"/>
              <a:t>Popiš obrázek.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0229" y="1484784"/>
            <a:ext cx="3828425" cy="352839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4567465" y="2564904"/>
            <a:ext cx="530915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žíly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908216" y="3933056"/>
            <a:ext cx="748923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tepny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66803" y="4509120"/>
            <a:ext cx="1261884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vlásečnice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4586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Jak se liší stěny tepen, žil a vlásečnic?</a:t>
            </a:r>
          </a:p>
          <a:p>
            <a:pPr lvl="1"/>
            <a:r>
              <a:rPr lang="cs-CZ" dirty="0" smtClean="0">
                <a:solidFill>
                  <a:srgbClr val="C00000"/>
                </a:solidFill>
              </a:rPr>
              <a:t>Tepny – pružné, silné  a pevné stěny</a:t>
            </a:r>
          </a:p>
          <a:p>
            <a:pPr lvl="2"/>
            <a:r>
              <a:rPr lang="cs-CZ" dirty="0" smtClean="0">
                <a:solidFill>
                  <a:srgbClr val="C00000"/>
                </a:solidFill>
              </a:rPr>
              <a:t>Krev pod velkým tlakem</a:t>
            </a:r>
          </a:p>
          <a:p>
            <a:pPr lvl="1"/>
            <a:r>
              <a:rPr lang="cs-CZ" dirty="0" smtClean="0">
                <a:solidFill>
                  <a:srgbClr val="C00000"/>
                </a:solidFill>
              </a:rPr>
              <a:t>Žíly – méně silné stěny</a:t>
            </a:r>
          </a:p>
          <a:p>
            <a:pPr lvl="2"/>
            <a:r>
              <a:rPr lang="cs-CZ" dirty="0" smtClean="0">
                <a:solidFill>
                  <a:srgbClr val="C00000"/>
                </a:solidFill>
              </a:rPr>
              <a:t>Krev proudí pod menším tlakem než v tepnách</a:t>
            </a:r>
          </a:p>
          <a:p>
            <a:pPr lvl="1"/>
            <a:r>
              <a:rPr lang="cs-CZ" dirty="0" smtClean="0">
                <a:solidFill>
                  <a:srgbClr val="C00000"/>
                </a:solidFill>
              </a:rPr>
              <a:t>Vlásečnice – stěna z jedné vrstvy buněk</a:t>
            </a:r>
          </a:p>
          <a:p>
            <a:pPr lvl="2"/>
            <a:r>
              <a:rPr lang="cs-CZ" dirty="0" smtClean="0">
                <a:solidFill>
                  <a:srgbClr val="C00000"/>
                </a:solidFill>
              </a:rPr>
              <a:t>Přestup látek z krve k tkáním a naopak</a:t>
            </a:r>
          </a:p>
          <a:p>
            <a:pPr lvl="1" algn="r"/>
            <a:endParaRPr lang="cs-CZ" dirty="0" smtClean="0"/>
          </a:p>
          <a:p>
            <a:pPr lvl="1" algn="r"/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6235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 a fotografií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/>
              <a:t>File:Circulatory </a:t>
            </a:r>
            <a:r>
              <a:rPr lang="cs-CZ" dirty="0" err="1"/>
              <a:t>System</a:t>
            </a:r>
            <a:r>
              <a:rPr lang="cs-CZ" dirty="0"/>
              <a:t> no </a:t>
            </a:r>
            <a:r>
              <a:rPr lang="cs-CZ" dirty="0" err="1"/>
              <a:t>tags.svg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2010-04-14 [cit. 2012-12-26].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commons.wikimedia.org/wiki/File:Circulatory_System_no_tags.svg?uselang=cs</a:t>
            </a:r>
            <a:endParaRPr lang="cs-CZ" dirty="0" smtClean="0"/>
          </a:p>
          <a:p>
            <a:r>
              <a:rPr lang="cs-CZ" dirty="0"/>
              <a:t> File:Latidos.gif.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2010-02-04 [cit. 2012-12-26].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commons.wikimedia.org/wiki/File:Latidos.gif?uselang=cs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/>
              <a:t>File:Pressioni vascolari.png.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2012-04-08 [cit. 2013-01-02]. 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commons.wikimedia.org/wiki/File:Pressioni_vascolari.png?uselang=cs</a:t>
            </a:r>
            <a:endParaRPr lang="cs-CZ" dirty="0" smtClean="0"/>
          </a:p>
          <a:p>
            <a:r>
              <a:rPr lang="cs-CZ" dirty="0"/>
              <a:t> File:FIGURA 04.jpg.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2007-08-22 [cit. 2013-01-02]. Dostupné z: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commons.wikimedia.org/wiki/File:FIGURA_04.jpg?uselang=cs</a:t>
            </a:r>
            <a:endParaRPr lang="cs-CZ" dirty="0" smtClean="0"/>
          </a:p>
          <a:p>
            <a:r>
              <a:rPr lang="cs-CZ" dirty="0"/>
              <a:t> File:Flusso venoso.gif.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2012-06-02 [cit. 2013-01-02]. Dostupné z: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commons.wikimedia.org/wiki/File:Flusso_venoso.gif?uselang=cs</a:t>
            </a:r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833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189</TotalTime>
  <Words>439</Words>
  <Application>Microsoft Office PowerPoint</Application>
  <PresentationFormat>Předvádění na obrazovce (4:3)</PresentationFormat>
  <Paragraphs>104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Prezentace aplikace PowerPoint</vt:lpstr>
      <vt:lpstr>Cévy</vt:lpstr>
      <vt:lpstr>Oběhová soustava</vt:lpstr>
      <vt:lpstr>cévy</vt:lpstr>
      <vt:lpstr>Tepny</vt:lpstr>
      <vt:lpstr>žíly</vt:lpstr>
      <vt:lpstr>Vlásečnice (kapiláry)</vt:lpstr>
      <vt:lpstr>Závěrečné otázky</vt:lpstr>
      <vt:lpstr>Závěrečné otázky</vt:lpstr>
      <vt:lpstr>Závěrečné otázky</vt:lpstr>
      <vt:lpstr>Zdroj obrázků a fotografií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Tereza Kovalská</dc:creator>
  <cp:lastModifiedBy>Tereza Kovalská</cp:lastModifiedBy>
  <cp:revision>30</cp:revision>
  <dcterms:created xsi:type="dcterms:W3CDTF">2012-12-26T17:45:44Z</dcterms:created>
  <dcterms:modified xsi:type="dcterms:W3CDTF">2013-06-12T19:27:21Z</dcterms:modified>
</cp:coreProperties>
</file>