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71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7112DC9-AFB8-4BE3-9E69-16CFEDBBD0D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d_White_Blood_cells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Illu_blood_components_c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87624" y="1844824"/>
            <a:ext cx="6873875" cy="277653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VY_32_INOVACE_09_KREV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8. </a:t>
            </a:r>
            <a:r>
              <a:rPr lang="cs-CZ" sz="1200" dirty="0" smtClean="0"/>
              <a:t>nebo</a:t>
            </a:r>
            <a:r>
              <a:rPr lang="cs-CZ" sz="1200" cap="all" dirty="0" smtClean="0"/>
              <a:t> 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</a:t>
            </a:r>
            <a:r>
              <a:rPr lang="cs-CZ" sz="1200" cap="all" smtClean="0"/>
              <a:t>	</a:t>
            </a:r>
            <a:r>
              <a:rPr lang="cs-CZ" sz="120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člověka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Oběhová soustava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		</a:t>
            </a:r>
            <a:r>
              <a:rPr lang="cs-CZ" sz="1200" dirty="0" smtClean="0"/>
              <a:t>plazma, červené a bílé krvinky, krev. destičky, krev. </a:t>
            </a:r>
            <a:r>
              <a:rPr lang="cs-CZ" sz="1200" dirty="0"/>
              <a:t>s</a:t>
            </a:r>
            <a:r>
              <a:rPr lang="cs-CZ" sz="1200" dirty="0" smtClean="0"/>
              <a:t>kupiny, 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1/2013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 </a:t>
            </a:r>
            <a:r>
              <a:rPr lang="cs-CZ" sz="1200" dirty="0"/>
              <a:t>z</a:t>
            </a:r>
            <a:r>
              <a:rPr lang="cs-CZ" sz="1200" dirty="0" smtClean="0"/>
              <a:t>abývající se krví, jejími složkami a krevními skupinami. Prezentace klade důraz na význam krev. tělísek pro funkci organismu. V závěru jsou uvedeny jednoduché kontrolní úkoly.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284028" y="529044"/>
            <a:ext cx="8366394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</a:rPr>
              <a:t>Základní  škola a mateřská škola </a:t>
            </a:r>
            <a:r>
              <a:rPr lang="cs-CZ" sz="1600" b="1" dirty="0" err="1">
                <a:solidFill>
                  <a:prstClr val="black"/>
                </a:solidFill>
              </a:rPr>
              <a:t>J.A.Komenského</a:t>
            </a:r>
            <a:endParaRPr lang="cs-CZ" sz="1600" dirty="0">
              <a:solidFill>
                <a:prstClr val="black"/>
              </a:solidFill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tel. 311 240 401, 311 240 400, email: </a:t>
            </a:r>
            <a:r>
              <a:rPr lang="cs-CZ" sz="1600" dirty="0" err="1" smtClean="0">
                <a:solidFill>
                  <a:prstClr val="black"/>
                </a:solidFill>
              </a:rPr>
              <a:t>zsnovstra</a:t>
            </a:r>
            <a:r>
              <a:rPr lang="cs-CZ" sz="1600" smtClean="0">
                <a:solidFill>
                  <a:prstClr val="black"/>
                </a:solidFill>
              </a:rPr>
              <a:t>@email.</a:t>
            </a:r>
            <a:r>
              <a:rPr lang="cs-CZ" sz="1600" dirty="0" err="1" smtClean="0">
                <a:solidFill>
                  <a:prstClr val="black"/>
                </a:solidFill>
              </a:rPr>
              <a:t>cz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0846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Krev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81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400" i="1" dirty="0" smtClean="0"/>
              <a:t>Pokud nevíš, spolupracuj s učebnicí.</a:t>
            </a:r>
          </a:p>
          <a:p>
            <a:r>
              <a:rPr lang="cs-CZ" u="sng" dirty="0" smtClean="0"/>
              <a:t>Transport látek</a:t>
            </a:r>
          </a:p>
          <a:p>
            <a:pPr lvl="1"/>
            <a:r>
              <a:rPr lang="cs-CZ" dirty="0" smtClean="0"/>
              <a:t>Kyslík, živiny, hormony, vitamíny, odpadní látky</a:t>
            </a:r>
          </a:p>
          <a:p>
            <a:pPr lvl="1"/>
            <a:endParaRPr lang="cs-CZ" dirty="0" smtClean="0"/>
          </a:p>
          <a:p>
            <a:r>
              <a:rPr lang="cs-CZ" u="sng" dirty="0" smtClean="0"/>
              <a:t>Obrana organismu</a:t>
            </a:r>
          </a:p>
          <a:p>
            <a:pPr lvl="1"/>
            <a:r>
              <a:rPr lang="cs-CZ" dirty="0" smtClean="0"/>
              <a:t>Bílé krvinky a přenos protilátek</a:t>
            </a:r>
          </a:p>
          <a:p>
            <a:pPr lvl="1"/>
            <a:endParaRPr lang="cs-CZ" dirty="0" smtClean="0"/>
          </a:p>
          <a:p>
            <a:r>
              <a:rPr lang="cs-CZ" u="sng" dirty="0" smtClean="0"/>
              <a:t>Termoregulace</a:t>
            </a:r>
          </a:p>
          <a:p>
            <a:pPr lvl="1"/>
            <a:r>
              <a:rPr lang="cs-CZ" dirty="0" smtClean="0"/>
              <a:t>Rozvod tepla po těle</a:t>
            </a:r>
          </a:p>
          <a:p>
            <a:pPr lvl="1"/>
            <a:r>
              <a:rPr lang="cs-CZ" dirty="0" smtClean="0"/>
              <a:t>Udržení stálé tělesné teploty</a:t>
            </a:r>
            <a:endParaRPr lang="cs-CZ" dirty="0"/>
          </a:p>
        </p:txBody>
      </p:sp>
      <p:pic>
        <p:nvPicPr>
          <p:cNvPr id="1026" name="Picture 2" descr="C:\Users\Tereza\AppData\Local\Microsoft\Windows\Temporary Internet Files\Content.IE5\HGEI2291\MC9004414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4664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7780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Množství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Dospělý člověk:</a:t>
            </a:r>
          </a:p>
          <a:p>
            <a:pPr lvl="1"/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4 - 6 litrů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 5 l krve činí celkový počet </a:t>
            </a:r>
            <a:r>
              <a:rPr lang="cs-CZ" i="1" u="sng" dirty="0" smtClean="0">
                <a:solidFill>
                  <a:schemeClr val="tx2">
                    <a:lumMod val="75000"/>
                  </a:schemeClr>
                </a:solidFill>
              </a:rPr>
              <a:t>červených krvinek 25 bilionů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, které by, položeny vedle sebe, vytvořily řadu dlouhou </a:t>
            </a:r>
            <a:r>
              <a:rPr lang="cs-CZ" i="1" u="sng" dirty="0" smtClean="0">
                <a:solidFill>
                  <a:schemeClr val="tx2">
                    <a:lumMod val="75000"/>
                  </a:schemeClr>
                </a:solidFill>
              </a:rPr>
              <a:t>140 000 km, tj. 3,5 krát okolo rovníku</a:t>
            </a:r>
            <a:r>
              <a:rPr lang="cs-CZ" i="1" u="sng" dirty="0" smtClean="0">
                <a:solidFill>
                  <a:srgbClr val="C00000"/>
                </a:solidFill>
              </a:rPr>
              <a:t>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4149080"/>
            <a:ext cx="7416824" cy="1656184"/>
          </a:xfrm>
          <a:prstGeom prst="rect">
            <a:avLst/>
          </a:prstGeom>
          <a:noFill/>
          <a:ln w="5715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45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accent1"/>
                </a:solidFill>
              </a:rPr>
              <a:t>Plazma</a:t>
            </a:r>
          </a:p>
          <a:p>
            <a:pPr lvl="1"/>
            <a:r>
              <a:rPr lang="cs-CZ" dirty="0" smtClean="0"/>
              <a:t>Nažloutlá, průhledná kapalina</a:t>
            </a:r>
          </a:p>
          <a:p>
            <a:pPr lvl="1"/>
            <a:r>
              <a:rPr lang="cs-CZ" dirty="0" smtClean="0"/>
              <a:t>92 % voda + bílkoviny a anorganické látky</a:t>
            </a:r>
          </a:p>
          <a:p>
            <a:endParaRPr lang="cs-CZ" dirty="0"/>
          </a:p>
          <a:p>
            <a:pPr marL="457200" indent="-457200">
              <a:buFont typeface="+mj-lt"/>
              <a:buAutoNum type="arabicPeriod" startAt="2"/>
            </a:pPr>
            <a:r>
              <a:rPr lang="cs-CZ" dirty="0" smtClean="0">
                <a:solidFill>
                  <a:schemeClr val="accent1"/>
                </a:solidFill>
              </a:rPr>
              <a:t>Krevní tělíska</a:t>
            </a:r>
          </a:p>
          <a:p>
            <a:pPr marL="365760" lvl="1" indent="0">
              <a:buNone/>
            </a:pPr>
            <a:r>
              <a:rPr lang="cs-CZ" dirty="0" smtClean="0"/>
              <a:t>Plavou v plazmě</a:t>
            </a:r>
          </a:p>
          <a:p>
            <a:pPr lvl="1"/>
            <a:r>
              <a:rPr lang="cs-CZ" dirty="0" smtClean="0">
                <a:solidFill>
                  <a:srgbClr val="C00000"/>
                </a:solidFill>
              </a:rPr>
              <a:t>Červené krvinky</a:t>
            </a:r>
          </a:p>
          <a:p>
            <a:pPr lvl="1"/>
            <a:r>
              <a:rPr lang="cs-CZ" dirty="0" smtClean="0">
                <a:solidFill>
                  <a:srgbClr val="C00000"/>
                </a:solidFill>
              </a:rPr>
              <a:t>Bílé krvinky</a:t>
            </a:r>
          </a:p>
          <a:p>
            <a:pPr lvl="1"/>
            <a:r>
              <a:rPr lang="cs-CZ" dirty="0" smtClean="0">
                <a:solidFill>
                  <a:srgbClr val="C00000"/>
                </a:solidFill>
              </a:rPr>
              <a:t>Krevní destičky</a:t>
            </a:r>
          </a:p>
          <a:p>
            <a:pPr lvl="1"/>
            <a:endParaRPr lang="cs-CZ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4211960" y="2996952"/>
            <a:ext cx="4128222" cy="3744416"/>
            <a:chOff x="4211960" y="2996952"/>
            <a:chExt cx="4128222" cy="3744416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211960" y="3429000"/>
              <a:ext cx="4128222" cy="3312368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6" name="TextovéPole 5"/>
            <p:cNvSpPr txBox="1"/>
            <p:nvPr/>
          </p:nvSpPr>
          <p:spPr>
            <a:xfrm>
              <a:off x="4229715" y="5765855"/>
              <a:ext cx="990357" cy="3693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Tělíska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290647" y="5301208"/>
              <a:ext cx="1657617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Bílé krvinky a krev. destičky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512970" y="6069642"/>
              <a:ext cx="1212970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Červené krvinky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516216" y="2996952"/>
              <a:ext cx="1657617" cy="369332"/>
            </a:xfrm>
            <a:prstGeom prst="rect">
              <a:avLst/>
            </a:prstGeom>
            <a:ln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sedimentace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70007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 krve</a:t>
            </a:r>
            <a:endParaRPr lang="cs-CZ" dirty="0"/>
          </a:p>
        </p:txBody>
      </p:sp>
      <p:pic>
        <p:nvPicPr>
          <p:cNvPr id="4098" name="Picture 2" descr="C:\Users\Tereza\AppData\Local\Microsoft\Windows\Temporary Internet Files\Content.IE5\HGEI2291\MP900407342[2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8658" y="1600200"/>
            <a:ext cx="3764684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39952" y="764704"/>
            <a:ext cx="92845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plazma</a:t>
            </a:r>
            <a:endParaRPr lang="cs-CZ" dirty="0"/>
          </a:p>
        </p:txBody>
      </p:sp>
      <p:cxnSp>
        <p:nvCxnSpPr>
          <p:cNvPr id="6" name="Přímá spojnice se šipkou 5"/>
          <p:cNvCxnSpPr>
            <a:stCxn id="4" idx="2"/>
          </p:cNvCxnSpPr>
          <p:nvPr/>
        </p:nvCxnSpPr>
        <p:spPr>
          <a:xfrm flipH="1">
            <a:off x="4604181" y="1134036"/>
            <a:ext cx="1" cy="5667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587874" y="1603312"/>
            <a:ext cx="183896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Červené krvinky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56236" y="4941168"/>
            <a:ext cx="136447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Bílé krvinky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32757" y="2996952"/>
            <a:ext cx="1749197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Krevní destičky</a:t>
            </a:r>
            <a:endParaRPr lang="cs-CZ" dirty="0"/>
          </a:p>
        </p:txBody>
      </p:sp>
      <p:cxnSp>
        <p:nvCxnSpPr>
          <p:cNvPr id="11" name="Přímá spojnice se šipkou 10"/>
          <p:cNvCxnSpPr>
            <a:stCxn id="8" idx="1"/>
          </p:cNvCxnSpPr>
          <p:nvPr/>
        </p:nvCxnSpPr>
        <p:spPr>
          <a:xfrm flipH="1">
            <a:off x="5652120" y="1787978"/>
            <a:ext cx="93575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9" idx="1"/>
          </p:cNvCxnSpPr>
          <p:nvPr/>
        </p:nvCxnSpPr>
        <p:spPr>
          <a:xfrm flipH="1">
            <a:off x="5724128" y="5125834"/>
            <a:ext cx="932108" cy="5354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10" idx="1"/>
          </p:cNvCxnSpPr>
          <p:nvPr/>
        </p:nvCxnSpPr>
        <p:spPr>
          <a:xfrm flipH="1">
            <a:off x="5292080" y="3181618"/>
            <a:ext cx="1340677" cy="75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182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 krve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1988840"/>
            <a:ext cx="5600034" cy="3604095"/>
          </a:xfrm>
        </p:spPr>
      </p:pic>
      <p:sp>
        <p:nvSpPr>
          <p:cNvPr id="5" name="TextovéPole 4"/>
          <p:cNvSpPr txBox="1"/>
          <p:nvPr/>
        </p:nvSpPr>
        <p:spPr>
          <a:xfrm>
            <a:off x="1619672" y="5723964"/>
            <a:ext cx="185178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Červená krvinka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5947355"/>
            <a:ext cx="176202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Krevní destička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1412776"/>
            <a:ext cx="137730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ílá krvinka</a:t>
            </a:r>
            <a:endParaRPr lang="cs-CZ" dirty="0"/>
          </a:p>
        </p:txBody>
      </p:sp>
      <p:cxnSp>
        <p:nvCxnSpPr>
          <p:cNvPr id="9" name="Přímá spojnice se šipkou 8"/>
          <p:cNvCxnSpPr>
            <a:stCxn id="5" idx="0"/>
          </p:cNvCxnSpPr>
          <p:nvPr/>
        </p:nvCxnSpPr>
        <p:spPr>
          <a:xfrm flipV="1">
            <a:off x="2545567" y="4797152"/>
            <a:ext cx="154225" cy="9268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6" idx="0"/>
          </p:cNvCxnSpPr>
          <p:nvPr/>
        </p:nvCxnSpPr>
        <p:spPr>
          <a:xfrm flipH="1" flipV="1">
            <a:off x="4860032" y="4509120"/>
            <a:ext cx="304947" cy="14382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7" idx="1"/>
          </p:cNvCxnSpPr>
          <p:nvPr/>
        </p:nvCxnSpPr>
        <p:spPr>
          <a:xfrm flipH="1">
            <a:off x="5796136" y="1597442"/>
            <a:ext cx="864096" cy="14715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67088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Červené krvinky (erytrocyty)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Buňky</a:t>
            </a:r>
          </a:p>
          <a:p>
            <a:pPr lvl="1"/>
            <a:r>
              <a:rPr lang="cs-CZ" dirty="0" smtClean="0"/>
              <a:t>Bez jádra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Množství</a:t>
            </a:r>
          </a:p>
          <a:p>
            <a:pPr lvl="1"/>
            <a:r>
              <a:rPr lang="cs-CZ" dirty="0" smtClean="0"/>
              <a:t>5 mil / 1 mm</a:t>
            </a:r>
            <a:r>
              <a:rPr lang="cs-CZ" baseline="30000" dirty="0" smtClean="0"/>
              <a:t>3</a:t>
            </a:r>
            <a:r>
              <a:rPr lang="cs-CZ" dirty="0" smtClean="0"/>
              <a:t> krve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Vznik</a:t>
            </a:r>
          </a:p>
          <a:p>
            <a:pPr lvl="1"/>
            <a:r>
              <a:rPr lang="cs-CZ" dirty="0" smtClean="0"/>
              <a:t>V kostní dřeni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Zánik</a:t>
            </a:r>
          </a:p>
          <a:p>
            <a:pPr lvl="1"/>
            <a:r>
              <a:rPr lang="cs-CZ" dirty="0" smtClean="0"/>
              <a:t>Po 120 dnech</a:t>
            </a:r>
          </a:p>
          <a:p>
            <a:pPr lvl="1"/>
            <a:r>
              <a:rPr lang="cs-CZ" dirty="0" smtClean="0"/>
              <a:t>V játrech a slezině</a:t>
            </a:r>
          </a:p>
          <a:p>
            <a:r>
              <a:rPr lang="cs-CZ" u="sng" dirty="0" smtClean="0">
                <a:solidFill>
                  <a:schemeClr val="accent1"/>
                </a:solidFill>
              </a:rPr>
              <a:t>Hemoglobin</a:t>
            </a:r>
          </a:p>
          <a:p>
            <a:pPr lvl="1"/>
            <a:r>
              <a:rPr lang="cs-CZ" dirty="0" smtClean="0"/>
              <a:t>Červené barvivo</a:t>
            </a:r>
          </a:p>
          <a:p>
            <a:pPr lvl="1"/>
            <a:r>
              <a:rPr lang="cs-CZ" cap="all" dirty="0" smtClean="0">
                <a:solidFill>
                  <a:srgbClr val="FF0000"/>
                </a:solidFill>
              </a:rPr>
              <a:t>Přenos kyslíku</a:t>
            </a:r>
            <a:endParaRPr lang="cs-CZ" cap="all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Tereza\AppData\Local\Microsoft\Windows\Temporary Internet Files\Content.IE5\W2TWAUNA\MC9004388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56992"/>
            <a:ext cx="4191985" cy="32312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163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Bílé krvinky (leukocyty)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Buňky</a:t>
            </a:r>
          </a:p>
          <a:p>
            <a:pPr lvl="1"/>
            <a:r>
              <a:rPr lang="cs-CZ" dirty="0" smtClean="0"/>
              <a:t>S jádrem, průsvitné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Množství</a:t>
            </a:r>
          </a:p>
          <a:p>
            <a:pPr lvl="1"/>
            <a:r>
              <a:rPr lang="cs-CZ" dirty="0" smtClean="0"/>
              <a:t>4-10 tis. / 1 mm</a:t>
            </a:r>
            <a:r>
              <a:rPr lang="cs-CZ" baseline="30000" dirty="0" smtClean="0"/>
              <a:t>3</a:t>
            </a:r>
            <a:r>
              <a:rPr lang="cs-CZ" dirty="0" smtClean="0"/>
              <a:t> krve</a:t>
            </a:r>
          </a:p>
          <a:p>
            <a:r>
              <a:rPr lang="cs-CZ" u="sng" dirty="0" smtClean="0">
                <a:solidFill>
                  <a:schemeClr val="accent1"/>
                </a:solidFill>
              </a:rPr>
              <a:t>Obrana organismu</a:t>
            </a:r>
          </a:p>
          <a:p>
            <a:pPr marL="822960" lvl="1" indent="-457200">
              <a:buFont typeface="+mj-lt"/>
              <a:buAutoNum type="arabicPeriod"/>
            </a:pPr>
            <a:r>
              <a:rPr lang="cs-CZ" cap="all" dirty="0" smtClean="0">
                <a:solidFill>
                  <a:srgbClr val="FF0000"/>
                </a:solidFill>
              </a:rPr>
              <a:t>Pohlcení (např. bakterie)</a:t>
            </a:r>
          </a:p>
          <a:p>
            <a:pPr marL="822960" lvl="1" indent="-457200">
              <a:buFont typeface="+mj-lt"/>
              <a:buAutoNum type="arabicPeriod"/>
            </a:pPr>
            <a:r>
              <a:rPr lang="cs-CZ" cap="all" dirty="0" smtClean="0">
                <a:solidFill>
                  <a:srgbClr val="FF0000"/>
                </a:solidFill>
              </a:rPr>
              <a:t>Vytvoření látek ničících cizorodé látky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Vznik</a:t>
            </a:r>
          </a:p>
          <a:p>
            <a:pPr lvl="1"/>
            <a:r>
              <a:rPr lang="cs-CZ" dirty="0" smtClean="0"/>
              <a:t>V kostní dřeni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Životnost</a:t>
            </a:r>
          </a:p>
          <a:p>
            <a:pPr lvl="1"/>
            <a:r>
              <a:rPr lang="cs-CZ" dirty="0" smtClean="0"/>
              <a:t>Týden-měsíc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658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destičky (trombocyty)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Nejmenší krev. tělíska</a:t>
            </a:r>
          </a:p>
          <a:p>
            <a:pPr lvl="1"/>
            <a:r>
              <a:rPr lang="cs-CZ" dirty="0" smtClean="0"/>
              <a:t>Části buněk (úlomky velkých buněk kostní dřeně)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Vznik</a:t>
            </a:r>
          </a:p>
          <a:p>
            <a:pPr lvl="1"/>
            <a:r>
              <a:rPr lang="cs-CZ" dirty="0" smtClean="0"/>
              <a:t>V kostní dřeni</a:t>
            </a:r>
          </a:p>
          <a:p>
            <a:r>
              <a:rPr lang="cs-CZ" u="sng" dirty="0" smtClean="0">
                <a:solidFill>
                  <a:schemeClr val="accent1"/>
                </a:solidFill>
              </a:rPr>
              <a:t>Význam</a:t>
            </a:r>
          </a:p>
          <a:p>
            <a:pPr lvl="1"/>
            <a:r>
              <a:rPr lang="cs-CZ" cap="all" dirty="0" smtClean="0">
                <a:solidFill>
                  <a:srgbClr val="FF0000"/>
                </a:solidFill>
              </a:rPr>
              <a:t>zastavení krvácení</a:t>
            </a:r>
          </a:p>
          <a:p>
            <a:pPr lvl="1"/>
            <a:r>
              <a:rPr lang="cs-CZ" dirty="0"/>
              <a:t>Srážlivost krve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Tereza\AppData\Local\Microsoft\Windows\Temporary Internet Files\Content.IE5\ADW4B7FS\MP9004073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0967"/>
            <a:ext cx="2664296" cy="34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4967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tělíska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489590642"/>
              </p:ext>
            </p:extLst>
          </p:nvPr>
        </p:nvGraphicFramePr>
        <p:xfrm>
          <a:off x="467544" y="2420888"/>
          <a:ext cx="7467600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900"/>
                <a:gridCol w="1866900"/>
                <a:gridCol w="1866900"/>
                <a:gridCol w="18669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Červené</a:t>
                      </a:r>
                      <a:r>
                        <a:rPr lang="cs-CZ" baseline="0" dirty="0" smtClean="0"/>
                        <a:t> krvinky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Bílé krvinky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Krevní destičky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popis</a:t>
                      </a:r>
                      <a:endParaRPr kumimoji="0" lang="cs-CZ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Bezjaderné buňky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Buňky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Úlomky buněk kost. dřeně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cizí název</a:t>
                      </a:r>
                      <a:endParaRPr kumimoji="0" lang="cs-CZ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erytrocyty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leukocyty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trombocyty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význam</a:t>
                      </a:r>
                      <a:endParaRPr kumimoji="0" lang="cs-CZ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přenos kyslíku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obrana </a:t>
                      </a:r>
                      <a:r>
                        <a:rPr lang="cs-CZ" dirty="0" err="1" smtClean="0"/>
                        <a:t>org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srážlivost</a:t>
                      </a:r>
                      <a:r>
                        <a:rPr lang="cs-CZ" baseline="0" dirty="0" smtClean="0"/>
                        <a:t> krve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vznik</a:t>
                      </a:r>
                      <a:endParaRPr kumimoji="0" lang="cs-CZ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kostní dřeni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 kostní dřeni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 kostní dřeni</a:t>
                      </a: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algn="l" rtl="0" eaLnBrk="1" latinLnBrk="0" hangingPunct="1"/>
                      <a:endParaRPr kumimoji="0" lang="cs-CZ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cap="all" baseline="0" dirty="0" smtClean="0"/>
                        <a:t>hemoglobin</a:t>
                      </a:r>
                      <a:endParaRPr lang="cs-CZ" cap="all" baseline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46708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Krevní skupiny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4151302930"/>
              </p:ext>
            </p:extLst>
          </p:nvPr>
        </p:nvGraphicFramePr>
        <p:xfrm>
          <a:off x="539552" y="1124744"/>
          <a:ext cx="7467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6648"/>
                <a:gridCol w="2231752"/>
                <a:gridCol w="248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Krevní skupiny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Antigen </a:t>
                      </a:r>
                    </a:p>
                    <a:p>
                      <a:r>
                        <a:rPr kumimoji="0" lang="cs-CZ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„Znak“</a:t>
                      </a:r>
                      <a:r>
                        <a:rPr kumimoji="0" lang="cs-CZ" b="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n</a:t>
                      </a:r>
                      <a:r>
                        <a:rPr kumimoji="0" lang="cs-CZ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 červ. </a:t>
                      </a:r>
                      <a:r>
                        <a:rPr kumimoji="0" lang="cs-CZ" b="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krv</a:t>
                      </a:r>
                      <a:r>
                        <a:rPr kumimoji="0" lang="cs-CZ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kumimoji="0" lang="cs-CZ" b="0" i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Protilátka</a:t>
                      </a:r>
                    </a:p>
                    <a:p>
                      <a:r>
                        <a:rPr lang="cs-CZ" b="0" i="1" dirty="0" smtClean="0">
                          <a:solidFill>
                            <a:schemeClr val="tx1"/>
                          </a:solidFill>
                        </a:rPr>
                        <a:t>V plazmě</a:t>
                      </a:r>
                      <a:endParaRPr lang="cs-CZ" b="0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Anti-B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Anti-A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AB </a:t>
                      </a:r>
                      <a:r>
                        <a:rPr lang="cs-CZ" sz="1600" i="1" dirty="0" smtClean="0"/>
                        <a:t>univerzální příjemce</a:t>
                      </a:r>
                      <a:endParaRPr lang="cs-CZ" sz="1600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A,B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nemá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sz="1600" i="1" baseline="0" dirty="0" smtClean="0"/>
                        <a:t>univerzální dárce</a:t>
                      </a:r>
                      <a:endParaRPr lang="cs-CZ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nemá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Anti-A,</a:t>
                      </a:r>
                      <a:r>
                        <a:rPr lang="cs-CZ" baseline="0" dirty="0" smtClean="0"/>
                        <a:t> anti-B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50" y="3501008"/>
            <a:ext cx="5509303" cy="31365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322148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Rh</a:t>
            </a:r>
            <a:r>
              <a:rPr lang="cs-CZ" dirty="0" smtClean="0"/>
              <a:t> faktor</a:t>
            </a:r>
          </a:p>
          <a:p>
            <a:pPr lvl="1"/>
            <a:r>
              <a:rPr lang="cs-CZ" dirty="0" smtClean="0"/>
              <a:t>Další znak na červených krvinkách</a:t>
            </a:r>
          </a:p>
          <a:p>
            <a:r>
              <a:rPr lang="cs-CZ" dirty="0" err="1" smtClean="0">
                <a:solidFill>
                  <a:schemeClr val="accent1"/>
                </a:solidFill>
              </a:rPr>
              <a:t>Rh</a:t>
            </a:r>
            <a:r>
              <a:rPr lang="cs-CZ" dirty="0" smtClean="0">
                <a:solidFill>
                  <a:schemeClr val="accent1"/>
                </a:solidFill>
              </a:rPr>
              <a:t> + krev</a:t>
            </a:r>
          </a:p>
          <a:p>
            <a:r>
              <a:rPr lang="cs-CZ" dirty="0" err="1" smtClean="0">
                <a:solidFill>
                  <a:schemeClr val="accent1"/>
                </a:solidFill>
              </a:rPr>
              <a:t>Rh</a:t>
            </a:r>
            <a:r>
              <a:rPr lang="cs-CZ" dirty="0" smtClean="0">
                <a:solidFill>
                  <a:schemeClr val="accent1"/>
                </a:solidFill>
              </a:rPr>
              <a:t> – krev</a:t>
            </a:r>
          </a:p>
          <a:p>
            <a:pPr lvl="1"/>
            <a:r>
              <a:rPr lang="cs-CZ" dirty="0" smtClean="0"/>
              <a:t>Chybí tento znak</a:t>
            </a:r>
          </a:p>
          <a:p>
            <a:pPr lvl="1"/>
            <a:r>
              <a:rPr lang="cs-CZ" dirty="0" smtClean="0"/>
              <a:t>15 % populace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7555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Jaké dvě základní složky má krev?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Plazmu a krevní tělíska.</a:t>
            </a:r>
          </a:p>
          <a:p>
            <a:r>
              <a:rPr lang="cs-CZ" dirty="0" smtClean="0"/>
              <a:t>Jmenuj jednotlivá krevní tělíska a uveď jejich význam.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Červené krvinky – přenos kyslíku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Bílé krvinky – obranyschopnost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Krevní destičky – srážlivost krve (zastavení krvácení)</a:t>
            </a:r>
          </a:p>
          <a:p>
            <a:r>
              <a:rPr lang="cs-CZ" dirty="0" smtClean="0"/>
              <a:t>Co je to hemoglobin?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Červené krevní barvivo obsažené v červených krvinkách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Přenos kyslíku</a:t>
            </a:r>
          </a:p>
          <a:p>
            <a:r>
              <a:rPr lang="cs-CZ" dirty="0" smtClean="0"/>
              <a:t>Jaké znáš krevní skupiny?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A, B, AB, 0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1876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>
                <a:hlinkClick r:id="rId2"/>
              </a:rPr>
              <a:t>www.microsoft.office.com</a:t>
            </a:r>
            <a:endParaRPr lang="cs-CZ" sz="1100" dirty="0" smtClean="0"/>
          </a:p>
          <a:p>
            <a:r>
              <a:rPr lang="cs-CZ" sz="1100" dirty="0" err="1"/>
              <a:t>Soubor:Red</a:t>
            </a:r>
            <a:r>
              <a:rPr lang="cs-CZ" sz="1100" dirty="0"/>
              <a:t> </a:t>
            </a:r>
            <a:r>
              <a:rPr lang="cs-CZ" sz="1100" dirty="0" err="1"/>
              <a:t>White</a:t>
            </a:r>
            <a:r>
              <a:rPr lang="cs-CZ" sz="1100" dirty="0"/>
              <a:t> </a:t>
            </a:r>
            <a:r>
              <a:rPr lang="cs-CZ" sz="1100" dirty="0" err="1"/>
              <a:t>Blood</a:t>
            </a:r>
            <a:r>
              <a:rPr lang="cs-CZ" sz="1100" dirty="0"/>
              <a:t> cells.jpg.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2005-11-09 [cit. 2013-01-02]. Dostupné z: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cs.wikipedia.org/wiki/Soubor:Red_White_Blood_cells.jpg</a:t>
            </a:r>
            <a:endParaRPr lang="cs-CZ" sz="1100" dirty="0" smtClean="0"/>
          </a:p>
          <a:p>
            <a:r>
              <a:rPr lang="cs-CZ" sz="1100" dirty="0"/>
              <a:t> </a:t>
            </a:r>
            <a:r>
              <a:rPr lang="cs-CZ" sz="1100" dirty="0" err="1"/>
              <a:t>Soubor:Illu</a:t>
            </a:r>
            <a:r>
              <a:rPr lang="cs-CZ" sz="1100" dirty="0"/>
              <a:t> </a:t>
            </a:r>
            <a:r>
              <a:rPr lang="cs-CZ" sz="1100" dirty="0" err="1"/>
              <a:t>blood</a:t>
            </a:r>
            <a:r>
              <a:rPr lang="cs-CZ" sz="1100" dirty="0"/>
              <a:t> </a:t>
            </a:r>
            <a:r>
              <a:rPr lang="cs-CZ" sz="1100" dirty="0" err="1"/>
              <a:t>components</a:t>
            </a:r>
            <a:r>
              <a:rPr lang="cs-CZ" sz="1100" dirty="0"/>
              <a:t> </a:t>
            </a:r>
            <a:r>
              <a:rPr lang="cs-CZ" sz="1100" dirty="0" err="1"/>
              <a:t>cs.svg</a:t>
            </a:r>
            <a:r>
              <a:rPr lang="cs-CZ" sz="1100" dirty="0"/>
              <a:t>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2007-04-16 [cit. 2013-01-02]. Dostupné z: </a:t>
            </a: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cs.wikipedia.org/wiki/Soubor:Illu_blood_components_cs.svg</a:t>
            </a:r>
            <a:endParaRPr lang="cs-CZ" sz="1100" dirty="0" smtClean="0"/>
          </a:p>
          <a:p>
            <a:r>
              <a:rPr lang="cs-CZ" sz="1100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40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</TotalTime>
  <Words>506</Words>
  <Application>Microsoft Office PowerPoint</Application>
  <PresentationFormat>Předvádění na obrazovce (4:3)</PresentationFormat>
  <Paragraphs>156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Snímek 1</vt:lpstr>
      <vt:lpstr>Krev</vt:lpstr>
      <vt:lpstr>Význam krve</vt:lpstr>
      <vt:lpstr>Množství krve</vt:lpstr>
      <vt:lpstr>Složky krve</vt:lpstr>
      <vt:lpstr>Složky krve</vt:lpstr>
      <vt:lpstr>Složky krve</vt:lpstr>
      <vt:lpstr>Červené krvinky (erytrocyty)</vt:lpstr>
      <vt:lpstr>Bílé krvinky (leukocyty)</vt:lpstr>
      <vt:lpstr>Krevní destičky (trombocyty)</vt:lpstr>
      <vt:lpstr>Krevní tělíska</vt:lpstr>
      <vt:lpstr>Krevní skupiny</vt:lpstr>
      <vt:lpstr>Krevní skupiny</vt:lpstr>
      <vt:lpstr>Závěrečné otázky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pc</cp:lastModifiedBy>
  <cp:revision>9</cp:revision>
  <dcterms:created xsi:type="dcterms:W3CDTF">2013-01-03T20:07:39Z</dcterms:created>
  <dcterms:modified xsi:type="dcterms:W3CDTF">2013-06-11T12:36:20Z</dcterms:modified>
</cp:coreProperties>
</file>