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2" r:id="rId6"/>
    <p:sldId id="261" r:id="rId7"/>
    <p:sldId id="264" r:id="rId8"/>
    <p:sldId id="263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6208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5257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E4E9EF"/>
                </a:solidFill>
              </a:rPr>
              <a:pPr/>
              <a:t>11.6.2013</a:t>
            </a:fld>
            <a:endParaRPr lang="cs-CZ">
              <a:solidFill>
                <a:srgbClr val="E4E9EF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E4E9EF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318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853846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342372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60081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3073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616934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2F589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3138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96690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818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7112DC9-AFB8-4BE3-9E69-16CFEDBBD0D0}" type="datetimeFigureOut">
              <a:rPr lang="cs-CZ" smtClean="0">
                <a:solidFill>
                  <a:srgbClr val="2F5897"/>
                </a:solidFill>
              </a:rPr>
              <a:pPr/>
              <a:t>11.6.2013</a:t>
            </a:fld>
            <a:endParaRPr lang="cs-CZ">
              <a:solidFill>
                <a:srgbClr val="2F5897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2F5897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528B96C9-F884-4A00-AABE-2A85B6ABF39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3799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eart_circulation_diagram.svg?uselang=cs" TargetMode="External"/><Relationship Id="rId2" Type="http://schemas.openxmlformats.org/officeDocument/2006/relationships/hyperlink" Target="http://commons.wikimedia.org/wiki/File:Humhrt2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commons.wikimedia.org/wiki/File:Heart_systole.svg?uselang=cs" TargetMode="External"/><Relationship Id="rId4" Type="http://schemas.openxmlformats.org/officeDocument/2006/relationships/hyperlink" Target="http://commons.wikimedia.org/wiki/File:Heart_diasystole.sv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187624" y="1844824"/>
            <a:ext cx="6873875" cy="27765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VY_32_INOVACE_10_SRDCE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8. </a:t>
            </a:r>
            <a:r>
              <a:rPr lang="cs-CZ" sz="1200" dirty="0" smtClean="0"/>
              <a:t>nebo</a:t>
            </a:r>
            <a:r>
              <a:rPr lang="cs-CZ" sz="1200" cap="all" dirty="0" smtClean="0"/>
              <a:t> 9</a:t>
            </a:r>
            <a:r>
              <a:rPr lang="cs-CZ" sz="1200" dirty="0" smtClean="0"/>
              <a:t>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</a:t>
            </a:r>
            <a:r>
              <a:rPr lang="cs-CZ" sz="1200" cap="all" smtClean="0"/>
              <a:t>	</a:t>
            </a:r>
            <a:r>
              <a:rPr lang="cs-CZ" sz="1200" smtClean="0"/>
              <a:t>Biologie </a:t>
            </a:r>
            <a:r>
              <a:rPr lang="cs-CZ" sz="1200" dirty="0" smtClean="0"/>
              <a:t>člověka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Oběhová soustava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Klíčová slova:		</a:t>
            </a:r>
            <a:r>
              <a:rPr lang="cs-CZ" sz="1200" dirty="0" smtClean="0"/>
              <a:t>aorta, plicnice, osrdečník, malý a velký krev. </a:t>
            </a:r>
            <a:r>
              <a:rPr lang="cs-CZ" sz="1200" dirty="0"/>
              <a:t>o</a:t>
            </a:r>
            <a:r>
              <a:rPr lang="cs-CZ" sz="1200" dirty="0" smtClean="0"/>
              <a:t>běh, 				chlopně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1/2013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 algn="just">
              <a:lnSpc>
                <a:spcPct val="12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 </a:t>
            </a:r>
            <a:r>
              <a:rPr lang="cs-CZ" sz="1200" dirty="0"/>
              <a:t>z</a:t>
            </a:r>
            <a:r>
              <a:rPr lang="cs-CZ" sz="1200" dirty="0" smtClean="0"/>
              <a:t>abývající se stavbou srdce a jeho činností. Žáci plní jednoduché úkoly, doplňují pojmy k stavbě srdce.</a:t>
            </a:r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284028" y="472321"/>
            <a:ext cx="8366394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cs-CZ" sz="1600" b="1" dirty="0">
                <a:solidFill>
                  <a:prstClr val="black"/>
                </a:solidFill>
              </a:rPr>
              <a:t>Základní  škola a mateřská škola </a:t>
            </a:r>
            <a:r>
              <a:rPr lang="cs-CZ" sz="1600" b="1" dirty="0" err="1">
                <a:solidFill>
                  <a:prstClr val="black"/>
                </a:solidFill>
              </a:rPr>
              <a:t>J.A.Komenského</a:t>
            </a:r>
            <a:endParaRPr lang="cs-CZ" sz="1600" dirty="0">
              <a:solidFill>
                <a:prstClr val="black"/>
              </a:solidFill>
            </a:endParaRPr>
          </a:p>
          <a:p>
            <a:pPr algn="ctr"/>
            <a:r>
              <a:rPr lang="cs-CZ" sz="1600" b="1" dirty="0">
                <a:solidFill>
                  <a:prstClr val="black"/>
                </a:solidFill>
              </a:rPr>
              <a:t>                                                          v Novém  Strašecí</a:t>
            </a:r>
            <a:r>
              <a:rPr lang="cs-CZ" sz="1600" dirty="0">
                <a:solidFill>
                  <a:prstClr val="black"/>
                </a:solidFill>
              </a:rPr>
              <a:t>                     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600" dirty="0">
                <a:solidFill>
                  <a:prstClr val="black"/>
                </a:solidFill>
              </a:rPr>
              <a:t>                                                 tel. 311 240 401, 311 240 400, email: </a:t>
            </a:r>
            <a:r>
              <a:rPr lang="cs-CZ" sz="1600" dirty="0" err="1" smtClean="0">
                <a:solidFill>
                  <a:prstClr val="black"/>
                </a:solidFill>
              </a:rPr>
              <a:t>zsnovstra</a:t>
            </a:r>
            <a:r>
              <a:rPr lang="cs-CZ" sz="1600" smtClean="0">
                <a:solidFill>
                  <a:prstClr val="black"/>
                </a:solidFill>
              </a:rPr>
              <a:t>@email.</a:t>
            </a:r>
            <a:r>
              <a:rPr lang="cs-CZ" sz="1600" dirty="0" err="1" smtClean="0">
                <a:solidFill>
                  <a:prstClr val="black"/>
                </a:solidFill>
              </a:rPr>
              <a:t>cz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481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Čerpadlo v lidském těle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1478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1916832"/>
            <a:ext cx="3148623" cy="4032448"/>
          </a:xfrm>
        </p:spPr>
      </p:pic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Dutý sval</a:t>
            </a:r>
          </a:p>
          <a:p>
            <a:r>
              <a:rPr lang="cs-CZ" dirty="0" smtClean="0"/>
              <a:t>300 g</a:t>
            </a:r>
          </a:p>
          <a:p>
            <a:r>
              <a:rPr lang="cs-CZ" dirty="0" smtClean="0"/>
              <a:t>Za hrudní kostí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1/3 vpravo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2/3 vlevo</a:t>
            </a:r>
          </a:p>
          <a:p>
            <a:r>
              <a:rPr lang="cs-CZ" dirty="0" smtClean="0"/>
              <a:t>Hrot naléhá na bránici</a:t>
            </a:r>
          </a:p>
          <a:p>
            <a:r>
              <a:rPr lang="cs-CZ" u="sng" dirty="0" smtClean="0"/>
              <a:t>Osrdečník</a:t>
            </a:r>
          </a:p>
          <a:p>
            <a:pPr lvl="1"/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Vazivové pouzdro chránící srdce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9351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srdce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2508" y="1600200"/>
            <a:ext cx="3196984" cy="4873625"/>
          </a:xfrm>
        </p:spPr>
      </p:pic>
      <p:sp>
        <p:nvSpPr>
          <p:cNvPr id="7" name="TextovéPole 6"/>
          <p:cNvSpPr txBox="1"/>
          <p:nvPr/>
        </p:nvSpPr>
        <p:spPr>
          <a:xfrm>
            <a:off x="5580112" y="6349970"/>
            <a:ext cx="115929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řepážka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0140" y="3264309"/>
            <a:ext cx="105670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Levá síň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50140" y="5134184"/>
            <a:ext cx="156966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Levá komora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894842"/>
            <a:ext cx="115929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Pravá síň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08445" y="6165304"/>
            <a:ext cx="1620957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Pravá komora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850140" y="4079508"/>
            <a:ext cx="1954381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Dvojcípá chlopeň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764852"/>
            <a:ext cx="188166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rojcípá chlopeň</a:t>
            </a:r>
            <a:endParaRPr lang="cs-CZ" dirty="0"/>
          </a:p>
        </p:txBody>
      </p:sp>
      <p:cxnSp>
        <p:nvCxnSpPr>
          <p:cNvPr id="18" name="Přímá spojnice se šipkou 17"/>
          <p:cNvCxnSpPr>
            <a:stCxn id="10" idx="3"/>
          </p:cNvCxnSpPr>
          <p:nvPr/>
        </p:nvCxnSpPr>
        <p:spPr>
          <a:xfrm>
            <a:off x="2418924" y="4079508"/>
            <a:ext cx="640908" cy="695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277205" y="4653136"/>
            <a:ext cx="952197" cy="29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1" idx="3"/>
          </p:cNvCxnSpPr>
          <p:nvPr/>
        </p:nvCxnSpPr>
        <p:spPr>
          <a:xfrm flipV="1">
            <a:off x="3229402" y="5229200"/>
            <a:ext cx="550510" cy="11207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" idx="1"/>
          </p:cNvCxnSpPr>
          <p:nvPr/>
        </p:nvCxnSpPr>
        <p:spPr>
          <a:xfrm flipH="1">
            <a:off x="4644008" y="3448975"/>
            <a:ext cx="1206132" cy="2680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4644008" y="4149080"/>
            <a:ext cx="1134124" cy="1009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9" idx="1"/>
          </p:cNvCxnSpPr>
          <p:nvPr/>
        </p:nvCxnSpPr>
        <p:spPr>
          <a:xfrm flipH="1" flipV="1">
            <a:off x="4860032" y="5085184"/>
            <a:ext cx="990108" cy="233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7" idx="1"/>
          </p:cNvCxnSpPr>
          <p:nvPr/>
        </p:nvCxnSpPr>
        <p:spPr>
          <a:xfrm flipH="1" flipV="1">
            <a:off x="4644008" y="5589240"/>
            <a:ext cx="936104" cy="9453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91750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srdce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92508" y="1600200"/>
            <a:ext cx="3196984" cy="4873625"/>
          </a:xfrm>
        </p:spPr>
      </p:pic>
      <p:sp>
        <p:nvSpPr>
          <p:cNvPr id="7" name="TextovéPole 6"/>
          <p:cNvSpPr txBox="1"/>
          <p:nvPr/>
        </p:nvSpPr>
        <p:spPr>
          <a:xfrm>
            <a:off x="5580112" y="6349970"/>
            <a:ext cx="1159292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Přepážka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50140" y="3264309"/>
            <a:ext cx="105670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Levá síň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850140" y="5134184"/>
            <a:ext cx="1569660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Levá komora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3894842"/>
            <a:ext cx="1159292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Pravá síň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608445" y="6165304"/>
            <a:ext cx="1620957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Pravá komora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850140" y="4079508"/>
            <a:ext cx="1954381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Dvojcípá chlopeň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95536" y="4764852"/>
            <a:ext cx="188166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Trojcípá chlopeň</a:t>
            </a:r>
          </a:p>
        </p:txBody>
      </p:sp>
      <p:cxnSp>
        <p:nvCxnSpPr>
          <p:cNvPr id="18" name="Přímá spojnice se šipkou 17"/>
          <p:cNvCxnSpPr>
            <a:stCxn id="10" idx="3"/>
          </p:cNvCxnSpPr>
          <p:nvPr/>
        </p:nvCxnSpPr>
        <p:spPr>
          <a:xfrm>
            <a:off x="2418924" y="4079508"/>
            <a:ext cx="640908" cy="695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277205" y="4653136"/>
            <a:ext cx="952197" cy="29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1" idx="3"/>
          </p:cNvCxnSpPr>
          <p:nvPr/>
        </p:nvCxnSpPr>
        <p:spPr>
          <a:xfrm flipV="1">
            <a:off x="3229402" y="5229200"/>
            <a:ext cx="550510" cy="11207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" idx="1"/>
          </p:cNvCxnSpPr>
          <p:nvPr/>
        </p:nvCxnSpPr>
        <p:spPr>
          <a:xfrm flipH="1">
            <a:off x="4644008" y="3448975"/>
            <a:ext cx="1206132" cy="26805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4644008" y="4149080"/>
            <a:ext cx="1134124" cy="1009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9" idx="1"/>
          </p:cNvCxnSpPr>
          <p:nvPr/>
        </p:nvCxnSpPr>
        <p:spPr>
          <a:xfrm flipH="1" flipV="1">
            <a:off x="4860032" y="5085184"/>
            <a:ext cx="990108" cy="233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stCxn id="7" idx="1"/>
          </p:cNvCxnSpPr>
          <p:nvPr/>
        </p:nvCxnSpPr>
        <p:spPr>
          <a:xfrm flipH="1" flipV="1">
            <a:off x="4644008" y="5589240"/>
            <a:ext cx="936104" cy="9453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864838" y="389484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39480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31419" y="6165304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850140" y="28903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842253" y="476032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850140" y="371017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80112" y="598063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064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srdce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0661" y="1601449"/>
            <a:ext cx="3200677" cy="4871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3851" y="5589240"/>
            <a:ext cx="1723549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Dolní dutá žíla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933056"/>
            <a:ext cx="156966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Poloměsíčité </a:t>
            </a:r>
          </a:p>
          <a:p>
            <a:r>
              <a:rPr lang="cs-CZ" dirty="0" smtClean="0"/>
              <a:t>chlopně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0" y="1916832"/>
            <a:ext cx="1685077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Horní dutá žíla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74215" y="1905445"/>
            <a:ext cx="1928733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Aorta - srdečnice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780928"/>
            <a:ext cx="139012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Plicní tepna</a:t>
            </a:r>
            <a:endParaRPr lang="cs-CZ" dirty="0"/>
          </a:p>
        </p:txBody>
      </p:sp>
      <p:cxnSp>
        <p:nvCxnSpPr>
          <p:cNvPr id="12" name="Přímá spojnice se šipkou 11"/>
          <p:cNvCxnSpPr>
            <a:stCxn id="9" idx="3"/>
          </p:cNvCxnSpPr>
          <p:nvPr/>
        </p:nvCxnSpPr>
        <p:spPr>
          <a:xfrm>
            <a:off x="2296637" y="2101498"/>
            <a:ext cx="691187" cy="6794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3"/>
          </p:cNvCxnSpPr>
          <p:nvPr/>
        </p:nvCxnSpPr>
        <p:spPr>
          <a:xfrm>
            <a:off x="2181220" y="4256222"/>
            <a:ext cx="1526684" cy="1808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8" idx="3"/>
          </p:cNvCxnSpPr>
          <p:nvPr/>
        </p:nvCxnSpPr>
        <p:spPr>
          <a:xfrm>
            <a:off x="2181220" y="4256222"/>
            <a:ext cx="2042575" cy="368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3"/>
          </p:cNvCxnSpPr>
          <p:nvPr/>
        </p:nvCxnSpPr>
        <p:spPr>
          <a:xfrm flipV="1">
            <a:off x="2277400" y="5589240"/>
            <a:ext cx="71042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1"/>
          </p:cNvCxnSpPr>
          <p:nvPr/>
        </p:nvCxnSpPr>
        <p:spPr>
          <a:xfrm flipH="1">
            <a:off x="3707904" y="2090111"/>
            <a:ext cx="1066311" cy="474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1" idx="1"/>
          </p:cNvCxnSpPr>
          <p:nvPr/>
        </p:nvCxnSpPr>
        <p:spPr>
          <a:xfrm flipH="1">
            <a:off x="4223795" y="2965594"/>
            <a:ext cx="1356317" cy="391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5354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srdce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0661" y="1601449"/>
            <a:ext cx="3200677" cy="4871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53851" y="5589240"/>
            <a:ext cx="1723549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Dolní dutá žíla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3933056"/>
            <a:ext cx="1569660" cy="64633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Poloměsíčité </a:t>
            </a:r>
          </a:p>
          <a:p>
            <a:r>
              <a:rPr lang="cs-CZ" dirty="0">
                <a:solidFill>
                  <a:prstClr val="black"/>
                </a:solidFill>
              </a:rPr>
              <a:t>chlopně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73086" y="1958175"/>
            <a:ext cx="1685077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Horní dutá žíla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774215" y="1905445"/>
            <a:ext cx="1928733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Aorta - srdečnice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2780928"/>
            <a:ext cx="139012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Plicní tepna</a:t>
            </a:r>
          </a:p>
        </p:txBody>
      </p:sp>
      <p:cxnSp>
        <p:nvCxnSpPr>
          <p:cNvPr id="12" name="Přímá spojnice se šipkou 11"/>
          <p:cNvCxnSpPr>
            <a:stCxn id="9" idx="3"/>
          </p:cNvCxnSpPr>
          <p:nvPr/>
        </p:nvCxnSpPr>
        <p:spPr>
          <a:xfrm>
            <a:off x="2258163" y="2142841"/>
            <a:ext cx="691187" cy="67943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8" idx="3"/>
          </p:cNvCxnSpPr>
          <p:nvPr/>
        </p:nvCxnSpPr>
        <p:spPr>
          <a:xfrm>
            <a:off x="2181220" y="4256222"/>
            <a:ext cx="1526684" cy="1808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8" idx="3"/>
          </p:cNvCxnSpPr>
          <p:nvPr/>
        </p:nvCxnSpPr>
        <p:spPr>
          <a:xfrm>
            <a:off x="2181220" y="4256222"/>
            <a:ext cx="2042575" cy="3687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3"/>
          </p:cNvCxnSpPr>
          <p:nvPr/>
        </p:nvCxnSpPr>
        <p:spPr>
          <a:xfrm flipV="1">
            <a:off x="2277400" y="5589240"/>
            <a:ext cx="710424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10" idx="1"/>
          </p:cNvCxnSpPr>
          <p:nvPr/>
        </p:nvCxnSpPr>
        <p:spPr>
          <a:xfrm flipH="1">
            <a:off x="3707904" y="2090111"/>
            <a:ext cx="1066311" cy="4747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1" idx="1"/>
          </p:cNvCxnSpPr>
          <p:nvPr/>
        </p:nvCxnSpPr>
        <p:spPr>
          <a:xfrm flipH="1">
            <a:off x="4223795" y="2965594"/>
            <a:ext cx="1356317" cy="3913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4774215" y="153611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41159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0849" y="15475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3851" y="521990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0972" y="356356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838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srdce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9175" y="2362200"/>
            <a:ext cx="3013650" cy="3886200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57725" y="2362200"/>
            <a:ext cx="3086100" cy="38862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Diastola (ochabnutí)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Systola (stah)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159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srdce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Tep (puls)</a:t>
            </a:r>
          </a:p>
          <a:p>
            <a:pPr lvl="1"/>
            <a:r>
              <a:rPr lang="cs-CZ" dirty="0" smtClean="0"/>
              <a:t>70 za minutu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Minutový objem srdce</a:t>
            </a:r>
          </a:p>
          <a:p>
            <a:pPr lvl="1"/>
            <a:r>
              <a:rPr lang="cs-CZ" dirty="0" smtClean="0"/>
              <a:t>Za 1 minutu srdce přečerpá cca 5 l krve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Tereza\AppData\Local\Microsoft\Windows\Temporary Internet Files\Content.IE5\W2TWAUNA\MP900425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429000"/>
            <a:ext cx="4032448" cy="26809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197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Činnost srdce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Tlak krve</a:t>
            </a:r>
          </a:p>
          <a:p>
            <a:pPr lvl="1"/>
            <a:r>
              <a:rPr lang="cs-CZ" dirty="0" smtClean="0"/>
              <a:t>Tlakové působení na stěnu cév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Maximální – ve velkých tepnách</a:t>
            </a:r>
          </a:p>
          <a:p>
            <a:pPr lvl="2"/>
            <a:r>
              <a:rPr lang="cs-CZ" dirty="0" smtClean="0"/>
              <a:t>Při poranění tepny krev </a:t>
            </a:r>
            <a:r>
              <a:rPr lang="cs-CZ" u="sng" dirty="0" smtClean="0"/>
              <a:t>tryská</a:t>
            </a:r>
          </a:p>
          <a:p>
            <a:pPr lvl="1"/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Minimální – v horní a dolní duté žíle</a:t>
            </a:r>
          </a:p>
          <a:p>
            <a:pPr lvl="2"/>
            <a:r>
              <a:rPr lang="cs-CZ" dirty="0" smtClean="0"/>
              <a:t>Při poranění žíly krev </a:t>
            </a:r>
            <a:r>
              <a:rPr lang="cs-CZ" u="sng" dirty="0" smtClean="0"/>
              <a:t>volně vytéká</a:t>
            </a:r>
          </a:p>
          <a:p>
            <a:pPr lvl="2"/>
            <a:endParaRPr lang="cs-CZ" dirty="0"/>
          </a:p>
          <a:p>
            <a:pPr lvl="2"/>
            <a:endParaRPr lang="cs-CZ" dirty="0" smtClean="0"/>
          </a:p>
          <a:p>
            <a:r>
              <a:rPr lang="cs-CZ" dirty="0" smtClean="0"/>
              <a:t>Př. 	</a:t>
            </a:r>
            <a:r>
              <a:rPr lang="cs-CZ" dirty="0" smtClean="0">
                <a:solidFill>
                  <a:schemeClr val="accent2"/>
                </a:solidFill>
              </a:rPr>
              <a:t>120</a:t>
            </a:r>
            <a:r>
              <a:rPr lang="cs-CZ" dirty="0" smtClean="0"/>
              <a:t> mm </a:t>
            </a:r>
            <a:r>
              <a:rPr lang="cs-CZ" dirty="0" err="1" smtClean="0"/>
              <a:t>Hg</a:t>
            </a:r>
            <a:r>
              <a:rPr lang="cs-CZ" dirty="0" smtClean="0"/>
              <a:t> (torrů) /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80 </a:t>
            </a:r>
            <a:r>
              <a:rPr lang="cs-CZ" dirty="0" smtClean="0"/>
              <a:t>mm </a:t>
            </a:r>
            <a:r>
              <a:rPr lang="cs-CZ" dirty="0" err="1" smtClean="0"/>
              <a:t>Hg</a:t>
            </a:r>
            <a:r>
              <a:rPr lang="cs-CZ" dirty="0" smtClean="0"/>
              <a:t> (torrů)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solidFill>
                  <a:schemeClr val="accent2"/>
                </a:solidFill>
              </a:rPr>
              <a:t>systolický</a:t>
            </a:r>
            <a:r>
              <a:rPr lang="cs-CZ" dirty="0" smtClean="0"/>
              <a:t> tlak /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diastolický</a:t>
            </a:r>
            <a:r>
              <a:rPr lang="cs-CZ" dirty="0" smtClean="0"/>
              <a:t> tlak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185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oběh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Uzavřený</a:t>
            </a:r>
          </a:p>
          <a:p>
            <a:r>
              <a:rPr lang="cs-CZ" u="sng" dirty="0" smtClean="0"/>
              <a:t>Nemísí se krev </a:t>
            </a:r>
            <a:r>
              <a:rPr lang="cs-CZ" dirty="0" smtClean="0"/>
              <a:t>okysličená a neokysličená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Velký krev. oběh (srdce – tělo)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okysličená krev</a:t>
            </a:r>
            <a:r>
              <a:rPr lang="cs-CZ" dirty="0" smtClean="0"/>
              <a:t>: </a:t>
            </a:r>
            <a:r>
              <a:rPr lang="cs-CZ" u="sng" dirty="0" smtClean="0"/>
              <a:t>levá komora</a:t>
            </a:r>
            <a:r>
              <a:rPr lang="cs-CZ" dirty="0" smtClean="0"/>
              <a:t> – aorta – celé tělo – 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odkysličení</a:t>
            </a:r>
            <a:r>
              <a:rPr lang="cs-CZ" dirty="0" smtClean="0"/>
              <a:t> – horní a dolní dutá žíla  - </a:t>
            </a:r>
            <a:r>
              <a:rPr lang="cs-CZ" u="sng" dirty="0" smtClean="0"/>
              <a:t>pravá síň</a:t>
            </a:r>
          </a:p>
          <a:p>
            <a:endParaRPr lang="cs-CZ" dirty="0" smtClean="0"/>
          </a:p>
          <a:p>
            <a:r>
              <a:rPr lang="cs-CZ" u="sng" dirty="0" smtClean="0">
                <a:solidFill>
                  <a:schemeClr val="accent1">
                    <a:lumMod val="75000"/>
                  </a:schemeClr>
                </a:solidFill>
              </a:rPr>
              <a:t>Malý krev. oběh (srdce – plíce)</a:t>
            </a:r>
            <a:endParaRPr lang="cs-CZ" u="sng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dkysličená krev</a:t>
            </a:r>
            <a:r>
              <a:rPr lang="cs-CZ" dirty="0" smtClean="0"/>
              <a:t>: </a:t>
            </a:r>
            <a:r>
              <a:rPr lang="cs-CZ" u="sng" dirty="0" smtClean="0"/>
              <a:t>pravá komora </a:t>
            </a:r>
            <a:r>
              <a:rPr lang="cs-CZ" dirty="0" smtClean="0"/>
              <a:t>– plicnice – plíce – </a:t>
            </a:r>
            <a:r>
              <a:rPr lang="cs-CZ" dirty="0" smtClean="0">
                <a:solidFill>
                  <a:srgbClr val="FF0000"/>
                </a:solidFill>
              </a:rPr>
              <a:t>okysličení</a:t>
            </a:r>
            <a:r>
              <a:rPr lang="cs-CZ" dirty="0" smtClean="0"/>
              <a:t> – </a:t>
            </a:r>
            <a:r>
              <a:rPr lang="cs-CZ" u="sng" dirty="0" smtClean="0"/>
              <a:t>levá síň</a:t>
            </a:r>
          </a:p>
          <a:p>
            <a:endParaRPr lang="cs-CZ" dirty="0"/>
          </a:p>
        </p:txBody>
      </p:sp>
      <p:pic>
        <p:nvPicPr>
          <p:cNvPr id="4" name="Zástupný symbol pro obsah 8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332656"/>
            <a:ext cx="1584176" cy="1994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5725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File:Humhrt2.jpg.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2007-03-06 [cit. 2013-01-04].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commons.wikimedia.org/wiki/File:Humhrt2.jpg?uselang=cs</a:t>
            </a:r>
            <a:endParaRPr lang="cs-CZ" dirty="0" smtClean="0"/>
          </a:p>
          <a:p>
            <a:r>
              <a:rPr lang="cs-CZ" dirty="0"/>
              <a:t>File:Heart </a:t>
            </a:r>
            <a:r>
              <a:rPr lang="cs-CZ" dirty="0" err="1"/>
              <a:t>circulation</a:t>
            </a:r>
            <a:r>
              <a:rPr lang="cs-CZ" dirty="0"/>
              <a:t> </a:t>
            </a:r>
            <a:r>
              <a:rPr lang="cs-CZ" dirty="0" err="1"/>
              <a:t>diagram.svg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2010-08-04 [cit. 2013-01-04].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commons.wikimedia.org/wiki/File:Heart_circulation_diagram.svg?uselang=cs</a:t>
            </a:r>
            <a:endParaRPr lang="cs-CZ" dirty="0" smtClean="0"/>
          </a:p>
          <a:p>
            <a:r>
              <a:rPr lang="cs-CZ" dirty="0"/>
              <a:t> File:Heart </a:t>
            </a:r>
            <a:r>
              <a:rPr lang="cs-CZ" dirty="0" err="1"/>
              <a:t>diasystole.svg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2008-07-30 [cit. 2013-01-04].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commons.wikimedia.org/wiki/File:Heart_diasystole.svg?uselang=cs</a:t>
            </a:r>
            <a:endParaRPr lang="cs-CZ" dirty="0" smtClean="0"/>
          </a:p>
          <a:p>
            <a:r>
              <a:rPr lang="cs-CZ" dirty="0"/>
              <a:t> File:Heart </a:t>
            </a:r>
            <a:r>
              <a:rPr lang="cs-CZ" dirty="0" err="1"/>
              <a:t>systole.svg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2008-06-03 [cit. 2013-01-04].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commons.wikimedia.org/wiki/File:Heart_systole.svg?uselang=cs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 smtClean="0">
                <a:hlinkClick r:id="rId6"/>
              </a:rPr>
              <a:t>www.microsoft.office.com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055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416</Words>
  <Application>Microsoft Office PowerPoint</Application>
  <PresentationFormat>Předvádění na obrazovce (4:3)</PresentationFormat>
  <Paragraphs>104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Snímek 1</vt:lpstr>
      <vt:lpstr>Srdce</vt:lpstr>
      <vt:lpstr>Základní charakteristika</vt:lpstr>
      <vt:lpstr>Stavba srdce</vt:lpstr>
      <vt:lpstr>Stavba srdce</vt:lpstr>
      <vt:lpstr>Stavba srdce</vt:lpstr>
      <vt:lpstr>Stavba srdce</vt:lpstr>
      <vt:lpstr>Činnost srdce</vt:lpstr>
      <vt:lpstr>Činnost srdce</vt:lpstr>
      <vt:lpstr>Činnost srdce</vt:lpstr>
      <vt:lpstr>Krevní oběh</vt:lpstr>
      <vt:lpstr>Zdroj obrázků a fotografií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pc</cp:lastModifiedBy>
  <cp:revision>15</cp:revision>
  <dcterms:created xsi:type="dcterms:W3CDTF">2013-01-04T14:31:51Z</dcterms:created>
  <dcterms:modified xsi:type="dcterms:W3CDTF">2013-06-11T12:36:56Z</dcterms:modified>
</cp:coreProperties>
</file>