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9" r:id="rId13"/>
    <p:sldId id="268" r:id="rId14"/>
    <p:sldId id="270" r:id="rId15"/>
    <p:sldId id="26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Výchozí oddíl" id="{B1E7A11B-D7C7-4167-BDCC-E72903659CEA}">
          <p14:sldIdLst>
            <p14:sldId id="257"/>
            <p14:sldId id="256"/>
            <p14:sldId id="258"/>
            <p14:sldId id="259"/>
            <p14:sldId id="261"/>
            <p14:sldId id="262"/>
            <p14:sldId id="263"/>
            <p14:sldId id="264"/>
            <p14:sldId id="265"/>
            <p14:sldId id="266"/>
            <p14:sldId id="267"/>
            <p14:sldId id="269"/>
          </p14:sldIdLst>
        </p14:section>
        <p14:section name="Oddíl bez názvu" id="{04756307-C9AC-4879-B48E-032506F482BE}">
          <p14:sldIdLst>
            <p14:sldId id="268"/>
            <p14:sldId id="270"/>
            <p14:sldId id="260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87112DC9-AFB8-4BE3-9E69-16CFEDBBD0D0}" type="datetimeFigureOut">
              <a:rPr lang="cs-CZ" smtClean="0">
                <a:solidFill>
                  <a:srgbClr val="2F5897"/>
                </a:solidFill>
              </a:rPr>
              <a:pPr/>
              <a:t>11.6.2013</a:t>
            </a:fld>
            <a:endParaRPr lang="cs-CZ">
              <a:solidFill>
                <a:srgbClr val="2F5897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>
              <a:solidFill>
                <a:srgbClr val="2F5897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528B96C9-F884-4A00-AABE-2A85B6ABF3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8539213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87112DC9-AFB8-4BE3-9E69-16CFEDBBD0D0}" type="datetimeFigureOut">
              <a:rPr lang="cs-CZ" smtClean="0">
                <a:solidFill>
                  <a:srgbClr val="2F5897"/>
                </a:solidFill>
              </a:rPr>
              <a:pPr/>
              <a:t>11.6.2013</a:t>
            </a:fld>
            <a:endParaRPr lang="cs-CZ">
              <a:solidFill>
                <a:srgbClr val="2F5897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528B96C9-F884-4A00-AABE-2A85B6ABF39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srgbClr val="2F589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942554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87112DC9-AFB8-4BE3-9E69-16CFEDBBD0D0}" type="datetimeFigureOut">
              <a:rPr lang="cs-CZ" smtClean="0">
                <a:solidFill>
                  <a:srgbClr val="E4E9EF"/>
                </a:solidFill>
              </a:rPr>
              <a:pPr/>
              <a:t>11.6.2013</a:t>
            </a:fld>
            <a:endParaRPr lang="cs-CZ">
              <a:solidFill>
                <a:srgbClr val="E4E9EF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>
              <a:solidFill>
                <a:srgbClr val="E4E9EF"/>
              </a:solidFill>
            </a:endParaRPr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528B96C9-F884-4A00-AABE-2A85B6ABF3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2910856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12DC9-AFB8-4BE3-9E69-16CFEDBBD0D0}" type="datetimeFigureOut">
              <a:rPr lang="cs-CZ" smtClean="0">
                <a:solidFill>
                  <a:srgbClr val="2F5897"/>
                </a:solidFill>
              </a:rPr>
              <a:pPr/>
              <a:t>11.6.2013</a:t>
            </a:fld>
            <a:endParaRPr lang="cs-CZ">
              <a:solidFill>
                <a:srgbClr val="2F5897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F5897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8B96C9-F884-4A00-AABE-2A85B6ABF39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xmlns="" val="39831202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12DC9-AFB8-4BE3-9E69-16CFEDBBD0D0}" type="datetimeFigureOut">
              <a:rPr lang="cs-CZ" smtClean="0">
                <a:solidFill>
                  <a:srgbClr val="2F5897"/>
                </a:solidFill>
              </a:rPr>
              <a:pPr/>
              <a:t>11.6.2013</a:t>
            </a:fld>
            <a:endParaRPr lang="cs-CZ">
              <a:solidFill>
                <a:srgbClr val="2F5897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F5897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8B96C9-F884-4A00-AABE-2A85B6ABF39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xmlns="" val="30185781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7112DC9-AFB8-4BE3-9E69-16CFEDBBD0D0}" type="datetimeFigureOut">
              <a:rPr lang="cs-CZ" smtClean="0">
                <a:solidFill>
                  <a:srgbClr val="2F5897"/>
                </a:solidFill>
              </a:rPr>
              <a:pPr/>
              <a:t>11.6.2013</a:t>
            </a:fld>
            <a:endParaRPr lang="cs-CZ">
              <a:solidFill>
                <a:srgbClr val="2F5897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528B96C9-F884-4A00-AABE-2A85B6ABF39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srgbClr val="2F589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054699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12DC9-AFB8-4BE3-9E69-16CFEDBBD0D0}" type="datetimeFigureOut">
              <a:rPr lang="cs-CZ" smtClean="0">
                <a:solidFill>
                  <a:srgbClr val="2F5897"/>
                </a:solidFill>
              </a:rPr>
              <a:pPr/>
              <a:t>11.6.2013</a:t>
            </a:fld>
            <a:endParaRPr lang="cs-CZ">
              <a:solidFill>
                <a:srgbClr val="2F5897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F5897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8B96C9-F884-4A00-AABE-2A85B6ABF3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998612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87112DC9-AFB8-4BE3-9E69-16CFEDBBD0D0}" type="datetimeFigureOut">
              <a:rPr lang="cs-CZ" smtClean="0">
                <a:solidFill>
                  <a:srgbClr val="2F5897"/>
                </a:solidFill>
              </a:rPr>
              <a:pPr/>
              <a:t>11.6.2013</a:t>
            </a:fld>
            <a:endParaRPr lang="cs-CZ">
              <a:solidFill>
                <a:srgbClr val="2F5897"/>
              </a:solidFill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528B96C9-F884-4A00-AABE-2A85B6ABF39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srgbClr val="2F589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0017739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7112DC9-AFB8-4BE3-9E69-16CFEDBBD0D0}" type="datetimeFigureOut">
              <a:rPr lang="cs-CZ" smtClean="0">
                <a:solidFill>
                  <a:srgbClr val="2F5897"/>
                </a:solidFill>
              </a:rPr>
              <a:pPr/>
              <a:t>11.6.2013</a:t>
            </a:fld>
            <a:endParaRPr lang="cs-CZ">
              <a:solidFill>
                <a:srgbClr val="2F5897"/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528B96C9-F884-4A00-AABE-2A85B6ABF39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srgbClr val="2F589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949862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12DC9-AFB8-4BE3-9E69-16CFEDBBD0D0}" type="datetimeFigureOut">
              <a:rPr lang="cs-CZ" smtClean="0">
                <a:solidFill>
                  <a:srgbClr val="2F5897"/>
                </a:solidFill>
              </a:rPr>
              <a:pPr/>
              <a:t>11.6.2013</a:t>
            </a:fld>
            <a:endParaRPr lang="cs-CZ">
              <a:solidFill>
                <a:srgbClr val="2F5897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F5897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8B96C9-F884-4A00-AABE-2A85B6ABF3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869500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12DC9-AFB8-4BE3-9E69-16CFEDBBD0D0}" type="datetimeFigureOut">
              <a:rPr lang="cs-CZ" smtClean="0">
                <a:solidFill>
                  <a:srgbClr val="2F5897"/>
                </a:solidFill>
              </a:rPr>
              <a:pPr/>
              <a:t>11.6.2013</a:t>
            </a:fld>
            <a:endParaRPr lang="cs-CZ">
              <a:solidFill>
                <a:srgbClr val="2F5897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F5897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8B96C9-F884-4A00-AABE-2A85B6ABF3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331322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87112DC9-AFB8-4BE3-9E69-16CFEDBBD0D0}" type="datetimeFigureOut">
              <a:rPr lang="cs-CZ" smtClean="0">
                <a:solidFill>
                  <a:srgbClr val="2F5897"/>
                </a:solidFill>
              </a:rPr>
              <a:pPr/>
              <a:t>11.6.2013</a:t>
            </a:fld>
            <a:endParaRPr lang="cs-CZ">
              <a:solidFill>
                <a:srgbClr val="2F5897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2F5897"/>
              </a:solidFill>
            </a:endParaRPr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528B96C9-F884-4A00-AABE-2A85B6ABF3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768432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icrosoft.office.com/" TargetMode="External"/><Relationship Id="rId2" Type="http://schemas.openxmlformats.org/officeDocument/2006/relationships/hyperlink" Target="http://cs.wikipedia.org/wiki/Soubor:Illu_lymphatic_system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Illu_spleen.jpg" TargetMode="External"/><Relationship Id="rId4" Type="http://schemas.openxmlformats.org/officeDocument/2006/relationships/hyperlink" Target="http://cs.wikipedia.org/wiki/Soubor:Illu_lymph_node_structure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187624" y="1844824"/>
            <a:ext cx="6873875" cy="2776538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AUTOR: 			Ing. Tereza </a:t>
            </a:r>
            <a:r>
              <a:rPr lang="cs-CZ" sz="1200" dirty="0" err="1" smtClean="0"/>
              <a:t>Kovalská</a:t>
            </a:r>
            <a:endParaRPr lang="cs-CZ" sz="1200" dirty="0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NÁZEV: 			VY_32_INOVACE_11_OBRANA ORGANISMU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Ročník: 		8. </a:t>
            </a:r>
            <a:r>
              <a:rPr lang="cs-CZ" sz="1200" dirty="0" smtClean="0"/>
              <a:t>nebo</a:t>
            </a:r>
            <a:r>
              <a:rPr lang="cs-CZ" sz="1200" cap="all" dirty="0" smtClean="0"/>
              <a:t> 9</a:t>
            </a:r>
            <a:r>
              <a:rPr lang="cs-CZ" sz="1200" dirty="0" smtClean="0"/>
              <a:t>. ročník ZŠ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Vzdělávací oblast:</a:t>
            </a:r>
            <a:r>
              <a:rPr lang="cs-CZ" sz="1200" cap="all" smtClean="0"/>
              <a:t>	</a:t>
            </a:r>
            <a:r>
              <a:rPr lang="cs-CZ" sz="1200" smtClean="0"/>
              <a:t>Člověk </a:t>
            </a:r>
            <a:r>
              <a:rPr lang="cs-CZ" sz="1200" dirty="0" smtClean="0"/>
              <a:t>a příroda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Vzdělávací obor: 		</a:t>
            </a:r>
            <a:r>
              <a:rPr lang="cs-CZ" sz="1200" dirty="0" smtClean="0"/>
              <a:t>Přírodopis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Tematický okruh:		</a:t>
            </a:r>
            <a:r>
              <a:rPr lang="cs-CZ" sz="1200" dirty="0" smtClean="0"/>
              <a:t>Biologie člověka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TEMA: 			Mízní soustava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Klíčová slova:		</a:t>
            </a:r>
            <a:r>
              <a:rPr lang="cs-CZ" sz="1200" dirty="0"/>
              <a:t>míza, tkáňový </a:t>
            </a:r>
            <a:r>
              <a:rPr lang="cs-CZ" sz="1200" dirty="0" smtClean="0"/>
              <a:t>mok, mízní soustava a uzlina, slezina, brzlík, antigen, patogen, fagocytóza, imunita, očkování, infekce, inkubační doba</a:t>
            </a:r>
            <a:endParaRPr lang="cs-CZ" sz="1200" dirty="0"/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VYTVOŘENO: 		1/2013 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ČÍSLO PROJEKTU: 		1.4 OP VK</a:t>
            </a:r>
          </a:p>
          <a:p>
            <a:pPr algn="just">
              <a:lnSpc>
                <a:spcPct val="12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ANOTACE: Prezentace pro interaktivní tabuli </a:t>
            </a:r>
            <a:r>
              <a:rPr lang="cs-CZ" sz="1200" dirty="0"/>
              <a:t>z</a:t>
            </a:r>
            <a:r>
              <a:rPr lang="cs-CZ" sz="1200" dirty="0" smtClean="0"/>
              <a:t>abývající se lymfatickou soustavou. Žáci průběžně plní krátké motivační úkoly, využívají učebnici. Prezentace je zaměřena za vysvětlení a upevnění základních pojmů. </a:t>
            </a:r>
          </a:p>
        </p:txBody>
      </p:sp>
      <p:pic>
        <p:nvPicPr>
          <p:cNvPr id="3075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713" y="4868863"/>
            <a:ext cx="5407025" cy="1046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 descr="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088" y="549275"/>
            <a:ext cx="1766887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8" name="Rectangle 5"/>
          <p:cNvSpPr>
            <a:spLocks noChangeArrowheads="1"/>
          </p:cNvSpPr>
          <p:nvPr/>
        </p:nvSpPr>
        <p:spPr bwMode="auto">
          <a:xfrm>
            <a:off x="284028" y="499308"/>
            <a:ext cx="8366394" cy="11079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algn="ctr"/>
            <a:r>
              <a:rPr lang="cs-CZ" dirty="0">
                <a:solidFill>
                  <a:prstClr val="white"/>
                </a:solidFill>
              </a:rPr>
              <a:t>                                     </a:t>
            </a:r>
            <a:r>
              <a:rPr lang="cs-CZ" sz="1600" b="1" dirty="0">
                <a:solidFill>
                  <a:prstClr val="black"/>
                </a:solidFill>
              </a:rPr>
              <a:t>Základní  škola a mateřská škola </a:t>
            </a:r>
            <a:r>
              <a:rPr lang="cs-CZ" sz="1600" b="1" dirty="0" err="1">
                <a:solidFill>
                  <a:prstClr val="black"/>
                </a:solidFill>
              </a:rPr>
              <a:t>J.A.Komenského</a:t>
            </a:r>
            <a:endParaRPr lang="cs-CZ" sz="1600" dirty="0">
              <a:solidFill>
                <a:prstClr val="black"/>
              </a:solidFill>
            </a:endParaRPr>
          </a:p>
          <a:p>
            <a:pPr algn="ctr"/>
            <a:r>
              <a:rPr lang="cs-CZ" sz="1600" b="1" dirty="0">
                <a:solidFill>
                  <a:prstClr val="black"/>
                </a:solidFill>
              </a:rPr>
              <a:t>                                                          v Novém  Strašecí</a:t>
            </a:r>
            <a:r>
              <a:rPr lang="cs-CZ" sz="1600" dirty="0">
                <a:solidFill>
                  <a:prstClr val="black"/>
                </a:solidFill>
              </a:rPr>
              <a:t>                     </a:t>
            </a:r>
          </a:p>
          <a:p>
            <a:pPr algn="ctr"/>
            <a:r>
              <a:rPr lang="cs-CZ" sz="1600" dirty="0">
                <a:solidFill>
                  <a:prstClr val="black"/>
                </a:solidFill>
              </a:rPr>
              <a:t>                                                  Komenského nám. 209, 271 01 Nové Strašecí</a:t>
            </a:r>
          </a:p>
          <a:p>
            <a:pPr algn="ctr"/>
            <a:r>
              <a:rPr lang="cs-CZ" sz="1600" dirty="0">
                <a:solidFill>
                  <a:prstClr val="black"/>
                </a:solidFill>
              </a:rPr>
              <a:t>                                                 tel. 311 240 401, 311 240 400, email: </a:t>
            </a:r>
            <a:r>
              <a:rPr lang="cs-CZ" sz="1600" dirty="0" err="1" smtClean="0">
                <a:solidFill>
                  <a:prstClr val="black"/>
                </a:solidFill>
              </a:rPr>
              <a:t>zsnovstra</a:t>
            </a:r>
            <a:r>
              <a:rPr lang="cs-CZ" sz="1600" smtClean="0">
                <a:solidFill>
                  <a:prstClr val="black"/>
                </a:solidFill>
              </a:rPr>
              <a:t>@email.</a:t>
            </a:r>
            <a:r>
              <a:rPr lang="cs-CZ" sz="1600" dirty="0" err="1" smtClean="0">
                <a:solidFill>
                  <a:prstClr val="black"/>
                </a:solidFill>
              </a:rPr>
              <a:t>cz</a:t>
            </a:r>
            <a:endParaRPr lang="cs-CZ" sz="16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37367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Obrana organismu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Boj s vetřelci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067779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Tělní tekutiny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Krev</a:t>
            </a:r>
          </a:p>
          <a:p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Tkáňový mok</a:t>
            </a:r>
          </a:p>
          <a:p>
            <a:pPr lvl="1"/>
            <a:r>
              <a:rPr lang="cs-CZ" dirty="0" smtClean="0"/>
              <a:t>Vyplňuje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mezibuněčné prostory</a:t>
            </a:r>
          </a:p>
          <a:p>
            <a:pPr lvl="1"/>
            <a:r>
              <a:rPr lang="cs-CZ" dirty="0" smtClean="0"/>
              <a:t>Vzniká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z krevní plazmy </a:t>
            </a:r>
            <a:r>
              <a:rPr lang="cs-CZ" dirty="0" smtClean="0"/>
              <a:t>(prostup vody s látkami přes stěny krev. </a:t>
            </a:r>
            <a:r>
              <a:rPr lang="cs-CZ" dirty="0"/>
              <a:t>c</a:t>
            </a:r>
            <a:r>
              <a:rPr lang="cs-CZ" dirty="0" smtClean="0"/>
              <a:t>év)</a:t>
            </a:r>
          </a:p>
          <a:p>
            <a:pPr lvl="1"/>
            <a:endParaRPr lang="cs-CZ" dirty="0" smtClean="0"/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Míza (lymfa)</a:t>
            </a:r>
          </a:p>
          <a:p>
            <a:pPr lvl="1"/>
            <a:r>
              <a:rPr lang="cs-CZ" dirty="0" smtClean="0"/>
              <a:t>Nažloutlá tekutina</a:t>
            </a:r>
          </a:p>
          <a:p>
            <a:pPr lvl="1"/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Přebytky tkáňového moku</a:t>
            </a:r>
          </a:p>
          <a:p>
            <a:pPr lvl="1"/>
            <a:r>
              <a:rPr lang="cs-CZ" dirty="0" smtClean="0"/>
              <a:t>Systém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mízních cév</a:t>
            </a:r>
          </a:p>
          <a:p>
            <a:pPr lvl="1"/>
            <a:r>
              <a:rPr lang="cs-CZ" dirty="0" smtClean="0"/>
              <a:t>Odváděna zpět do krve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18498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Mízní (lymfatická) soustava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u="sng" dirty="0" smtClean="0"/>
              <a:t>Stavba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Mízní vlásečnice</a:t>
            </a:r>
          </a:p>
          <a:p>
            <a:pPr lvl="1"/>
            <a:r>
              <a:rPr lang="cs-CZ" dirty="0" smtClean="0"/>
              <a:t>Začínají mezi tkáňovými buňkami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Mízní cévy</a:t>
            </a:r>
          </a:p>
          <a:p>
            <a:pPr lvl="1"/>
            <a:r>
              <a:rPr lang="cs-CZ" dirty="0" smtClean="0"/>
              <a:t>Spojené míz. vlásečnice</a:t>
            </a:r>
          </a:p>
          <a:p>
            <a:pPr lvl="1"/>
            <a:r>
              <a:rPr lang="cs-CZ" dirty="0" smtClean="0"/>
              <a:t>Odvádí mízu do žil (mízovody)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Mízní uzliny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Orgány </a:t>
            </a:r>
            <a:r>
              <a:rPr lang="cs-CZ" dirty="0" smtClean="0"/>
              <a:t>(tvoří bílé krvinky, obrana)</a:t>
            </a:r>
          </a:p>
          <a:p>
            <a:pPr lvl="1"/>
            <a:r>
              <a:rPr lang="cs-CZ" dirty="0" smtClean="0"/>
              <a:t>Slezina</a:t>
            </a:r>
          </a:p>
          <a:p>
            <a:pPr lvl="1"/>
            <a:r>
              <a:rPr lang="cs-CZ" dirty="0" smtClean="0"/>
              <a:t>Brzlík</a:t>
            </a:r>
          </a:p>
          <a:p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2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0" b="99136" l="481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724128" y="671127"/>
            <a:ext cx="1981477" cy="55157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769181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 mízní soustavy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1600" i="1" dirty="0" smtClean="0"/>
              <a:t>Vyhledej v učebnici na str. 71.</a:t>
            </a:r>
          </a:p>
          <a:p>
            <a:pPr marL="0" indent="0">
              <a:buNone/>
            </a:pPr>
            <a:endParaRPr lang="cs-CZ" sz="1600" i="1" dirty="0" smtClean="0"/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Obranyschopnost</a:t>
            </a:r>
          </a:p>
          <a:p>
            <a:pPr lvl="1"/>
            <a:r>
              <a:rPr lang="cs-CZ" dirty="0" smtClean="0"/>
              <a:t>Pomocí bílých krvinek (lymfocyty)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Vstřebání tkáňového moku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Přeprava tuků z potravy</a:t>
            </a:r>
          </a:p>
          <a:p>
            <a:endParaRPr lang="cs-CZ" dirty="0" smtClean="0">
              <a:solidFill>
                <a:schemeClr val="accent3">
                  <a:lumMod val="75000"/>
                </a:schemeClr>
              </a:solidFill>
            </a:endParaRPr>
          </a:p>
          <a:p>
            <a:endParaRPr lang="cs-CZ" dirty="0"/>
          </a:p>
        </p:txBody>
      </p:sp>
      <p:pic>
        <p:nvPicPr>
          <p:cNvPr id="1026" name="Picture 2" descr="C:\Users\Tereza\AppData\Local\Microsoft\Windows\Temporary Internet Files\Content.IE5\ADW4B7FS\MC90040424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780928"/>
            <a:ext cx="3343551" cy="3600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Tereza\AppData\Local\Microsoft\Windows\Temporary Internet Files\Content.IE5\HGEI2291\MC900441498[2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3565" y="548680"/>
            <a:ext cx="1324516" cy="13245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092313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Funkce mízní uzliny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Filtrace mízy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Vznik bílých krvinek</a:t>
            </a:r>
          </a:p>
          <a:p>
            <a:endParaRPr lang="cs-CZ" dirty="0" smtClean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cs-CZ" dirty="0"/>
              <a:t>Drobné „uzlíky“</a:t>
            </a:r>
          </a:p>
          <a:p>
            <a:pPr lvl="1"/>
            <a:r>
              <a:rPr lang="cs-CZ" dirty="0" smtClean="0"/>
              <a:t>Na krku, v podpaží a v tříslech</a:t>
            </a:r>
          </a:p>
          <a:p>
            <a:pPr lvl="1"/>
            <a:endParaRPr lang="cs-CZ" dirty="0" smtClean="0"/>
          </a:p>
          <a:p>
            <a:r>
              <a:rPr lang="cs-CZ" dirty="0" smtClean="0"/>
              <a:t>Infekce – 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zvětšení </a:t>
            </a:r>
            <a:r>
              <a:rPr lang="cs-CZ" dirty="0" smtClean="0"/>
              <a:t>mízních uzlin</a:t>
            </a:r>
          </a:p>
          <a:p>
            <a:endParaRPr lang="cs-CZ" dirty="0"/>
          </a:p>
        </p:txBody>
      </p:sp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9091" b="96172" l="9574" r="9680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04048" y="4005064"/>
            <a:ext cx="3456384" cy="25616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5799500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To už vím…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Jmenuj tři tělní tekutiny.</a:t>
            </a:r>
          </a:p>
          <a:p>
            <a:pPr lvl="1"/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Krev, tkáňový mok a míza</a:t>
            </a:r>
          </a:p>
          <a:p>
            <a:r>
              <a:rPr lang="cs-CZ" dirty="0" smtClean="0"/>
              <a:t>Charakterizuj tkáňový mok.</a:t>
            </a:r>
          </a:p>
          <a:p>
            <a:pPr lvl="1"/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V </a:t>
            </a:r>
            <a:r>
              <a:rPr lang="cs-CZ" dirty="0" err="1" smtClean="0">
                <a:solidFill>
                  <a:schemeClr val="accent4">
                    <a:lumMod val="75000"/>
                  </a:schemeClr>
                </a:solidFill>
              </a:rPr>
              <a:t>mezibuň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. </a:t>
            </a:r>
            <a:r>
              <a:rPr lang="cs-CZ" dirty="0">
                <a:solidFill>
                  <a:schemeClr val="accent4">
                    <a:lumMod val="75000"/>
                  </a:schemeClr>
                </a:solidFill>
              </a:rPr>
              <a:t>p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rostorách, vznik z krev. plazmy</a:t>
            </a:r>
          </a:p>
          <a:p>
            <a:r>
              <a:rPr lang="cs-CZ" dirty="0" smtClean="0"/>
              <a:t>Charakterizuj mízu.</a:t>
            </a:r>
          </a:p>
          <a:p>
            <a:pPr lvl="1"/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Nažloutlá tekutina, přebytek tkáň. moku, odváděna mízní soustavou</a:t>
            </a:r>
          </a:p>
          <a:p>
            <a:r>
              <a:rPr lang="cs-CZ" dirty="0" smtClean="0"/>
              <a:t>Co tvoří mízní soustavu?</a:t>
            </a:r>
          </a:p>
          <a:p>
            <a:pPr lvl="1"/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Mízní vlásečnice, cévy, uzliny + slezina, brzlík</a:t>
            </a:r>
          </a:p>
          <a:p>
            <a:r>
              <a:rPr lang="cs-CZ" dirty="0" smtClean="0"/>
              <a:t>Jaký úkol má mízní soustava?</a:t>
            </a:r>
          </a:p>
          <a:p>
            <a:pPr lvl="1"/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Obranyschopnost, vstřebání tkáň. moku, přeprava tuků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083111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Slezina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Nalevo od žaludku (délka cca 15 cm)</a:t>
            </a:r>
          </a:p>
          <a:p>
            <a:pPr marL="0" indent="0">
              <a:buNone/>
            </a:pPr>
            <a:r>
              <a:rPr lang="cs-CZ" u="sng" dirty="0" smtClean="0"/>
              <a:t>význam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Zásobárna a zánik červených krvinek</a:t>
            </a:r>
          </a:p>
          <a:p>
            <a:pPr lvl="1"/>
            <a:r>
              <a:rPr lang="cs-CZ" dirty="0" smtClean="0">
                <a:solidFill>
                  <a:schemeClr val="tx2"/>
                </a:solidFill>
              </a:rPr>
              <a:t>Vyšší potřeba krve – slezina se stáhne a krev se vyplaví do oběhu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Tvorba bílých krvinek a protilátek</a:t>
            </a:r>
          </a:p>
          <a:p>
            <a:endParaRPr lang="cs-CZ" dirty="0"/>
          </a:p>
        </p:txBody>
      </p:sp>
      <p:grpSp>
        <p:nvGrpSpPr>
          <p:cNvPr id="6" name="Skupina 5"/>
          <p:cNvGrpSpPr/>
          <p:nvPr/>
        </p:nvGrpSpPr>
        <p:grpSpPr>
          <a:xfrm>
            <a:off x="2051720" y="4005064"/>
            <a:ext cx="3135059" cy="2480947"/>
            <a:chOff x="2051720" y="4005064"/>
            <a:chExt cx="3135059" cy="2480947"/>
          </a:xfrm>
        </p:grpSpPr>
        <p:pic>
          <p:nvPicPr>
            <p:cNvPr id="4" name="Obrázek 3" descr="Výřez obrazovky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2051720" y="4005064"/>
              <a:ext cx="2952328" cy="2480947"/>
            </a:xfrm>
            <a:prstGeom prst="rect">
              <a:avLst/>
            </a:prstGeom>
          </p:spPr>
        </p:pic>
        <p:sp>
          <p:nvSpPr>
            <p:cNvPr id="5" name="TextovéPole 4"/>
            <p:cNvSpPr txBox="1"/>
            <p:nvPr/>
          </p:nvSpPr>
          <p:spPr>
            <a:xfrm>
              <a:off x="4283968" y="4108430"/>
              <a:ext cx="902811" cy="369332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r>
                <a:rPr lang="cs-CZ" dirty="0" smtClean="0"/>
                <a:t>slezina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xmlns="" val="1621639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brzlík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Žláza za hrudní kostí</a:t>
            </a:r>
          </a:p>
          <a:p>
            <a:r>
              <a:rPr lang="cs-CZ" dirty="0" smtClean="0"/>
              <a:t>Během růstu zmenšování (největší v dětství)</a:t>
            </a:r>
          </a:p>
          <a:p>
            <a:pPr lvl="1"/>
            <a:r>
              <a:rPr lang="cs-CZ" dirty="0" smtClean="0"/>
              <a:t>Lymfatická tkáň postupně mizí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u="sng" dirty="0" smtClean="0"/>
              <a:t>Význam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Obranyschopnost</a:t>
            </a:r>
          </a:p>
          <a:p>
            <a:pPr lvl="1"/>
            <a:r>
              <a:rPr lang="cs-CZ" dirty="0" smtClean="0">
                <a:solidFill>
                  <a:schemeClr val="tx2"/>
                </a:solidFill>
              </a:rPr>
              <a:t>Dozrávání bílých krvinek</a:t>
            </a:r>
          </a:p>
          <a:p>
            <a:r>
              <a:rPr lang="cs-CZ" dirty="0">
                <a:solidFill>
                  <a:schemeClr val="accent3">
                    <a:lumMod val="75000"/>
                  </a:schemeClr>
                </a:solidFill>
              </a:rPr>
              <a:t>H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ormony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21148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Obranné mechanismy organismu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u="sng" dirty="0" smtClean="0"/>
              <a:t>Přirozené bariéry</a:t>
            </a:r>
          </a:p>
          <a:p>
            <a:pPr lvl="1"/>
            <a:r>
              <a:rPr lang="cs-CZ" dirty="0" smtClean="0"/>
              <a:t>Kůže 	- baktericidní</a:t>
            </a:r>
          </a:p>
          <a:p>
            <a:pPr lvl="1"/>
            <a:r>
              <a:rPr lang="cs-CZ" dirty="0" smtClean="0"/>
              <a:t>Slzy 	- odplavuje patogeny</a:t>
            </a:r>
          </a:p>
          <a:p>
            <a:pPr lvl="1"/>
            <a:r>
              <a:rPr lang="cs-CZ" dirty="0" smtClean="0"/>
              <a:t>Sliny	- zachycení patogenů</a:t>
            </a:r>
          </a:p>
          <a:p>
            <a:pPr lvl="1"/>
            <a:r>
              <a:rPr lang="cs-CZ" dirty="0" smtClean="0"/>
              <a:t>Hlen 	- </a:t>
            </a:r>
            <a:r>
              <a:rPr lang="cs-CZ" dirty="0"/>
              <a:t>zachycení patogenů</a:t>
            </a:r>
            <a:endParaRPr lang="cs-CZ" dirty="0" smtClean="0"/>
          </a:p>
          <a:p>
            <a:pPr lvl="1"/>
            <a:r>
              <a:rPr lang="cs-CZ" dirty="0" err="1" smtClean="0"/>
              <a:t>HCl</a:t>
            </a:r>
            <a:r>
              <a:rPr lang="cs-CZ" dirty="0" smtClean="0"/>
              <a:t> v žaludku </a:t>
            </a:r>
          </a:p>
          <a:p>
            <a:endParaRPr lang="cs-CZ" dirty="0"/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Patogen </a:t>
            </a:r>
            <a:r>
              <a:rPr lang="cs-CZ" dirty="0" smtClean="0"/>
              <a:t>= cizorodá látka </a:t>
            </a:r>
            <a:r>
              <a:rPr lang="cs-CZ" u="sng" dirty="0" smtClean="0"/>
              <a:t>vnikající </a:t>
            </a:r>
            <a:r>
              <a:rPr lang="cs-CZ" dirty="0" smtClean="0"/>
              <a:t>do  těla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Antigen</a:t>
            </a:r>
            <a:r>
              <a:rPr lang="cs-CZ" dirty="0" smtClean="0"/>
              <a:t> = cizorodá látka (infekce) </a:t>
            </a:r>
            <a:r>
              <a:rPr lang="cs-CZ" u="sng" dirty="0" smtClean="0"/>
              <a:t>proniklá</a:t>
            </a:r>
            <a:r>
              <a:rPr lang="cs-CZ" dirty="0" smtClean="0"/>
              <a:t> do těla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1740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Ovál 13"/>
          <p:cNvSpPr/>
          <p:nvPr/>
        </p:nvSpPr>
        <p:spPr>
          <a:xfrm>
            <a:off x="862032" y="4856575"/>
            <a:ext cx="936104" cy="720080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Obrana proti antigenům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Bílá krvinka </a:t>
            </a:r>
            <a:r>
              <a:rPr lang="cs-CZ" u="sng" dirty="0" smtClean="0"/>
              <a:t>obklopí a pohltí antigen </a:t>
            </a:r>
            <a:r>
              <a:rPr lang="cs-CZ" dirty="0" smtClean="0"/>
              <a:t>(bakterii)</a:t>
            </a:r>
          </a:p>
          <a:p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Bílá krvinka </a:t>
            </a:r>
            <a:r>
              <a:rPr lang="cs-CZ" u="sng" dirty="0" smtClean="0"/>
              <a:t>pozná antigen</a:t>
            </a:r>
          </a:p>
          <a:p>
            <a:r>
              <a:rPr lang="cs-CZ" u="sng" dirty="0" smtClean="0"/>
              <a:t>Tvoří</a:t>
            </a:r>
            <a:r>
              <a:rPr lang="cs-CZ" dirty="0" smtClean="0"/>
              <a:t> vhodné </a:t>
            </a:r>
            <a:r>
              <a:rPr lang="cs-CZ" u="sng" dirty="0" smtClean="0"/>
              <a:t>protilátky</a:t>
            </a:r>
          </a:p>
          <a:p>
            <a:endParaRPr lang="cs-CZ" u="sng" dirty="0" smtClean="0"/>
          </a:p>
          <a:p>
            <a:pPr marL="0" indent="0">
              <a:buNone/>
            </a:pPr>
            <a:r>
              <a:rPr lang="cs-CZ" dirty="0" smtClean="0"/>
              <a:t>„Paměť“ bílých krvinek</a:t>
            </a:r>
          </a:p>
          <a:p>
            <a:pPr marL="365760" lvl="1" indent="0">
              <a:buNone/>
            </a:pPr>
            <a:r>
              <a:rPr lang="cs-CZ" dirty="0" smtClean="0"/>
              <a:t>Opakovaná infekce – rychlejší tvorba protilátek</a:t>
            </a:r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>
                <a:solidFill>
                  <a:schemeClr val="tx2">
                    <a:lumMod val="75000"/>
                  </a:schemeClr>
                </a:solidFill>
              </a:rPr>
              <a:t>F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agocytóza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Tvorba protilátek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1187624" y="3429000"/>
            <a:ext cx="216024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857111" y="3707159"/>
            <a:ext cx="936104" cy="720080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1619672" y="3337247"/>
            <a:ext cx="82105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i="1" dirty="0" smtClean="0"/>
              <a:t>bakterie</a:t>
            </a:r>
            <a:endParaRPr lang="cs-CZ" sz="1400" i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793215" y="3913310"/>
            <a:ext cx="109036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i="1" dirty="0"/>
              <a:t>b</a:t>
            </a:r>
            <a:r>
              <a:rPr lang="cs-CZ" sz="1400" i="1" dirty="0" smtClean="0"/>
              <a:t>ílá krvinka</a:t>
            </a:r>
            <a:endParaRPr lang="cs-CZ" sz="1400" i="1" dirty="0"/>
          </a:p>
        </p:txBody>
      </p:sp>
      <p:sp>
        <p:nvSpPr>
          <p:cNvPr id="12" name="Ovál 11"/>
          <p:cNvSpPr/>
          <p:nvPr/>
        </p:nvSpPr>
        <p:spPr>
          <a:xfrm>
            <a:off x="1217151" y="4869160"/>
            <a:ext cx="216024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827584" y="5877272"/>
            <a:ext cx="936104" cy="720080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1187624" y="6129300"/>
            <a:ext cx="216024" cy="216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20000"/>
                  <a:lumOff val="80000"/>
                  <a:shade val="30000"/>
                  <a:satMod val="115000"/>
                </a:schemeClr>
              </a:gs>
              <a:gs pos="50000">
                <a:schemeClr val="accent1">
                  <a:lumMod val="20000"/>
                  <a:lumOff val="80000"/>
                  <a:shade val="67500"/>
                  <a:satMod val="115000"/>
                </a:schemeClr>
              </a:gs>
              <a:gs pos="100000">
                <a:schemeClr val="accent1">
                  <a:lumMod val="20000"/>
                  <a:lumOff val="80000"/>
                  <a:shade val="100000"/>
                  <a:satMod val="11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323528" y="3383123"/>
            <a:ext cx="3834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i="1" dirty="0" smtClean="0"/>
              <a:t>1. </a:t>
            </a:r>
            <a:endParaRPr lang="cs-CZ" sz="1400" i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23528" y="4777407"/>
            <a:ext cx="3834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i="1" dirty="0" smtClean="0"/>
              <a:t>2. </a:t>
            </a:r>
            <a:endParaRPr lang="cs-CZ" sz="1400" i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19569" y="5813866"/>
            <a:ext cx="3834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i="1" dirty="0" smtClean="0"/>
              <a:t>3. </a:t>
            </a:r>
            <a:endParaRPr lang="cs-CZ" sz="1400" i="1" dirty="0"/>
          </a:p>
        </p:txBody>
      </p:sp>
    </p:spTree>
    <p:extLst>
      <p:ext uri="{BB962C8B-B14F-4D97-AF65-F5344CB8AC3E}">
        <p14:creationId xmlns:p14="http://schemas.microsoft.com/office/powerpoint/2010/main" xmlns="" val="2674408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pojmy – </a:t>
            </a:r>
            <a:r>
              <a:rPr lang="cs-CZ" sz="1600" i="1" cap="none" dirty="0" smtClean="0"/>
              <a:t>vyhledej v uč. str. 72 a 73</a:t>
            </a:r>
            <a:endParaRPr lang="cs-CZ" sz="1600" i="1" cap="none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Imunita</a:t>
            </a:r>
          </a:p>
          <a:p>
            <a:pPr lvl="1"/>
            <a:r>
              <a:rPr lang="cs-CZ" u="sng" dirty="0" smtClean="0"/>
              <a:t>Schopnost odolávat </a:t>
            </a:r>
            <a:r>
              <a:rPr lang="cs-CZ" dirty="0" smtClean="0"/>
              <a:t>cizorodým látkám</a:t>
            </a:r>
          </a:p>
          <a:p>
            <a:pPr lvl="1"/>
            <a:r>
              <a:rPr lang="cs-CZ" dirty="0" smtClean="0"/>
              <a:t>Dělení</a:t>
            </a:r>
          </a:p>
          <a:p>
            <a:pPr marL="925830" lvl="2" indent="-285750"/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Přirozená</a:t>
            </a:r>
          </a:p>
          <a:p>
            <a:pPr marL="925830" lvl="2" indent="-285750"/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Umělá = Očkování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Aktivní imunizace</a:t>
            </a:r>
          </a:p>
          <a:p>
            <a:pPr lvl="1"/>
            <a:r>
              <a:rPr lang="cs-CZ" dirty="0" smtClean="0"/>
              <a:t>Pomocí </a:t>
            </a:r>
            <a:r>
              <a:rPr lang="cs-CZ" u="sng" dirty="0" smtClean="0"/>
              <a:t>oslabených mikroorganismů 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(vakcína)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Pasivní imunizace</a:t>
            </a:r>
          </a:p>
          <a:p>
            <a:pPr lvl="1"/>
            <a:r>
              <a:rPr lang="cs-CZ" dirty="0" smtClean="0"/>
              <a:t>Pomocí </a:t>
            </a:r>
            <a:r>
              <a:rPr lang="cs-CZ" u="sng" dirty="0" smtClean="0"/>
              <a:t>hotových protilátek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Infekční nemoc</a:t>
            </a:r>
          </a:p>
          <a:p>
            <a:pPr lvl="1"/>
            <a:r>
              <a:rPr lang="cs-CZ" dirty="0" smtClean="0"/>
              <a:t>Způsobena bakteriemi, viry, plísněmi, kvasinkami</a:t>
            </a:r>
          </a:p>
          <a:p>
            <a:pPr lvl="1"/>
            <a:r>
              <a:rPr lang="cs-CZ" dirty="0" smtClean="0"/>
              <a:t>Přenosná z člověka na člověka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Inkubační doba</a:t>
            </a:r>
          </a:p>
          <a:p>
            <a:pPr lvl="1"/>
            <a:r>
              <a:rPr lang="cs-CZ" u="sng" dirty="0" smtClean="0"/>
              <a:t>Čas</a:t>
            </a:r>
            <a:r>
              <a:rPr lang="cs-CZ" dirty="0" smtClean="0"/>
              <a:t> mezi </a:t>
            </a:r>
            <a:r>
              <a:rPr lang="cs-CZ" u="sng" dirty="0" smtClean="0"/>
              <a:t>proniknutím</a:t>
            </a:r>
            <a:r>
              <a:rPr lang="cs-CZ" dirty="0" smtClean="0"/>
              <a:t> infekce do těla </a:t>
            </a:r>
            <a:r>
              <a:rPr lang="cs-CZ" u="sng" dirty="0" smtClean="0"/>
              <a:t>a propuknutím choroby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9" name="Picture 3" descr="C:\Users\Tereza\AppData\Local\Microsoft\Windows\Temporary Internet Files\Content.IE5\HGEI2291\MC900441498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88640"/>
            <a:ext cx="1324516" cy="13245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045356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8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To už vím…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Jakou funkci má slezina?</a:t>
            </a:r>
          </a:p>
          <a:p>
            <a:pPr lvl="1"/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Zásoba krve (vznik a zánik červených krvinek, tvorba bílých krvinek, protilátek)</a:t>
            </a:r>
          </a:p>
          <a:p>
            <a:r>
              <a:rPr lang="cs-CZ" dirty="0" smtClean="0"/>
              <a:t>Jakou funkci má brzlík?</a:t>
            </a:r>
          </a:p>
          <a:p>
            <a:pPr lvl="1"/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Pod hrudní kostí, v dospívání se zmenšuje, tvorba bílých krvinek a hormonů.</a:t>
            </a:r>
          </a:p>
          <a:p>
            <a:r>
              <a:rPr lang="cs-CZ" dirty="0" smtClean="0"/>
              <a:t>Vysvětli pojmy patogen a antigen.</a:t>
            </a:r>
          </a:p>
          <a:p>
            <a:pPr lvl="1"/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Patogen – látka (cizorodá) pronikající do těla</a:t>
            </a:r>
          </a:p>
          <a:p>
            <a:pPr lvl="1"/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Antigen – cizorodá látka již do těla proniklá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083208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To už vím…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Vysvětli dva způsoby boje těla s antigeny.</a:t>
            </a:r>
          </a:p>
          <a:p>
            <a:pPr lvl="1"/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Fagocytóza – bílá krvinka pohltí a zneškodní antigen</a:t>
            </a:r>
          </a:p>
          <a:p>
            <a:pPr lvl="1"/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Bílá krvinka vytvoří vhodné protilátky</a:t>
            </a:r>
          </a:p>
          <a:p>
            <a:r>
              <a:rPr lang="cs-CZ" dirty="0" smtClean="0"/>
              <a:t>Vysvětli aktivní a pasivní imunizaci.</a:t>
            </a:r>
          </a:p>
          <a:p>
            <a:pPr lvl="1"/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Aktivní – do těla jsou vpraveny oslabené mikroorganismy, tělo si vytvoří protilátky</a:t>
            </a:r>
          </a:p>
          <a:p>
            <a:pPr lvl="1"/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Pasivní – do těla jsou vpraveny již hotové protilátky</a:t>
            </a:r>
          </a:p>
          <a:p>
            <a:endParaRPr lang="cs-CZ" dirty="0"/>
          </a:p>
        </p:txBody>
      </p:sp>
      <p:pic>
        <p:nvPicPr>
          <p:cNvPr id="2052" name="Picture 4" descr="C:\Users\Tereza\AppData\Local\Microsoft\Windows\Temporary Internet Files\Content.IE5\R6LY2M1N\MC9004280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59832" y="4725144"/>
            <a:ext cx="2098675" cy="127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6984462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 obrázků a fotografií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err="1"/>
              <a:t>Soubor:Illu</a:t>
            </a:r>
            <a:r>
              <a:rPr lang="cs-CZ" dirty="0"/>
              <a:t> </a:t>
            </a:r>
            <a:r>
              <a:rPr lang="cs-CZ" dirty="0" err="1"/>
              <a:t>lymphatic</a:t>
            </a:r>
            <a:r>
              <a:rPr lang="cs-CZ" dirty="0"/>
              <a:t> system.jpg.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2006-11-14 [cit. 2013-01-06]. Dostupné z: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cs.wikipedia.org/wiki/Soubor:Illu_lymphatic_system.jpg</a:t>
            </a:r>
            <a:endParaRPr lang="cs-CZ" dirty="0" smtClean="0"/>
          </a:p>
          <a:p>
            <a:r>
              <a:rPr lang="cs-CZ" dirty="0" smtClean="0"/>
              <a:t> </a:t>
            </a:r>
            <a:r>
              <a:rPr lang="cs-CZ" dirty="0" smtClean="0">
                <a:hlinkClick r:id="rId3"/>
              </a:rPr>
              <a:t>www.microsoft.office.com</a:t>
            </a:r>
            <a:endParaRPr lang="cs-CZ" dirty="0" smtClean="0"/>
          </a:p>
          <a:p>
            <a:r>
              <a:rPr lang="cs-CZ" dirty="0" err="1"/>
              <a:t>Soubor:Illu</a:t>
            </a:r>
            <a:r>
              <a:rPr lang="cs-CZ" dirty="0"/>
              <a:t> </a:t>
            </a:r>
            <a:r>
              <a:rPr lang="cs-CZ" dirty="0" err="1"/>
              <a:t>lymph</a:t>
            </a:r>
            <a:r>
              <a:rPr lang="cs-CZ" dirty="0"/>
              <a:t> node structure.png.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2006-06-14 [cit. 2013-01-06]. Dostupné z: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cs.wikipedia.org/wiki/Soubor:Illu_lymph_node_structure.png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err="1"/>
              <a:t>Soubor:Illu</a:t>
            </a:r>
            <a:r>
              <a:rPr lang="cs-CZ" dirty="0"/>
              <a:t> spleen.jpg.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2006-11-23 [cit. 2013-01-06]. Dostupné z: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cs.wikipedia.org/wiki/Soubor:Illu_spleen.jpg</a:t>
            </a:r>
            <a:endParaRPr lang="cs-CZ" dirty="0" smtClean="0"/>
          </a:p>
          <a:p>
            <a:r>
              <a:rPr lang="cs-CZ" dirty="0" smtClean="0"/>
              <a:t>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829661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91</TotalTime>
  <Words>638</Words>
  <Application>Microsoft Office PowerPoint</Application>
  <PresentationFormat>Předvádění na obrazovce (4:3)</PresentationFormat>
  <Paragraphs>144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Arkýř</vt:lpstr>
      <vt:lpstr>Snímek 1</vt:lpstr>
      <vt:lpstr>Obrana organismu</vt:lpstr>
      <vt:lpstr>Tělní tekutiny</vt:lpstr>
      <vt:lpstr>Mízní (lymfatická) soustava</vt:lpstr>
      <vt:lpstr>Úkoly mízní soustavy</vt:lpstr>
      <vt:lpstr>Funkce mízní uzliny</vt:lpstr>
      <vt:lpstr>To už vím…</vt:lpstr>
      <vt:lpstr>Slezina</vt:lpstr>
      <vt:lpstr>brzlík</vt:lpstr>
      <vt:lpstr>Obranné mechanismy organismu</vt:lpstr>
      <vt:lpstr>Obrana proti antigenům</vt:lpstr>
      <vt:lpstr>Další pojmy – vyhledej v uč. str. 72 a 73</vt:lpstr>
      <vt:lpstr>To už vím…</vt:lpstr>
      <vt:lpstr>To už vím…</vt:lpstr>
      <vt:lpstr>Zdroj obrázků a fotografií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Tereza Kovalská</dc:creator>
  <cp:lastModifiedBy>pc</cp:lastModifiedBy>
  <cp:revision>15</cp:revision>
  <dcterms:created xsi:type="dcterms:W3CDTF">2013-01-06T14:06:41Z</dcterms:created>
  <dcterms:modified xsi:type="dcterms:W3CDTF">2013-06-11T12:37:26Z</dcterms:modified>
</cp:coreProperties>
</file>