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9" r:id="rId4"/>
    <p:sldId id="260" r:id="rId5"/>
    <p:sldId id="258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87112DC9-AFB8-4BE3-9E69-16CFEDBBD0D0}" type="datetimeFigureOut">
              <a:rPr lang="cs-CZ" smtClean="0">
                <a:solidFill>
                  <a:srgbClr val="2F5897"/>
                </a:solidFill>
              </a:rPr>
              <a:pPr/>
              <a:t>11.6.2013</a:t>
            </a:fld>
            <a:endParaRPr lang="cs-CZ">
              <a:solidFill>
                <a:srgbClr val="2F5897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>
              <a:solidFill>
                <a:srgbClr val="2F5897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528B96C9-F884-4A00-AABE-2A85B6ABF3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7098231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7112DC9-AFB8-4BE3-9E69-16CFEDBBD0D0}" type="datetimeFigureOut">
              <a:rPr lang="cs-CZ" smtClean="0">
                <a:solidFill>
                  <a:srgbClr val="2F5897"/>
                </a:solidFill>
              </a:rPr>
              <a:pPr/>
              <a:t>11.6.2013</a:t>
            </a:fld>
            <a:endParaRPr lang="cs-CZ">
              <a:solidFill>
                <a:srgbClr val="2F5897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28B96C9-F884-4A00-AABE-2A85B6ABF39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2F589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947234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87112DC9-AFB8-4BE3-9E69-16CFEDBBD0D0}" type="datetimeFigureOut">
              <a:rPr lang="cs-CZ" smtClean="0">
                <a:solidFill>
                  <a:srgbClr val="E4E9EF"/>
                </a:solidFill>
              </a:rPr>
              <a:pPr/>
              <a:t>11.6.2013</a:t>
            </a:fld>
            <a:endParaRPr lang="cs-CZ">
              <a:solidFill>
                <a:srgbClr val="E4E9EF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>
              <a:solidFill>
                <a:srgbClr val="E4E9EF"/>
              </a:solidFill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528B96C9-F884-4A00-AABE-2A85B6ABF3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047031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12DC9-AFB8-4BE3-9E69-16CFEDBBD0D0}" type="datetimeFigureOut">
              <a:rPr lang="cs-CZ" smtClean="0">
                <a:solidFill>
                  <a:srgbClr val="2F5897"/>
                </a:solidFill>
              </a:rPr>
              <a:pPr/>
              <a:t>11.6.2013</a:t>
            </a:fld>
            <a:endParaRPr lang="cs-CZ">
              <a:solidFill>
                <a:srgbClr val="2F5897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F5897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8B96C9-F884-4A00-AABE-2A85B6ABF39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10472975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12DC9-AFB8-4BE3-9E69-16CFEDBBD0D0}" type="datetimeFigureOut">
              <a:rPr lang="cs-CZ" smtClean="0">
                <a:solidFill>
                  <a:srgbClr val="2F5897"/>
                </a:solidFill>
              </a:rPr>
              <a:pPr/>
              <a:t>11.6.2013</a:t>
            </a:fld>
            <a:endParaRPr lang="cs-CZ">
              <a:solidFill>
                <a:srgbClr val="2F5897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F5897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8B96C9-F884-4A00-AABE-2A85B6ABF39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8340136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7112DC9-AFB8-4BE3-9E69-16CFEDBBD0D0}" type="datetimeFigureOut">
              <a:rPr lang="cs-CZ" smtClean="0">
                <a:solidFill>
                  <a:srgbClr val="2F5897"/>
                </a:solidFill>
              </a:rPr>
              <a:pPr/>
              <a:t>11.6.2013</a:t>
            </a:fld>
            <a:endParaRPr lang="cs-CZ">
              <a:solidFill>
                <a:srgbClr val="2F5897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28B96C9-F884-4A00-AABE-2A85B6ABF39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2F589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26155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12DC9-AFB8-4BE3-9E69-16CFEDBBD0D0}" type="datetimeFigureOut">
              <a:rPr lang="cs-CZ" smtClean="0">
                <a:solidFill>
                  <a:srgbClr val="2F5897"/>
                </a:solidFill>
              </a:rPr>
              <a:pPr/>
              <a:t>11.6.2013</a:t>
            </a:fld>
            <a:endParaRPr lang="cs-CZ">
              <a:solidFill>
                <a:srgbClr val="2F5897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F5897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8B96C9-F884-4A00-AABE-2A85B6ABF3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968863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7112DC9-AFB8-4BE3-9E69-16CFEDBBD0D0}" type="datetimeFigureOut">
              <a:rPr lang="cs-CZ" smtClean="0">
                <a:solidFill>
                  <a:srgbClr val="2F5897"/>
                </a:solidFill>
              </a:rPr>
              <a:pPr/>
              <a:t>11.6.2013</a:t>
            </a:fld>
            <a:endParaRPr lang="cs-CZ">
              <a:solidFill>
                <a:srgbClr val="2F5897"/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28B96C9-F884-4A00-AABE-2A85B6ABF39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2F589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6167746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7112DC9-AFB8-4BE3-9E69-16CFEDBBD0D0}" type="datetimeFigureOut">
              <a:rPr lang="cs-CZ" smtClean="0">
                <a:solidFill>
                  <a:srgbClr val="2F5897"/>
                </a:solidFill>
              </a:rPr>
              <a:pPr/>
              <a:t>11.6.2013</a:t>
            </a:fld>
            <a:endParaRPr lang="cs-CZ">
              <a:solidFill>
                <a:srgbClr val="2F5897"/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28B96C9-F884-4A00-AABE-2A85B6ABF39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2F589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295758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12DC9-AFB8-4BE3-9E69-16CFEDBBD0D0}" type="datetimeFigureOut">
              <a:rPr lang="cs-CZ" smtClean="0">
                <a:solidFill>
                  <a:srgbClr val="2F5897"/>
                </a:solidFill>
              </a:rPr>
              <a:pPr/>
              <a:t>11.6.2013</a:t>
            </a:fld>
            <a:endParaRPr lang="cs-CZ">
              <a:solidFill>
                <a:srgbClr val="2F5897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F5897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8B96C9-F884-4A00-AABE-2A85B6ABF3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438841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12DC9-AFB8-4BE3-9E69-16CFEDBBD0D0}" type="datetimeFigureOut">
              <a:rPr lang="cs-CZ" smtClean="0">
                <a:solidFill>
                  <a:srgbClr val="2F5897"/>
                </a:solidFill>
              </a:rPr>
              <a:pPr/>
              <a:t>11.6.2013</a:t>
            </a:fld>
            <a:endParaRPr lang="cs-CZ">
              <a:solidFill>
                <a:srgbClr val="2F5897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F5897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8B96C9-F884-4A00-AABE-2A85B6ABF3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156436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87112DC9-AFB8-4BE3-9E69-16CFEDBBD0D0}" type="datetimeFigureOut">
              <a:rPr lang="cs-CZ" smtClean="0">
                <a:solidFill>
                  <a:srgbClr val="2F5897"/>
                </a:solidFill>
              </a:rPr>
              <a:pPr/>
              <a:t>11.6.2013</a:t>
            </a:fld>
            <a:endParaRPr lang="cs-CZ">
              <a:solidFill>
                <a:srgbClr val="2F5897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2F5897"/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528B96C9-F884-4A00-AABE-2A85B6ABF3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3095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Larynx_external_az.png?uselang=cs" TargetMode="External"/><Relationship Id="rId2" Type="http://schemas.openxmlformats.org/officeDocument/2006/relationships/hyperlink" Target="http://commons.wikimedia.org/wiki/File:Respiratory_system_ckb.svg?uselang=c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File:Bronchial_anatomy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187624" y="1844824"/>
            <a:ext cx="6873875" cy="2776538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AUTOR: 			Ing. Tereza </a:t>
            </a:r>
            <a:r>
              <a:rPr lang="cs-CZ" sz="1200" dirty="0" err="1" smtClean="0"/>
              <a:t>Kovalská</a:t>
            </a:r>
            <a:endParaRPr lang="cs-CZ" sz="1200" dirty="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NÁZEV: 			VY_32_INOVACE_12_DÝCHACÍ SOUSTAVA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Ročník: 		8. </a:t>
            </a:r>
            <a:r>
              <a:rPr lang="cs-CZ" sz="1200" dirty="0" smtClean="0"/>
              <a:t>nebo</a:t>
            </a:r>
            <a:r>
              <a:rPr lang="cs-CZ" sz="1200" cap="all" dirty="0" smtClean="0"/>
              <a:t> 9</a:t>
            </a:r>
            <a:r>
              <a:rPr lang="cs-CZ" sz="1200" dirty="0" smtClean="0"/>
              <a:t>. ročník ZŠ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Vzdělávací oblast:</a:t>
            </a:r>
            <a:r>
              <a:rPr lang="cs-CZ" sz="1200" cap="all" smtClean="0"/>
              <a:t>	</a:t>
            </a:r>
            <a:r>
              <a:rPr lang="cs-CZ" sz="1200" smtClean="0"/>
              <a:t>Člověk </a:t>
            </a:r>
            <a:r>
              <a:rPr lang="cs-CZ" sz="1200" dirty="0" smtClean="0"/>
              <a:t>a příroda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Vzdělávací obor: 		</a:t>
            </a:r>
            <a:r>
              <a:rPr lang="cs-CZ" sz="1200" dirty="0" smtClean="0"/>
              <a:t>Přírodopis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Tematický okruh:		</a:t>
            </a:r>
            <a:r>
              <a:rPr lang="cs-CZ" sz="1200" dirty="0" smtClean="0"/>
              <a:t>Biologie člověka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TEMA: 			Dýchací soustava</a:t>
            </a:r>
          </a:p>
          <a:p>
            <a:pPr>
              <a:lnSpc>
                <a:spcPct val="12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Klíčová slova:		</a:t>
            </a:r>
            <a:r>
              <a:rPr lang="cs-CZ" sz="1200" dirty="0"/>
              <a:t>Hrtan. p</a:t>
            </a:r>
            <a:r>
              <a:rPr lang="cs-CZ" sz="1200" dirty="0" smtClean="0"/>
              <a:t>říklopka, </a:t>
            </a:r>
            <a:r>
              <a:rPr lang="cs-CZ" sz="1200" dirty="0"/>
              <a:t>štítná chrupavka, plicní váček, poplicnice, </a:t>
            </a:r>
            <a:r>
              <a:rPr lang="cs-CZ" sz="1200" dirty="0" smtClean="0"/>
              <a:t>			pohrudnice</a:t>
            </a:r>
            <a:r>
              <a:rPr lang="cs-CZ" sz="1200" dirty="0"/>
              <a:t>, průdušinky, průdušky, průdušnice, 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VYTVOŘENO: 		1/2013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ČÍSLO PROJEKTU: 		1.4 OP VK</a:t>
            </a:r>
          </a:p>
          <a:p>
            <a:pPr algn="just">
              <a:lnSpc>
                <a:spcPct val="12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ANOTACE: Prezentace pro interaktivní tabuli </a:t>
            </a:r>
            <a:r>
              <a:rPr lang="cs-CZ" sz="1200" dirty="0"/>
              <a:t>z</a:t>
            </a:r>
            <a:r>
              <a:rPr lang="cs-CZ" sz="1200" dirty="0" smtClean="0"/>
              <a:t>abývající se stavbou dýchací soustavy, soubor obrázků doplňující výklad či práci s učebnicí s navazujícími obrázky k doplnění popisu pro samostatnou aktivitu žáků. Prezentace je využitelná jako doplňková aktivita v hodině, např. při opakování, upevňování, či testování.</a:t>
            </a:r>
          </a:p>
          <a:p>
            <a:pPr algn="just">
              <a:lnSpc>
                <a:spcPct val="120000"/>
              </a:lnSpc>
              <a:buFont typeface="Wingdings" pitchFamily="2" charset="2"/>
              <a:buChar char="Ø"/>
              <a:defRPr/>
            </a:pPr>
            <a:endParaRPr lang="cs-CZ" sz="1200" dirty="0" smtClean="0"/>
          </a:p>
        </p:txBody>
      </p:sp>
      <p:pic>
        <p:nvPicPr>
          <p:cNvPr id="3075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713" y="4868863"/>
            <a:ext cx="5407025" cy="1046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 descr="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8" name="Rectangle 5"/>
          <p:cNvSpPr>
            <a:spLocks noChangeArrowheads="1"/>
          </p:cNvSpPr>
          <p:nvPr/>
        </p:nvSpPr>
        <p:spPr bwMode="auto">
          <a:xfrm>
            <a:off x="284028" y="522327"/>
            <a:ext cx="8366394" cy="11079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dirty="0">
                <a:solidFill>
                  <a:prstClr val="white"/>
                </a:solidFill>
              </a:rPr>
              <a:t>                                     </a:t>
            </a:r>
            <a:r>
              <a:rPr lang="cs-CZ" sz="1600" b="1" dirty="0">
                <a:solidFill>
                  <a:prstClr val="black"/>
                </a:solidFill>
              </a:rPr>
              <a:t>Základní  škola a mateřská škola </a:t>
            </a:r>
            <a:r>
              <a:rPr lang="cs-CZ" sz="1600" b="1" dirty="0" err="1">
                <a:solidFill>
                  <a:prstClr val="black"/>
                </a:solidFill>
              </a:rPr>
              <a:t>J.A.Komenského</a:t>
            </a:r>
            <a:endParaRPr lang="cs-CZ" sz="1600" dirty="0">
              <a:solidFill>
                <a:prstClr val="black"/>
              </a:solidFill>
            </a:endParaRPr>
          </a:p>
          <a:p>
            <a:pPr algn="ctr"/>
            <a:r>
              <a:rPr lang="cs-CZ" sz="1600" b="1" dirty="0">
                <a:solidFill>
                  <a:prstClr val="black"/>
                </a:solidFill>
              </a:rPr>
              <a:t>                                                          v Novém  Strašecí</a:t>
            </a:r>
            <a:r>
              <a:rPr lang="cs-CZ" sz="1600" dirty="0">
                <a:solidFill>
                  <a:prstClr val="black"/>
                </a:solidFill>
              </a:rPr>
              <a:t>                     </a:t>
            </a:r>
          </a:p>
          <a:p>
            <a:pPr algn="ctr"/>
            <a:r>
              <a:rPr lang="cs-CZ" sz="1600" dirty="0">
                <a:solidFill>
                  <a:prstClr val="black"/>
                </a:solidFill>
              </a:rPr>
              <a:t>                                                  Komenského nám. 209, 271 01 Nové Strašecí</a:t>
            </a:r>
          </a:p>
          <a:p>
            <a:pPr algn="ctr"/>
            <a:r>
              <a:rPr lang="cs-CZ" sz="1600" dirty="0">
                <a:solidFill>
                  <a:prstClr val="black"/>
                </a:solidFill>
              </a:rPr>
              <a:t>                                                 tel. 311 240 401, 311 240 400, email: </a:t>
            </a:r>
            <a:r>
              <a:rPr lang="cs-CZ" sz="1600" dirty="0" err="1" smtClean="0">
                <a:solidFill>
                  <a:prstClr val="black"/>
                </a:solidFill>
              </a:rPr>
              <a:t>zsnovstra</a:t>
            </a:r>
            <a:r>
              <a:rPr lang="cs-CZ" sz="1600" smtClean="0">
                <a:solidFill>
                  <a:prstClr val="black"/>
                </a:solidFill>
              </a:rPr>
              <a:t>@email.</a:t>
            </a:r>
            <a:r>
              <a:rPr lang="cs-CZ" sz="1600" dirty="0" err="1" smtClean="0">
                <a:solidFill>
                  <a:prstClr val="black"/>
                </a:solidFill>
              </a:rPr>
              <a:t>cz</a:t>
            </a:r>
            <a:endParaRPr lang="cs-CZ" sz="16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15786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Dýchací soustava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Tereza\AppData\Local\Microsoft\Windows\Temporary Internet Files\Content.IE5\R6LY2M1N\MC90043874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620688"/>
            <a:ext cx="3456384" cy="259228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94197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06090"/>
          </a:xfrm>
        </p:spPr>
        <p:txBody>
          <a:bodyPr>
            <a:normAutofit/>
          </a:bodyPr>
          <a:lstStyle/>
          <a:p>
            <a:r>
              <a:rPr lang="cs-CZ" dirty="0" smtClean="0"/>
              <a:t>Stavba dýchací soustavy</a:t>
            </a:r>
            <a:endParaRPr lang="cs-CZ" dirty="0"/>
          </a:p>
        </p:txBody>
      </p:sp>
      <p:pic>
        <p:nvPicPr>
          <p:cNvPr id="4" name="Zástupný symbol pro obsah 3" descr="Výřez obrazovky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73" b="98618" l="9944" r="98687"/>
                    </a14:imgEffect>
                    <a14:imgEffect>
                      <a14:colorTemperature colorTemp="8800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908720"/>
            <a:ext cx="5112568" cy="5553803"/>
          </a:xfrm>
        </p:spPr>
      </p:pic>
      <p:sp>
        <p:nvSpPr>
          <p:cNvPr id="5" name="TextovéPole 4"/>
          <p:cNvSpPr txBox="1"/>
          <p:nvPr/>
        </p:nvSpPr>
        <p:spPr>
          <a:xfrm>
            <a:off x="3799994" y="1457198"/>
            <a:ext cx="1479892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Dutina nosní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848329" y="2276872"/>
            <a:ext cx="1415772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Dutina ústní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15616" y="2780928"/>
            <a:ext cx="748923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/>
              <a:t>H</a:t>
            </a:r>
            <a:r>
              <a:rPr lang="cs-CZ" dirty="0" smtClean="0"/>
              <a:t>rtan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510347" y="4437112"/>
            <a:ext cx="1326004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Průdušinky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69245" y="4005064"/>
            <a:ext cx="1146468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Průdušky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115289" y="5013176"/>
            <a:ext cx="697627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Plíce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7544" y="5958206"/>
            <a:ext cx="966931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Bránice</a:t>
            </a:r>
            <a:endParaRPr lang="cs-CZ" dirty="0"/>
          </a:p>
        </p:txBody>
      </p:sp>
      <p:cxnSp>
        <p:nvCxnSpPr>
          <p:cNvPr id="13" name="Přímá spojnice se šipkou 12"/>
          <p:cNvCxnSpPr>
            <a:stCxn id="5" idx="1"/>
          </p:cNvCxnSpPr>
          <p:nvPr/>
        </p:nvCxnSpPr>
        <p:spPr>
          <a:xfrm flipH="1">
            <a:off x="3347864" y="1641864"/>
            <a:ext cx="452130" cy="41898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</p:cxnSp>
      <p:cxnSp>
        <p:nvCxnSpPr>
          <p:cNvPr id="15" name="Přímá spojnice se šipkou 14"/>
          <p:cNvCxnSpPr>
            <a:stCxn id="6" idx="1"/>
          </p:cNvCxnSpPr>
          <p:nvPr/>
        </p:nvCxnSpPr>
        <p:spPr>
          <a:xfrm flipH="1">
            <a:off x="3347865" y="2461538"/>
            <a:ext cx="500464" cy="1846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</p:cxnSp>
      <p:cxnSp>
        <p:nvCxnSpPr>
          <p:cNvPr id="19" name="Přímá spojnice se šipkou 18"/>
          <p:cNvCxnSpPr>
            <a:stCxn id="7" idx="3"/>
          </p:cNvCxnSpPr>
          <p:nvPr/>
        </p:nvCxnSpPr>
        <p:spPr>
          <a:xfrm>
            <a:off x="1864539" y="2965594"/>
            <a:ext cx="907261" cy="1846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</p:cxnSp>
      <p:sp>
        <p:nvSpPr>
          <p:cNvPr id="20" name="TextovéPole 19"/>
          <p:cNvSpPr txBox="1"/>
          <p:nvPr/>
        </p:nvSpPr>
        <p:spPr>
          <a:xfrm>
            <a:off x="3845369" y="2965594"/>
            <a:ext cx="1980029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Štítná chrupavka</a:t>
            </a:r>
            <a:endParaRPr lang="cs-CZ" dirty="0"/>
          </a:p>
        </p:txBody>
      </p:sp>
      <p:cxnSp>
        <p:nvCxnSpPr>
          <p:cNvPr id="22" name="Přímá spojnice se šipkou 21"/>
          <p:cNvCxnSpPr>
            <a:stCxn id="20" idx="1"/>
          </p:cNvCxnSpPr>
          <p:nvPr/>
        </p:nvCxnSpPr>
        <p:spPr>
          <a:xfrm flipH="1">
            <a:off x="2699792" y="3150260"/>
            <a:ext cx="1145577" cy="1846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</p:cxnSp>
      <p:cxnSp>
        <p:nvCxnSpPr>
          <p:cNvPr id="24" name="Přímá spojnice se šipkou 23"/>
          <p:cNvCxnSpPr>
            <a:stCxn id="8" idx="1"/>
          </p:cNvCxnSpPr>
          <p:nvPr/>
        </p:nvCxnSpPr>
        <p:spPr>
          <a:xfrm flipH="1">
            <a:off x="3347865" y="4621778"/>
            <a:ext cx="116248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</p:cxnSp>
      <p:cxnSp>
        <p:nvCxnSpPr>
          <p:cNvPr id="27" name="Přímá spojnice se šipkou 26"/>
          <p:cNvCxnSpPr>
            <a:stCxn id="10" idx="1"/>
          </p:cNvCxnSpPr>
          <p:nvPr/>
        </p:nvCxnSpPr>
        <p:spPr>
          <a:xfrm flipH="1">
            <a:off x="3848329" y="5197842"/>
            <a:ext cx="26696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</p:cxnSp>
      <p:cxnSp>
        <p:nvCxnSpPr>
          <p:cNvPr id="29" name="Přímá spojnice se šipkou 28"/>
          <p:cNvCxnSpPr>
            <a:stCxn id="11" idx="3"/>
          </p:cNvCxnSpPr>
          <p:nvPr/>
        </p:nvCxnSpPr>
        <p:spPr>
          <a:xfrm flipV="1">
            <a:off x="1434475" y="5517232"/>
            <a:ext cx="1409333" cy="6256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</p:cxnSp>
      <p:cxnSp>
        <p:nvCxnSpPr>
          <p:cNvPr id="31" name="Přímá spojnice se šipkou 30"/>
          <p:cNvCxnSpPr>
            <a:stCxn id="9" idx="3"/>
          </p:cNvCxnSpPr>
          <p:nvPr/>
        </p:nvCxnSpPr>
        <p:spPr>
          <a:xfrm>
            <a:off x="1515713" y="4189730"/>
            <a:ext cx="1184079" cy="1846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</p:cxnSp>
      <p:sp>
        <p:nvSpPr>
          <p:cNvPr id="21" name="TextovéPole 20"/>
          <p:cNvSpPr txBox="1"/>
          <p:nvPr/>
        </p:nvSpPr>
        <p:spPr>
          <a:xfrm>
            <a:off x="3822901" y="3429000"/>
            <a:ext cx="1338828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Průdušnice</a:t>
            </a:r>
            <a:endParaRPr lang="cs-CZ" dirty="0"/>
          </a:p>
        </p:txBody>
      </p:sp>
      <p:cxnSp>
        <p:nvCxnSpPr>
          <p:cNvPr id="23" name="Přímá spojnice se šipkou 22"/>
          <p:cNvCxnSpPr/>
          <p:nvPr/>
        </p:nvCxnSpPr>
        <p:spPr>
          <a:xfrm flipH="1">
            <a:off x="2676333" y="3613666"/>
            <a:ext cx="1145577" cy="1846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</p:cxnSp>
    </p:spTree>
    <p:extLst>
      <p:ext uri="{BB962C8B-B14F-4D97-AF65-F5344CB8AC3E}">
        <p14:creationId xmlns:p14="http://schemas.microsoft.com/office/powerpoint/2010/main" xmlns="" val="3539596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06090"/>
          </a:xfrm>
        </p:spPr>
        <p:txBody>
          <a:bodyPr>
            <a:normAutofit/>
          </a:bodyPr>
          <a:lstStyle/>
          <a:p>
            <a:r>
              <a:rPr lang="cs-CZ" dirty="0" smtClean="0"/>
              <a:t>Popiš dýchací soustavu</a:t>
            </a:r>
            <a:endParaRPr lang="cs-CZ" dirty="0"/>
          </a:p>
        </p:txBody>
      </p:sp>
      <p:pic>
        <p:nvPicPr>
          <p:cNvPr id="4" name="Zástupný symbol pro obsah 3" descr="Výřez obrazovky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73" b="98618" l="9944" r="98687"/>
                    </a14:imgEffect>
                    <a14:imgEffect>
                      <a14:colorTemperature colorTemp="8800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908720"/>
            <a:ext cx="5112568" cy="5553803"/>
          </a:xfrm>
        </p:spPr>
      </p:pic>
      <p:sp>
        <p:nvSpPr>
          <p:cNvPr id="5" name="TextovéPole 4"/>
          <p:cNvSpPr txBox="1"/>
          <p:nvPr/>
        </p:nvSpPr>
        <p:spPr>
          <a:xfrm>
            <a:off x="3799994" y="1457198"/>
            <a:ext cx="1479892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Dutina nosní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848329" y="2276872"/>
            <a:ext cx="1415772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Dutina ústní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115616" y="2780928"/>
            <a:ext cx="748923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Hrtan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539940" y="3715129"/>
            <a:ext cx="1338828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Průdušnice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69245" y="4005064"/>
            <a:ext cx="1146468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Průdušky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115289" y="5013176"/>
            <a:ext cx="697627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Plíce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467544" y="5958206"/>
            <a:ext cx="966931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Bránice</a:t>
            </a:r>
          </a:p>
        </p:txBody>
      </p:sp>
      <p:cxnSp>
        <p:nvCxnSpPr>
          <p:cNvPr id="13" name="Přímá spojnice se šipkou 12"/>
          <p:cNvCxnSpPr>
            <a:stCxn id="5" idx="1"/>
          </p:cNvCxnSpPr>
          <p:nvPr/>
        </p:nvCxnSpPr>
        <p:spPr>
          <a:xfrm flipH="1">
            <a:off x="3347864" y="1641864"/>
            <a:ext cx="452130" cy="41898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</p:cxnSp>
      <p:cxnSp>
        <p:nvCxnSpPr>
          <p:cNvPr id="15" name="Přímá spojnice se šipkou 14"/>
          <p:cNvCxnSpPr>
            <a:stCxn id="6" idx="1"/>
          </p:cNvCxnSpPr>
          <p:nvPr/>
        </p:nvCxnSpPr>
        <p:spPr>
          <a:xfrm flipH="1">
            <a:off x="3347865" y="2461538"/>
            <a:ext cx="500464" cy="1846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</p:cxnSp>
      <p:cxnSp>
        <p:nvCxnSpPr>
          <p:cNvPr id="19" name="Přímá spojnice se šipkou 18"/>
          <p:cNvCxnSpPr>
            <a:stCxn id="7" idx="3"/>
          </p:cNvCxnSpPr>
          <p:nvPr/>
        </p:nvCxnSpPr>
        <p:spPr>
          <a:xfrm>
            <a:off x="1864539" y="2965594"/>
            <a:ext cx="907261" cy="1846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</p:cxnSp>
      <p:sp>
        <p:nvSpPr>
          <p:cNvPr id="20" name="TextovéPole 19"/>
          <p:cNvSpPr txBox="1"/>
          <p:nvPr/>
        </p:nvSpPr>
        <p:spPr>
          <a:xfrm>
            <a:off x="3845369" y="2965594"/>
            <a:ext cx="1980029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Štítná chrupavka</a:t>
            </a:r>
          </a:p>
        </p:txBody>
      </p:sp>
      <p:cxnSp>
        <p:nvCxnSpPr>
          <p:cNvPr id="22" name="Přímá spojnice se šipkou 21"/>
          <p:cNvCxnSpPr>
            <a:stCxn id="20" idx="1"/>
          </p:cNvCxnSpPr>
          <p:nvPr/>
        </p:nvCxnSpPr>
        <p:spPr>
          <a:xfrm flipH="1">
            <a:off x="2699792" y="3150260"/>
            <a:ext cx="1145577" cy="1846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</p:cxnSp>
      <p:cxnSp>
        <p:nvCxnSpPr>
          <p:cNvPr id="24" name="Přímá spojnice se šipkou 23"/>
          <p:cNvCxnSpPr>
            <a:stCxn id="8" idx="1"/>
          </p:cNvCxnSpPr>
          <p:nvPr/>
        </p:nvCxnSpPr>
        <p:spPr>
          <a:xfrm flipH="1" flipV="1">
            <a:off x="2729385" y="3715129"/>
            <a:ext cx="1810555" cy="1846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</p:cxnSp>
      <p:cxnSp>
        <p:nvCxnSpPr>
          <p:cNvPr id="27" name="Přímá spojnice se šipkou 26"/>
          <p:cNvCxnSpPr>
            <a:stCxn id="10" idx="1"/>
          </p:cNvCxnSpPr>
          <p:nvPr/>
        </p:nvCxnSpPr>
        <p:spPr>
          <a:xfrm flipH="1">
            <a:off x="3848329" y="5197842"/>
            <a:ext cx="26696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</p:cxnSp>
      <p:cxnSp>
        <p:nvCxnSpPr>
          <p:cNvPr id="29" name="Přímá spojnice se šipkou 28"/>
          <p:cNvCxnSpPr>
            <a:stCxn id="11" idx="3"/>
          </p:cNvCxnSpPr>
          <p:nvPr/>
        </p:nvCxnSpPr>
        <p:spPr>
          <a:xfrm flipV="1">
            <a:off x="1434475" y="5517232"/>
            <a:ext cx="1409333" cy="6256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</p:cxnSp>
      <p:cxnSp>
        <p:nvCxnSpPr>
          <p:cNvPr id="31" name="Přímá spojnice se šipkou 30"/>
          <p:cNvCxnSpPr>
            <a:stCxn id="9" idx="3"/>
          </p:cNvCxnSpPr>
          <p:nvPr/>
        </p:nvCxnSpPr>
        <p:spPr>
          <a:xfrm>
            <a:off x="1515713" y="4189730"/>
            <a:ext cx="1184079" cy="1846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</p:cxnSp>
      <p:pic>
        <p:nvPicPr>
          <p:cNvPr id="1026" name="Picture 2" descr="C:\Users\Tereza\AppData\Local\Microsoft\Windows\Temporary Internet Files\Content.IE5\ADW4B7FS\MC90044207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63914"/>
            <a:ext cx="1930400" cy="1377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799994" y="1087866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 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894716" y="1907540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 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608377" y="2688595"/>
            <a:ext cx="479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 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76137" y="3622796"/>
            <a:ext cx="479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6. 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088748" y="4635593"/>
            <a:ext cx="479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8. 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1115616" y="2413045"/>
            <a:ext cx="479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 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73449" y="5588874"/>
            <a:ext cx="479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9. 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4241140" y="3419036"/>
            <a:ext cx="479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5. </a:t>
            </a:r>
            <a:endParaRPr lang="cs-CZ" dirty="0"/>
          </a:p>
        </p:txBody>
      </p:sp>
      <p:pic>
        <p:nvPicPr>
          <p:cNvPr id="1027" name="Picture 3" descr="C:\Users\Tereza\AppData\Local\Microsoft\Windows\Temporary Internet Files\Content.IE5\R6LY2M1N\MC900432530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5189413"/>
            <a:ext cx="1701587" cy="1168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4" name="TextovéPole 33"/>
          <p:cNvSpPr txBox="1"/>
          <p:nvPr/>
        </p:nvSpPr>
        <p:spPr>
          <a:xfrm>
            <a:off x="4751271" y="4374396"/>
            <a:ext cx="1326004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Průdušinky</a:t>
            </a:r>
            <a:endParaRPr lang="cs-CZ" dirty="0">
              <a:solidFill>
                <a:prstClr val="black"/>
              </a:solidFill>
            </a:endParaRPr>
          </a:p>
        </p:txBody>
      </p:sp>
      <p:cxnSp>
        <p:nvCxnSpPr>
          <p:cNvPr id="35" name="Přímá spojnice se šipkou 34"/>
          <p:cNvCxnSpPr/>
          <p:nvPr/>
        </p:nvCxnSpPr>
        <p:spPr>
          <a:xfrm flipH="1">
            <a:off x="3272580" y="4559062"/>
            <a:ext cx="1478067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</p:cxnSp>
      <p:sp>
        <p:nvSpPr>
          <p:cNvPr id="36" name="TextovéPole 35"/>
          <p:cNvSpPr txBox="1"/>
          <p:nvPr/>
        </p:nvSpPr>
        <p:spPr>
          <a:xfrm>
            <a:off x="4471614" y="4176766"/>
            <a:ext cx="479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37291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06090"/>
          </a:xfrm>
        </p:spPr>
        <p:txBody>
          <a:bodyPr/>
          <a:lstStyle/>
          <a:p>
            <a:r>
              <a:rPr lang="cs-CZ" dirty="0" smtClean="0"/>
              <a:t>Stavba hrtanu</a:t>
            </a:r>
            <a:endParaRPr lang="cs-CZ" dirty="0"/>
          </a:p>
        </p:txBody>
      </p:sp>
      <p:pic>
        <p:nvPicPr>
          <p:cNvPr id="6" name="Zástupný symbol pro obsah 5" descr="Výřez obrazovky"/>
          <p:cNvPicPr>
            <a:picLocks noGrp="1" noChangeAspect="1"/>
          </p:cNvPicPr>
          <p:nvPr>
            <p:ph sz="quarter" idx="1"/>
          </p:nvPr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2987824" y="836712"/>
            <a:ext cx="2664296" cy="5509224"/>
          </a:xfrm>
        </p:spPr>
      </p:pic>
      <p:sp>
        <p:nvSpPr>
          <p:cNvPr id="7" name="TextovéPole 6"/>
          <p:cNvSpPr txBox="1"/>
          <p:nvPr/>
        </p:nvSpPr>
        <p:spPr>
          <a:xfrm>
            <a:off x="5627898" y="692696"/>
            <a:ext cx="954107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/>
              <a:t>J</a:t>
            </a:r>
            <a:r>
              <a:rPr lang="cs-CZ" dirty="0" smtClean="0"/>
              <a:t>azylka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627898" y="3068960"/>
            <a:ext cx="1915909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Štítná chrupavka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979712" y="2924944"/>
            <a:ext cx="1043876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Ohryzek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3564" y="4725144"/>
            <a:ext cx="2467342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Prstencová chrupavka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05661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06090"/>
          </a:xfrm>
        </p:spPr>
        <p:txBody>
          <a:bodyPr/>
          <a:lstStyle/>
          <a:p>
            <a:r>
              <a:rPr lang="cs-CZ" dirty="0" smtClean="0"/>
              <a:t>Popiš stavbu hrtanu</a:t>
            </a:r>
            <a:endParaRPr lang="cs-CZ" dirty="0"/>
          </a:p>
        </p:txBody>
      </p:sp>
      <p:pic>
        <p:nvPicPr>
          <p:cNvPr id="6" name="Zástupný symbol pro obsah 5" descr="Výřez obrazovky"/>
          <p:cNvPicPr>
            <a:picLocks noGrp="1" noChangeAspect="1"/>
          </p:cNvPicPr>
          <p:nvPr>
            <p:ph sz="quarter" idx="1"/>
          </p:nvPr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2987824" y="836712"/>
            <a:ext cx="2664296" cy="5509224"/>
          </a:xfrm>
        </p:spPr>
      </p:pic>
      <p:sp>
        <p:nvSpPr>
          <p:cNvPr id="7" name="TextovéPole 6"/>
          <p:cNvSpPr txBox="1"/>
          <p:nvPr/>
        </p:nvSpPr>
        <p:spPr>
          <a:xfrm>
            <a:off x="5627898" y="692696"/>
            <a:ext cx="954107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Jazylka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627898" y="3068960"/>
            <a:ext cx="1915909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Štítná chrupavka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979712" y="2924944"/>
            <a:ext cx="1043876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Ohryzek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533564" y="4725144"/>
            <a:ext cx="2467342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Prstencová chrupavka</a:t>
            </a:r>
          </a:p>
        </p:txBody>
      </p:sp>
      <p:pic>
        <p:nvPicPr>
          <p:cNvPr id="11" name="Picture 2" descr="C:\Users\Tereza\AppData\Local\Microsoft\Windows\Temporary Internet Files\Content.IE5\ADW4B7FS\MC90044207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08304" y="230092"/>
            <a:ext cx="1296144" cy="925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599296" y="323364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 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663805" y="2699628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 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979712" y="2555612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 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33564" y="4354655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 </a:t>
            </a:r>
            <a:endParaRPr lang="cs-CZ" dirty="0"/>
          </a:p>
        </p:txBody>
      </p:sp>
      <p:pic>
        <p:nvPicPr>
          <p:cNvPr id="15" name="Picture 3" descr="C:\Users\Tereza\AppData\Local\Microsoft\Windows\Temporary Internet Files\Content.IE5\R6LY2M1N\MC900432530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5189413"/>
            <a:ext cx="1701587" cy="1168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919349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plicní váčky</a:t>
            </a:r>
            <a:endParaRPr lang="cs-CZ" dirty="0"/>
          </a:p>
        </p:txBody>
      </p:sp>
      <p:pic>
        <p:nvPicPr>
          <p:cNvPr id="4" name="Zástupný symbol pro obsah 3" descr="Výřez obrazovky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5576" y="1628800"/>
            <a:ext cx="6801800" cy="4839376"/>
          </a:xfrm>
        </p:spPr>
      </p:pic>
      <p:sp>
        <p:nvSpPr>
          <p:cNvPr id="5" name="TextovéPole 4"/>
          <p:cNvSpPr txBox="1"/>
          <p:nvPr/>
        </p:nvSpPr>
        <p:spPr>
          <a:xfrm>
            <a:off x="7236296" y="908720"/>
            <a:ext cx="1313180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průdušinka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436096" y="4971792"/>
            <a:ext cx="1992853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Krevní vlásečnice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86772" y="1093386"/>
            <a:ext cx="1415772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Plicní váček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031051" y="2492896"/>
            <a:ext cx="1531188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Plicní sklípek</a:t>
            </a:r>
            <a:endParaRPr lang="cs-CZ" dirty="0"/>
          </a:p>
        </p:txBody>
      </p:sp>
      <p:cxnSp>
        <p:nvCxnSpPr>
          <p:cNvPr id="12" name="Přímá spojnice se šipkou 11"/>
          <p:cNvCxnSpPr>
            <a:stCxn id="5" idx="2"/>
          </p:cNvCxnSpPr>
          <p:nvPr/>
        </p:nvCxnSpPr>
        <p:spPr>
          <a:xfrm flipH="1">
            <a:off x="7164288" y="1278052"/>
            <a:ext cx="728598" cy="78279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>
            <a:stCxn id="9" idx="2"/>
          </p:cNvCxnSpPr>
          <p:nvPr/>
        </p:nvCxnSpPr>
        <p:spPr>
          <a:xfrm flipH="1">
            <a:off x="4223135" y="1462718"/>
            <a:ext cx="471523" cy="52612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>
            <a:stCxn id="6" idx="1"/>
          </p:cNvCxnSpPr>
          <p:nvPr/>
        </p:nvCxnSpPr>
        <p:spPr>
          <a:xfrm flipH="1">
            <a:off x="4860032" y="5156458"/>
            <a:ext cx="576064" cy="18466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stCxn id="6" idx="1"/>
          </p:cNvCxnSpPr>
          <p:nvPr/>
        </p:nvCxnSpPr>
        <p:spPr>
          <a:xfrm flipH="1" flipV="1">
            <a:off x="4716361" y="4069893"/>
            <a:ext cx="719735" cy="108656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>
            <a:stCxn id="10" idx="2"/>
          </p:cNvCxnSpPr>
          <p:nvPr/>
        </p:nvCxnSpPr>
        <p:spPr>
          <a:xfrm>
            <a:off x="1796645" y="2862228"/>
            <a:ext cx="543107" cy="58883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155247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plicní váčky</a:t>
            </a:r>
            <a:endParaRPr lang="cs-CZ" dirty="0"/>
          </a:p>
        </p:txBody>
      </p:sp>
      <p:pic>
        <p:nvPicPr>
          <p:cNvPr id="4" name="Zástupný symbol pro obsah 3" descr="Výřez obrazovky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5576" y="1628800"/>
            <a:ext cx="6801800" cy="4839376"/>
          </a:xfrm>
        </p:spPr>
      </p:pic>
      <p:sp>
        <p:nvSpPr>
          <p:cNvPr id="5" name="TextovéPole 4"/>
          <p:cNvSpPr txBox="1"/>
          <p:nvPr/>
        </p:nvSpPr>
        <p:spPr>
          <a:xfrm>
            <a:off x="7236296" y="908720"/>
            <a:ext cx="1313180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průdušinka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36096" y="4971792"/>
            <a:ext cx="1992853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Krevní vlásečnice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86772" y="1093386"/>
            <a:ext cx="1415772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Plicní váček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031051" y="2492896"/>
            <a:ext cx="1531188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Plicní sklípek</a:t>
            </a:r>
            <a:endParaRPr lang="cs-CZ" dirty="0">
              <a:solidFill>
                <a:prstClr val="black"/>
              </a:solidFill>
            </a:endParaRPr>
          </a:p>
        </p:txBody>
      </p:sp>
      <p:cxnSp>
        <p:nvCxnSpPr>
          <p:cNvPr id="12" name="Přímá spojnice se šipkou 11"/>
          <p:cNvCxnSpPr>
            <a:stCxn id="5" idx="2"/>
          </p:cNvCxnSpPr>
          <p:nvPr/>
        </p:nvCxnSpPr>
        <p:spPr>
          <a:xfrm flipH="1">
            <a:off x="7164288" y="1278052"/>
            <a:ext cx="728598" cy="78279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>
            <a:stCxn id="9" idx="2"/>
          </p:cNvCxnSpPr>
          <p:nvPr/>
        </p:nvCxnSpPr>
        <p:spPr>
          <a:xfrm flipH="1">
            <a:off x="4223135" y="1462718"/>
            <a:ext cx="471523" cy="52612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>
            <a:stCxn id="6" idx="1"/>
          </p:cNvCxnSpPr>
          <p:nvPr/>
        </p:nvCxnSpPr>
        <p:spPr>
          <a:xfrm flipH="1">
            <a:off x="4860032" y="5156458"/>
            <a:ext cx="576064" cy="18466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stCxn id="6" idx="1"/>
          </p:cNvCxnSpPr>
          <p:nvPr/>
        </p:nvCxnSpPr>
        <p:spPr>
          <a:xfrm flipH="1" flipV="1">
            <a:off x="4716361" y="4069893"/>
            <a:ext cx="719735" cy="108656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>
            <a:stCxn id="10" idx="2"/>
          </p:cNvCxnSpPr>
          <p:nvPr/>
        </p:nvCxnSpPr>
        <p:spPr>
          <a:xfrm>
            <a:off x="1796645" y="2862228"/>
            <a:ext cx="543107" cy="58883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7236296" y="512423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 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438067" y="4602460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 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031051" y="2123564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 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986772" y="724054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 </a:t>
            </a:r>
            <a:endParaRPr lang="cs-CZ" dirty="0"/>
          </a:p>
        </p:txBody>
      </p:sp>
      <p:pic>
        <p:nvPicPr>
          <p:cNvPr id="24" name="Picture 2" descr="C:\Users\Tereza\AppData\Local\Microsoft\Windows\Temporary Internet Files\Content.IE5\ADW4B7FS\MC90044207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81121"/>
            <a:ext cx="648072" cy="462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3" descr="C:\Users\Tereza\AppData\Local\Microsoft\Windows\Temporary Internet Files\Content.IE5\R6LY2M1N\MC900432530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36196" y="5857798"/>
            <a:ext cx="1001881" cy="687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67058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pojmy dýchací soustavy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Vnější dýchaní</a:t>
            </a:r>
          </a:p>
          <a:p>
            <a:r>
              <a:rPr lang="cs-CZ" dirty="0" smtClean="0"/>
              <a:t>Výměna plynů mezi plícemi a srdcem</a:t>
            </a:r>
          </a:p>
          <a:p>
            <a:r>
              <a:rPr lang="cs-CZ" dirty="0" smtClean="0"/>
              <a:t>Výměna plynů mezi plícemi a krví</a:t>
            </a:r>
          </a:p>
          <a:p>
            <a:r>
              <a:rPr lang="cs-CZ" dirty="0" smtClean="0"/>
              <a:t>Výměna plynů mezi krví a buňkami těla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Vnitřní dýchání</a:t>
            </a:r>
          </a:p>
          <a:p>
            <a:r>
              <a:rPr lang="cs-CZ" dirty="0" smtClean="0"/>
              <a:t>Výměna plynů mezi plícemi a buňkami těla</a:t>
            </a:r>
          </a:p>
          <a:p>
            <a:r>
              <a:rPr lang="cs-CZ" dirty="0" smtClean="0"/>
              <a:t>Výměna plynů mezi krví a plícemi</a:t>
            </a:r>
          </a:p>
          <a:p>
            <a:r>
              <a:rPr lang="cs-CZ" dirty="0" smtClean="0"/>
              <a:t>Výměna plynů mezi krví a buňkami tkání</a:t>
            </a:r>
          </a:p>
          <a:p>
            <a:endParaRPr lang="cs-CZ" dirty="0"/>
          </a:p>
        </p:txBody>
      </p:sp>
      <p:pic>
        <p:nvPicPr>
          <p:cNvPr id="4" name="Picture 2" descr="C:\Users\Tereza\AppData\Local\Microsoft\Windows\Temporary Internet Files\Content.IE5\ADW4B7FS\MC9004420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124744"/>
            <a:ext cx="1988870" cy="1419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83404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Základní pojmy dýchací soustavy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Význam hrtanové příklopky: </a:t>
            </a:r>
          </a:p>
          <a:p>
            <a:r>
              <a:rPr lang="cs-CZ" dirty="0"/>
              <a:t>b</a:t>
            </a:r>
            <a:r>
              <a:rPr lang="cs-CZ" dirty="0" smtClean="0"/>
              <a:t>rání, aby se polykaná potrava nedostala do trávících cest</a:t>
            </a:r>
          </a:p>
          <a:p>
            <a:r>
              <a:rPr lang="cs-CZ" dirty="0" smtClean="0"/>
              <a:t>brání, aby se polykaná potrava nedostala do dýchacích cest</a:t>
            </a:r>
          </a:p>
          <a:p>
            <a:r>
              <a:rPr lang="cs-CZ" dirty="0"/>
              <a:t>u</a:t>
            </a:r>
            <a:r>
              <a:rPr lang="cs-CZ" dirty="0" smtClean="0"/>
              <a:t>možňuje, aby se polykaná potrava dostala do nosohltanu</a:t>
            </a:r>
          </a:p>
          <a:p>
            <a:r>
              <a:rPr lang="cs-CZ" dirty="0"/>
              <a:t>z</a:t>
            </a:r>
            <a:r>
              <a:rPr lang="cs-CZ" dirty="0" smtClean="0"/>
              <a:t>abraňuje vdechnutí sousta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2" descr="C:\Users\Tereza\AppData\Local\Microsoft\Windows\Temporary Internet Files\Content.IE5\ADW4B7FS\MC9004420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60648"/>
            <a:ext cx="1311408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30819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Základní pojmy dýchací soustavy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Poplicnice</a:t>
            </a:r>
          </a:p>
          <a:p>
            <a:r>
              <a:rPr lang="cs-CZ" dirty="0" smtClean="0"/>
              <a:t>Blána na povrchu plic</a:t>
            </a:r>
          </a:p>
          <a:p>
            <a:r>
              <a:rPr lang="cs-CZ" dirty="0" smtClean="0"/>
              <a:t>Blána vystýlající hrudník</a:t>
            </a:r>
          </a:p>
          <a:p>
            <a:r>
              <a:rPr lang="cs-CZ" dirty="0" smtClean="0"/>
              <a:t>Blána uvnitř plic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Pohrudnice</a:t>
            </a:r>
          </a:p>
          <a:p>
            <a:r>
              <a:rPr lang="cs-CZ" dirty="0" smtClean="0"/>
              <a:t>Blána vystýlající břišní dutinu</a:t>
            </a:r>
          </a:p>
          <a:p>
            <a:r>
              <a:rPr lang="cs-CZ" dirty="0" smtClean="0"/>
              <a:t>Blána vystýlající hrudní dutinu</a:t>
            </a:r>
          </a:p>
          <a:p>
            <a:r>
              <a:rPr lang="cs-CZ" dirty="0" smtClean="0"/>
              <a:t>Blána kryjící plíce</a:t>
            </a:r>
          </a:p>
          <a:p>
            <a:endParaRPr lang="cs-CZ" dirty="0"/>
          </a:p>
        </p:txBody>
      </p:sp>
      <p:pic>
        <p:nvPicPr>
          <p:cNvPr id="5" name="Picture 2" descr="C:\Users\Tereza\AppData\Local\Microsoft\Windows\Temporary Internet Files\Content.IE5\ADW4B7FS\MC9004420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908720"/>
            <a:ext cx="1988870" cy="1419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84411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Základní pojmy dýchací soustavy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Hlavní dýchací svaly jsou:</a:t>
            </a:r>
          </a:p>
          <a:p>
            <a:r>
              <a:rPr lang="cs-CZ" dirty="0" smtClean="0"/>
              <a:t>Bránice a sval krejčovský</a:t>
            </a:r>
          </a:p>
          <a:p>
            <a:r>
              <a:rPr lang="cs-CZ" dirty="0" smtClean="0"/>
              <a:t>Mezižeberní svaly a bránice</a:t>
            </a:r>
          </a:p>
          <a:p>
            <a:r>
              <a:rPr lang="cs-CZ" dirty="0" smtClean="0"/>
              <a:t>Mezižeberní svaly a pohrudnice</a:t>
            </a:r>
          </a:p>
          <a:p>
            <a:r>
              <a:rPr lang="cs-CZ" dirty="0" smtClean="0"/>
              <a:t>Bránice a poplicnice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Přístroj zjišťující funkčnost plic je:</a:t>
            </a:r>
          </a:p>
          <a:p>
            <a:r>
              <a:rPr lang="cs-CZ" dirty="0" err="1" smtClean="0"/>
              <a:t>Silometr</a:t>
            </a:r>
            <a:endParaRPr lang="cs-CZ" dirty="0" smtClean="0"/>
          </a:p>
          <a:p>
            <a:r>
              <a:rPr lang="cs-CZ" dirty="0" smtClean="0"/>
              <a:t>Spirometr</a:t>
            </a:r>
          </a:p>
          <a:p>
            <a:r>
              <a:rPr lang="cs-CZ" dirty="0" err="1" smtClean="0"/>
              <a:t>Spirálometr</a:t>
            </a:r>
            <a:endParaRPr lang="cs-CZ" dirty="0" smtClean="0"/>
          </a:p>
          <a:p>
            <a:r>
              <a:rPr lang="cs-CZ" dirty="0" err="1" smtClean="0"/>
              <a:t>Simulantometr</a:t>
            </a:r>
            <a:endParaRPr lang="cs-CZ" dirty="0"/>
          </a:p>
        </p:txBody>
      </p:sp>
      <p:pic>
        <p:nvPicPr>
          <p:cNvPr id="4" name="Picture 2" descr="C:\Users\Tereza\AppData\Local\Microsoft\Windows\Temporary Internet Files\Content.IE5\ADW4B7FS\MC9004420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908720"/>
            <a:ext cx="1988870" cy="1419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27863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obrázků a fotografií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1000" dirty="0"/>
              <a:t>File:Respiratory </a:t>
            </a:r>
            <a:r>
              <a:rPr lang="cs-CZ" sz="1000" dirty="0" err="1"/>
              <a:t>system</a:t>
            </a:r>
            <a:r>
              <a:rPr lang="cs-CZ" sz="1000" dirty="0"/>
              <a:t> </a:t>
            </a:r>
            <a:r>
              <a:rPr lang="cs-CZ" sz="1000" dirty="0" err="1"/>
              <a:t>ckb.svg</a:t>
            </a:r>
            <a:r>
              <a:rPr lang="cs-CZ" sz="1000" dirty="0"/>
              <a:t>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2012-08-22 [cit. 2013-01-12]. Dostupné z: </a:t>
            </a:r>
            <a:r>
              <a:rPr lang="cs-CZ" sz="1000" dirty="0">
                <a:hlinkClick r:id="rId2"/>
              </a:rPr>
              <a:t>http://</a:t>
            </a:r>
            <a:r>
              <a:rPr lang="cs-CZ" sz="1000" dirty="0" smtClean="0">
                <a:hlinkClick r:id="rId2"/>
              </a:rPr>
              <a:t>commons.wikimedia.org/wiki/File:Respiratory_system_ckb.svg?uselang=cs</a:t>
            </a:r>
            <a:endParaRPr lang="cs-CZ" sz="1000" dirty="0" smtClean="0"/>
          </a:p>
          <a:p>
            <a:r>
              <a:rPr lang="cs-CZ" sz="1000" dirty="0"/>
              <a:t> File:Larynx </a:t>
            </a:r>
            <a:r>
              <a:rPr lang="cs-CZ" sz="1000" dirty="0" err="1"/>
              <a:t>external</a:t>
            </a:r>
            <a:r>
              <a:rPr lang="cs-CZ" sz="1000" dirty="0"/>
              <a:t> az.png.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2011-05-03 [cit. 2013-01-12]. Dostupné z: </a:t>
            </a:r>
            <a:r>
              <a:rPr lang="cs-CZ" sz="1000" dirty="0">
                <a:hlinkClick r:id="rId3"/>
              </a:rPr>
              <a:t>http://</a:t>
            </a:r>
            <a:r>
              <a:rPr lang="cs-CZ" sz="1000" dirty="0" smtClean="0">
                <a:hlinkClick r:id="rId3"/>
              </a:rPr>
              <a:t>commons.wikimedia.org/wiki/File:Larynx_external_az.png?uselang=cs</a:t>
            </a:r>
            <a:endParaRPr lang="cs-CZ" sz="1000" dirty="0" smtClean="0"/>
          </a:p>
          <a:p>
            <a:r>
              <a:rPr lang="cs-CZ" sz="1000" dirty="0" smtClean="0"/>
              <a:t> </a:t>
            </a:r>
            <a:r>
              <a:rPr lang="cs-CZ" sz="1000" dirty="0"/>
              <a:t>File:Bronchial anatomy.jpg.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2010-08-04 [cit. 2013-01-19]. Dostupné z: </a:t>
            </a:r>
            <a:r>
              <a:rPr lang="cs-CZ" sz="1000" dirty="0">
                <a:hlinkClick r:id="rId4"/>
              </a:rPr>
              <a:t>http://</a:t>
            </a:r>
            <a:r>
              <a:rPr lang="cs-CZ" sz="1000" dirty="0" smtClean="0">
                <a:hlinkClick r:id="rId4"/>
              </a:rPr>
              <a:t>commons.wikimedia.org/wiki/File:Bronchial_anatomy.jpg?uselang=cs</a:t>
            </a:r>
            <a:endParaRPr lang="cs-CZ" sz="1000" dirty="0" smtClean="0"/>
          </a:p>
          <a:p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xmlns="" val="2611433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108</TotalTime>
  <Words>393</Words>
  <Application>Microsoft Office PowerPoint</Application>
  <PresentationFormat>Předvádění na obrazovce (4:3)</PresentationFormat>
  <Paragraphs>113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Arkýř</vt:lpstr>
      <vt:lpstr>Snímek 1</vt:lpstr>
      <vt:lpstr>Dýchací soustava</vt:lpstr>
      <vt:lpstr>Stavba dýchací soustavy</vt:lpstr>
      <vt:lpstr>Popiš dýchací soustavu</vt:lpstr>
      <vt:lpstr>Stavba hrtanu</vt:lpstr>
      <vt:lpstr>Popiš stavbu hrtanu</vt:lpstr>
      <vt:lpstr>plicní váčky</vt:lpstr>
      <vt:lpstr>plicní váčky</vt:lpstr>
      <vt:lpstr>Základní pojmy dýchací soustavy</vt:lpstr>
      <vt:lpstr>Základní pojmy dýchací soustavy</vt:lpstr>
      <vt:lpstr>Základní pojmy dýchací soustavy</vt:lpstr>
      <vt:lpstr>Základní pojmy dýchací soustavy</vt:lpstr>
      <vt:lpstr>Zdroj obrázků a fotografií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Tereza Kovalská</dc:creator>
  <cp:lastModifiedBy>pc</cp:lastModifiedBy>
  <cp:revision>20</cp:revision>
  <dcterms:created xsi:type="dcterms:W3CDTF">2013-01-12T19:02:21Z</dcterms:created>
  <dcterms:modified xsi:type="dcterms:W3CDTF">2013-06-11T12:38:33Z</dcterms:modified>
</cp:coreProperties>
</file>