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2" r:id="rId7"/>
    <p:sldId id="263" r:id="rId8"/>
    <p:sldId id="265" r:id="rId9"/>
    <p:sldId id="264" r:id="rId10"/>
    <p:sldId id="266" r:id="rId11"/>
    <p:sldId id="267" r:id="rId12"/>
    <p:sldId id="268" r:id="rId13"/>
    <p:sldId id="269" r:id="rId14"/>
    <p:sldId id="26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07C6444-1E27-4762-86BF-667616977D0E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5FFC5AA-00C3-4282-BE07-FAA0E68F46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07C6444-1E27-4762-86BF-667616977D0E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5FFC5AA-00C3-4282-BE07-FAA0E68F46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07C6444-1E27-4762-86BF-667616977D0E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5FFC5AA-00C3-4282-BE07-FAA0E68F46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C6444-1E27-4762-86BF-667616977D0E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FC5AA-00C3-4282-BE07-FAA0E68F46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C6444-1E27-4762-86BF-667616977D0E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FC5AA-00C3-4282-BE07-FAA0E68F46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07C6444-1E27-4762-86BF-667616977D0E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5FFC5AA-00C3-4282-BE07-FAA0E68F46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C6444-1E27-4762-86BF-667616977D0E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FC5AA-00C3-4282-BE07-FAA0E68F46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07C6444-1E27-4762-86BF-667616977D0E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5FFC5AA-00C3-4282-BE07-FAA0E68F46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07C6444-1E27-4762-86BF-667616977D0E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5FFC5AA-00C3-4282-BE07-FAA0E68F46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C6444-1E27-4762-86BF-667616977D0E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FC5AA-00C3-4282-BE07-FAA0E68F46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C6444-1E27-4762-86BF-667616977D0E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FC5AA-00C3-4282-BE07-FAA0E68F46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07C6444-1E27-4762-86BF-667616977D0E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5FFC5AA-00C3-4282-BE07-FAA0E68F46C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kiskripta.eu/index.php/Soubor:Physiology_of_Nephron.png" TargetMode="External"/><Relationship Id="rId2" Type="http://schemas.openxmlformats.org/officeDocument/2006/relationships/hyperlink" Target="http://commons.wikimedia.org/wiki/File:Urinary_system.sv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crosoft.office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87624" y="1844824"/>
            <a:ext cx="6873875" cy="2880320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AUTOR: 			Ing. Tereza </a:t>
            </a:r>
            <a:r>
              <a:rPr lang="cs-CZ" sz="1200" dirty="0" err="1" smtClean="0"/>
              <a:t>Kovalská</a:t>
            </a:r>
            <a:endParaRPr lang="cs-CZ" sz="12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NÁZEV: 			VY_32_INOVACE_14_Vylučovací soustava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Ročník: 			8. </a:t>
            </a:r>
            <a:r>
              <a:rPr lang="cs-CZ" sz="1200" dirty="0" smtClean="0"/>
              <a:t>nebo</a:t>
            </a:r>
            <a:r>
              <a:rPr lang="cs-CZ" sz="1200" cap="all" dirty="0" smtClean="0"/>
              <a:t> 9</a:t>
            </a:r>
            <a:r>
              <a:rPr lang="cs-CZ" sz="1200" dirty="0" smtClean="0"/>
              <a:t>. ročník ZŠ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Vzdělávací oblast:		</a:t>
            </a:r>
            <a:r>
              <a:rPr lang="cs-CZ" sz="1200" dirty="0" smtClean="0"/>
              <a:t>Člověk a příroda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Vzdělávací obor: 		</a:t>
            </a:r>
            <a:r>
              <a:rPr lang="cs-CZ" sz="1200" dirty="0" smtClean="0"/>
              <a:t>Přírodopis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Tematický okruh:		</a:t>
            </a:r>
            <a:r>
              <a:rPr lang="cs-CZ" sz="1200" dirty="0" smtClean="0"/>
              <a:t>Biologie člověka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TEMA: 			Vylučovací soustava</a:t>
            </a:r>
          </a:p>
          <a:p>
            <a:pPr>
              <a:lnSpc>
                <a:spcPct val="12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Klíčová slova:		</a:t>
            </a:r>
            <a:r>
              <a:rPr lang="cs-CZ" sz="1200" dirty="0"/>
              <a:t>ledviny, </a:t>
            </a:r>
            <a:r>
              <a:rPr lang="cs-CZ" sz="1200" dirty="0" smtClean="0"/>
              <a:t>močovody, moč. </a:t>
            </a:r>
            <a:r>
              <a:rPr lang="cs-CZ" sz="1200" dirty="0"/>
              <a:t>m</a:t>
            </a:r>
            <a:r>
              <a:rPr lang="cs-CZ" sz="1200" dirty="0" smtClean="0"/>
              <a:t>ěchýř, močová trubice, nefron, 				kůra, dřeň, pánvička, ledvinová žíla a tepna, primární a 				definitivní moč</a:t>
            </a:r>
            <a:endParaRPr lang="cs-CZ" sz="1200" dirty="0"/>
          </a:p>
          <a:p>
            <a:pPr>
              <a:lnSpc>
                <a:spcPct val="12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VYTVOŘENO: 		2/2013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ČÍSLO PROJEKTU: 		1.4 OP VK</a:t>
            </a:r>
          </a:p>
          <a:p>
            <a:pPr algn="just">
              <a:lnSpc>
                <a:spcPct val="12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ANOTACE: Prezentace pro interaktivní tabuli. Forma práce – výklad střídaný se samostatnou aktivitou žáků s podporou učebnice či jiného zdroje informací. Učební materiál je zaměřený na základní pojmy související s vylučovací soustavou člověka a je využitelný jako podpůrný prostředek při osvojování nového učiva nebo při opakování či upevňování látky.</a:t>
            </a:r>
          </a:p>
        </p:txBody>
      </p:sp>
      <p:pic>
        <p:nvPicPr>
          <p:cNvPr id="3075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868863"/>
            <a:ext cx="5407025" cy="104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Rectangle 5"/>
          <p:cNvSpPr>
            <a:spLocks noChangeArrowheads="1"/>
          </p:cNvSpPr>
          <p:nvPr/>
        </p:nvSpPr>
        <p:spPr bwMode="auto">
          <a:xfrm>
            <a:off x="284028" y="472321"/>
            <a:ext cx="8366394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 dirty="0">
                <a:solidFill>
                  <a:prstClr val="white"/>
                </a:solidFill>
              </a:rPr>
              <a:t>                                     </a:t>
            </a:r>
            <a:r>
              <a:rPr lang="cs-CZ" sz="1600" b="1" dirty="0">
                <a:solidFill>
                  <a:prstClr val="black"/>
                </a:solidFill>
              </a:rPr>
              <a:t>Základní  škola a mateřská škola </a:t>
            </a:r>
            <a:r>
              <a:rPr lang="cs-CZ" sz="1600" b="1" dirty="0" err="1">
                <a:solidFill>
                  <a:prstClr val="black"/>
                </a:solidFill>
              </a:rPr>
              <a:t>J.A.Komenského</a:t>
            </a:r>
            <a:endParaRPr lang="cs-CZ" sz="1600" dirty="0">
              <a:solidFill>
                <a:prstClr val="black"/>
              </a:solidFill>
            </a:endParaRPr>
          </a:p>
          <a:p>
            <a:pPr algn="ctr"/>
            <a:r>
              <a:rPr lang="cs-CZ" sz="1600" b="1" dirty="0">
                <a:solidFill>
                  <a:prstClr val="black"/>
                </a:solidFill>
              </a:rPr>
              <a:t>                                                          v Novém  Strašecí</a:t>
            </a:r>
            <a:r>
              <a:rPr lang="cs-CZ" sz="1600" dirty="0">
                <a:solidFill>
                  <a:prstClr val="black"/>
                </a:solidFill>
              </a:rPr>
              <a:t>                     </a:t>
            </a:r>
          </a:p>
          <a:p>
            <a:pPr algn="ctr"/>
            <a:r>
              <a:rPr lang="cs-CZ" sz="1600" dirty="0">
                <a:solidFill>
                  <a:prstClr val="black"/>
                </a:solidFill>
              </a:rPr>
              <a:t>                                                  Komenského nám. 209, 271 01 Nové Strašecí</a:t>
            </a:r>
          </a:p>
          <a:p>
            <a:pPr algn="ctr"/>
            <a:r>
              <a:rPr lang="cs-CZ" sz="1600" dirty="0">
                <a:solidFill>
                  <a:prstClr val="black"/>
                </a:solidFill>
              </a:rPr>
              <a:t>                                                 tel. 311 240 401, 311 240 400, email: </a:t>
            </a:r>
            <a:r>
              <a:rPr lang="cs-CZ" sz="1600" dirty="0" err="1" smtClean="0">
                <a:solidFill>
                  <a:prstClr val="black"/>
                </a:solidFill>
              </a:rPr>
              <a:t>zsnovstra</a:t>
            </a:r>
            <a:r>
              <a:rPr lang="cs-CZ" sz="1600" smtClean="0">
                <a:solidFill>
                  <a:prstClr val="black"/>
                </a:solidFill>
              </a:rPr>
              <a:t>@email.</a:t>
            </a:r>
            <a:r>
              <a:rPr lang="cs-CZ" sz="1600" dirty="0" err="1" smtClean="0">
                <a:solidFill>
                  <a:prstClr val="black"/>
                </a:solidFill>
              </a:rPr>
              <a:t>cz</a:t>
            </a:r>
            <a:endParaRPr lang="cs-CZ" sz="1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9956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Vylučovací soustava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Tereza\AppData\Local\Microsoft\Windows\Temporary Internet Files\Content.IE5\ADW4B7FS\MC90042616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6732240" y="908720"/>
            <a:ext cx="1224136" cy="195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2793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Náměty k zamyšlení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Které odvětví </a:t>
            </a:r>
            <a:r>
              <a:rPr lang="cs-CZ" u="sng" dirty="0" smtClean="0"/>
              <a:t>medicíny se zabývá ledvinami </a:t>
            </a:r>
            <a:r>
              <a:rPr lang="cs-CZ" dirty="0" smtClean="0"/>
              <a:t>a </a:t>
            </a:r>
            <a:r>
              <a:rPr lang="cs-CZ" u="sng" dirty="0" smtClean="0"/>
              <a:t>vylučovací soustavou</a:t>
            </a:r>
            <a:r>
              <a:rPr lang="cs-CZ" dirty="0" smtClean="0"/>
              <a:t>?</a:t>
            </a:r>
          </a:p>
          <a:p>
            <a:pPr lvl="1"/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Nefrologie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a urologie</a:t>
            </a:r>
          </a:p>
          <a:p>
            <a:r>
              <a:rPr lang="cs-CZ" dirty="0" smtClean="0"/>
              <a:t>Je možné, aby člověk žil pouze s </a:t>
            </a:r>
            <a:r>
              <a:rPr lang="cs-CZ" u="sng" dirty="0" smtClean="0"/>
              <a:t>jednou ledvinou</a:t>
            </a:r>
            <a:r>
              <a:rPr lang="cs-CZ" dirty="0" smtClean="0"/>
              <a:t>?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Ano, bez většího omezení</a:t>
            </a:r>
          </a:p>
          <a:p>
            <a:r>
              <a:rPr lang="cs-CZ" dirty="0" smtClean="0"/>
              <a:t>Hlavní odpadní látky lidského těla jsou </a:t>
            </a:r>
            <a:r>
              <a:rPr lang="cs-CZ" u="sng" dirty="0" smtClean="0"/>
              <a:t>močovina, oxid uhličitý a voda se solemi</a:t>
            </a:r>
            <a:r>
              <a:rPr lang="cs-CZ" dirty="0" smtClean="0"/>
              <a:t>. Jak se dostávají z těla?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Močovina – moč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Oxid uhličitý – vydechovaný vzduch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Voda se solemi – pot a moč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3592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Náměty k zamyšlení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Připomeň si princip filtrace.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Částice složky jsou natolik velké, že neprojdou póry filtru a zachytí se na něm. </a:t>
            </a:r>
          </a:p>
          <a:p>
            <a:r>
              <a:rPr lang="cs-CZ" dirty="0" smtClean="0"/>
              <a:t>Jaké množství tekutin bychom měli denně vypít?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Cca 2 l …velmi závisí na teplotě prostředí, tělesné námaze</a:t>
            </a:r>
          </a:p>
          <a:p>
            <a:r>
              <a:rPr lang="cs-CZ" dirty="0" smtClean="0"/>
              <a:t>Proč se při antidopingových kontrolách provádí rozbor moči sportovců?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Moč obsahuje zbytky nedovolených látek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2054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39472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Stavba vylučovací soustavy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 descr="Výřez obrazovk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320"/>
          <a:stretch/>
        </p:blipFill>
        <p:spPr>
          <a:xfrm>
            <a:off x="3851920" y="421742"/>
            <a:ext cx="4258270" cy="5988181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440409" y="1268760"/>
            <a:ext cx="902811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ledviny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999069" y="3203684"/>
            <a:ext cx="1236236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močovody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547664" y="4581128"/>
            <a:ext cx="1800493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/>
              <a:t>m</a:t>
            </a:r>
            <a:r>
              <a:rPr lang="cs-CZ" dirty="0" smtClean="0"/>
              <a:t>očový měchýř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598960" y="6093296"/>
            <a:ext cx="1749197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/>
              <a:t>m</a:t>
            </a:r>
            <a:r>
              <a:rPr lang="cs-CZ" dirty="0" smtClean="0"/>
              <a:t>očová trubice</a:t>
            </a:r>
            <a:endParaRPr lang="cs-CZ" dirty="0"/>
          </a:p>
        </p:txBody>
      </p:sp>
      <p:cxnSp>
        <p:nvCxnSpPr>
          <p:cNvPr id="14" name="Přímá spojnice se šipkou 13"/>
          <p:cNvCxnSpPr/>
          <p:nvPr/>
        </p:nvCxnSpPr>
        <p:spPr>
          <a:xfrm>
            <a:off x="3343219" y="1453426"/>
            <a:ext cx="1732837" cy="6794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>
            <a:stCxn id="6" idx="3"/>
          </p:cNvCxnSpPr>
          <p:nvPr/>
        </p:nvCxnSpPr>
        <p:spPr>
          <a:xfrm>
            <a:off x="3343220" y="1453426"/>
            <a:ext cx="3461028" cy="313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3235305" y="3388763"/>
            <a:ext cx="3461028" cy="313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>
            <a:stCxn id="8" idx="3"/>
          </p:cNvCxnSpPr>
          <p:nvPr/>
        </p:nvCxnSpPr>
        <p:spPr>
          <a:xfrm flipV="1">
            <a:off x="3235305" y="3235042"/>
            <a:ext cx="2128783" cy="1533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3348157" y="4765794"/>
            <a:ext cx="2519987" cy="111147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>
            <a:stCxn id="10" idx="3"/>
          </p:cNvCxnSpPr>
          <p:nvPr/>
        </p:nvCxnSpPr>
        <p:spPr>
          <a:xfrm>
            <a:off x="3348157" y="6277962"/>
            <a:ext cx="2519987" cy="255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71778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39472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Stavba vylučovací soustavy</a:t>
            </a:r>
            <a:endParaRPr lang="cs-CZ" dirty="0"/>
          </a:p>
        </p:txBody>
      </p:sp>
      <p:pic>
        <p:nvPicPr>
          <p:cNvPr id="4" name="Obrázek 3" descr="Výřez obrazovk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320"/>
          <a:stretch/>
        </p:blipFill>
        <p:spPr>
          <a:xfrm>
            <a:off x="3851920" y="421742"/>
            <a:ext cx="4258270" cy="5988181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440409" y="1268760"/>
            <a:ext cx="902811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ledviny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999069" y="3203684"/>
            <a:ext cx="1236236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močovody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547664" y="4581128"/>
            <a:ext cx="1800493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/>
              <a:t>m</a:t>
            </a:r>
            <a:r>
              <a:rPr lang="cs-CZ" dirty="0" smtClean="0"/>
              <a:t>očový měchýř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598960" y="6093296"/>
            <a:ext cx="1749197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/>
              <a:t>m</a:t>
            </a:r>
            <a:r>
              <a:rPr lang="cs-CZ" dirty="0" smtClean="0"/>
              <a:t>očová trubice</a:t>
            </a:r>
            <a:endParaRPr lang="cs-CZ" dirty="0"/>
          </a:p>
        </p:txBody>
      </p:sp>
      <p:cxnSp>
        <p:nvCxnSpPr>
          <p:cNvPr id="14" name="Přímá spojnice se šipkou 13"/>
          <p:cNvCxnSpPr/>
          <p:nvPr/>
        </p:nvCxnSpPr>
        <p:spPr>
          <a:xfrm>
            <a:off x="3343219" y="1453426"/>
            <a:ext cx="1732837" cy="6794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>
            <a:stCxn id="6" idx="3"/>
          </p:cNvCxnSpPr>
          <p:nvPr/>
        </p:nvCxnSpPr>
        <p:spPr>
          <a:xfrm>
            <a:off x="3343220" y="1453426"/>
            <a:ext cx="3461028" cy="313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3235305" y="3388763"/>
            <a:ext cx="3461028" cy="313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>
            <a:stCxn id="8" idx="3"/>
          </p:cNvCxnSpPr>
          <p:nvPr/>
        </p:nvCxnSpPr>
        <p:spPr>
          <a:xfrm flipV="1">
            <a:off x="3235305" y="3235042"/>
            <a:ext cx="2128783" cy="1533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3348157" y="4765794"/>
            <a:ext cx="2519987" cy="111147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>
            <a:stCxn id="10" idx="3"/>
          </p:cNvCxnSpPr>
          <p:nvPr/>
        </p:nvCxnSpPr>
        <p:spPr>
          <a:xfrm>
            <a:off x="3348157" y="6277962"/>
            <a:ext cx="2519987" cy="255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26" name="Picture 2" descr="C:\Users\Tereza\AppData\Local\Microsoft\Windows\Temporary Internet Files\Content.IE5\ADW4B7FS\MC900442072[2].wm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16832"/>
            <a:ext cx="1162616" cy="829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93664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 ledviny</a:t>
            </a:r>
            <a:endParaRPr lang="cs-CZ" dirty="0"/>
          </a:p>
        </p:txBody>
      </p:sp>
      <p:pic>
        <p:nvPicPr>
          <p:cNvPr id="4" name="Zástupný symbol pro obsah 3" descr="Výřez obrazovky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31840" y="1988840"/>
            <a:ext cx="2736304" cy="3637076"/>
          </a:xfrm>
        </p:spPr>
      </p:pic>
      <p:sp>
        <p:nvSpPr>
          <p:cNvPr id="5" name="TextovéPole 4"/>
          <p:cNvSpPr txBox="1"/>
          <p:nvPr/>
        </p:nvSpPr>
        <p:spPr>
          <a:xfrm>
            <a:off x="6108218" y="1988840"/>
            <a:ext cx="671979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/>
              <a:t>K</a:t>
            </a:r>
            <a:r>
              <a:rPr lang="cs-CZ" dirty="0" smtClean="0"/>
              <a:t>ůra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2259" y="3362948"/>
            <a:ext cx="684803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/>
              <a:t>D</a:t>
            </a:r>
            <a:r>
              <a:rPr lang="cs-CZ" dirty="0" smtClean="0"/>
              <a:t>řeň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92643" y="4293096"/>
            <a:ext cx="221086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Ledvinová pánvička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12259" y="3751028"/>
            <a:ext cx="2249334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Ledvinová pyramida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26068" y="2852936"/>
            <a:ext cx="1877437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Ledvinová tepna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329272" y="3725885"/>
            <a:ext cx="1659429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Ledvinová žíla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882685" y="5229200"/>
            <a:ext cx="1120820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/>
              <a:t>M</a:t>
            </a:r>
            <a:r>
              <a:rPr lang="cs-CZ" dirty="0" smtClean="0"/>
              <a:t>očovod</a:t>
            </a:r>
            <a:endParaRPr lang="cs-CZ" dirty="0"/>
          </a:p>
        </p:txBody>
      </p:sp>
      <p:cxnSp>
        <p:nvCxnSpPr>
          <p:cNvPr id="13" name="Přímá spojnice se šipkou 12"/>
          <p:cNvCxnSpPr>
            <a:stCxn id="5" idx="1"/>
          </p:cNvCxnSpPr>
          <p:nvPr/>
        </p:nvCxnSpPr>
        <p:spPr>
          <a:xfrm flipH="1">
            <a:off x="4644008" y="2173506"/>
            <a:ext cx="1464210" cy="3913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>
            <a:stCxn id="6" idx="1"/>
          </p:cNvCxnSpPr>
          <p:nvPr/>
        </p:nvCxnSpPr>
        <p:spPr>
          <a:xfrm flipH="1">
            <a:off x="4788024" y="3547614"/>
            <a:ext cx="132423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 flipV="1">
            <a:off x="4788024" y="3547614"/>
            <a:ext cx="1324236" cy="388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>
            <a:stCxn id="9" idx="3"/>
          </p:cNvCxnSpPr>
          <p:nvPr/>
        </p:nvCxnSpPr>
        <p:spPr>
          <a:xfrm>
            <a:off x="3003505" y="3037602"/>
            <a:ext cx="200343" cy="3253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3003505" y="3645024"/>
            <a:ext cx="200343" cy="2655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V="1">
            <a:off x="3003505" y="3777787"/>
            <a:ext cx="920423" cy="6999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>
            <a:off x="2988701" y="5434303"/>
            <a:ext cx="719203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40570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 ledviny</a:t>
            </a:r>
            <a:endParaRPr lang="cs-CZ" dirty="0"/>
          </a:p>
        </p:txBody>
      </p:sp>
      <p:pic>
        <p:nvPicPr>
          <p:cNvPr id="4" name="Zástupný symbol pro obsah 3" descr="Výřez obrazovky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31840" y="1988840"/>
            <a:ext cx="2736304" cy="3637076"/>
          </a:xfrm>
        </p:spPr>
      </p:pic>
      <p:sp>
        <p:nvSpPr>
          <p:cNvPr id="5" name="TextovéPole 4"/>
          <p:cNvSpPr txBox="1"/>
          <p:nvPr/>
        </p:nvSpPr>
        <p:spPr>
          <a:xfrm>
            <a:off x="6108218" y="1988840"/>
            <a:ext cx="671979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/>
              <a:t>K</a:t>
            </a:r>
            <a:r>
              <a:rPr lang="cs-CZ" dirty="0" smtClean="0"/>
              <a:t>ůra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92643" y="4293096"/>
            <a:ext cx="221086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Ledvinová pánvička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12259" y="3751028"/>
            <a:ext cx="2249334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Dřeň</a:t>
            </a:r>
          </a:p>
          <a:p>
            <a:r>
              <a:rPr lang="cs-CZ" dirty="0" smtClean="0"/>
              <a:t>Ledvinová pyramida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26068" y="2852936"/>
            <a:ext cx="1877437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Ledvinová tepna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329272" y="3725885"/>
            <a:ext cx="1659429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Ledvinová žíla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882685" y="5229200"/>
            <a:ext cx="1120820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/>
              <a:t>M</a:t>
            </a:r>
            <a:r>
              <a:rPr lang="cs-CZ" dirty="0" smtClean="0"/>
              <a:t>očovod</a:t>
            </a:r>
            <a:endParaRPr lang="cs-CZ" dirty="0"/>
          </a:p>
        </p:txBody>
      </p:sp>
      <p:cxnSp>
        <p:nvCxnSpPr>
          <p:cNvPr id="13" name="Přímá spojnice se šipkou 12"/>
          <p:cNvCxnSpPr>
            <a:stCxn id="5" idx="1"/>
          </p:cNvCxnSpPr>
          <p:nvPr/>
        </p:nvCxnSpPr>
        <p:spPr>
          <a:xfrm flipH="1">
            <a:off x="4644008" y="2173506"/>
            <a:ext cx="1464210" cy="3913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 flipV="1">
            <a:off x="4788024" y="3547614"/>
            <a:ext cx="1324236" cy="388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>
            <a:stCxn id="9" idx="3"/>
          </p:cNvCxnSpPr>
          <p:nvPr/>
        </p:nvCxnSpPr>
        <p:spPr>
          <a:xfrm>
            <a:off x="3003505" y="3037602"/>
            <a:ext cx="200343" cy="3253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3003505" y="3645024"/>
            <a:ext cx="200343" cy="2655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V="1">
            <a:off x="3003505" y="3777787"/>
            <a:ext cx="920423" cy="6999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>
            <a:off x="2988701" y="5434303"/>
            <a:ext cx="719203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8" name="Picture 2" descr="C:\Users\Tereza\AppData\Local\Microsoft\Windows\Temporary Internet Files\Content.IE5\ADW4B7FS\MC900442072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04664"/>
            <a:ext cx="1162616" cy="829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108218" y="162857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 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112260" y="3394648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 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65312" y="4293096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 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441539" y="522920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 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84922" y="2852936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 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868961" y="3725885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03856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 vylučovací soustavy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100" i="1" dirty="0" smtClean="0"/>
              <a:t>Spolupracuj s učebnicí a </a:t>
            </a:r>
            <a:r>
              <a:rPr lang="cs-CZ" sz="1100" i="1" u="sng" dirty="0" smtClean="0">
                <a:solidFill>
                  <a:srgbClr val="FF0000"/>
                </a:solidFill>
              </a:rPr>
              <a:t>vyber správná tvrzení.</a:t>
            </a:r>
          </a:p>
          <a:p>
            <a:endParaRPr lang="cs-CZ" dirty="0" smtClean="0"/>
          </a:p>
          <a:p>
            <a:r>
              <a:rPr lang="cs-CZ" u="sng" dirty="0" smtClean="0"/>
              <a:t>Odstranění odpadních látek </a:t>
            </a:r>
            <a:r>
              <a:rPr lang="cs-CZ" dirty="0" smtClean="0"/>
              <a:t>k těla (hlavně dusíkatých)</a:t>
            </a:r>
          </a:p>
          <a:p>
            <a:r>
              <a:rPr lang="cs-CZ" dirty="0"/>
              <a:t>Odpadní látky vznikají činností </a:t>
            </a:r>
            <a:r>
              <a:rPr lang="cs-CZ" dirty="0" smtClean="0"/>
              <a:t>buněk</a:t>
            </a:r>
          </a:p>
          <a:p>
            <a:r>
              <a:rPr lang="cs-CZ" dirty="0" smtClean="0"/>
              <a:t>Odstranění nestravitelných zbytků </a:t>
            </a:r>
          </a:p>
          <a:p>
            <a:r>
              <a:rPr lang="cs-CZ" dirty="0" smtClean="0"/>
              <a:t>Ovlivnění </a:t>
            </a:r>
            <a:r>
              <a:rPr lang="cs-CZ" u="sng" dirty="0" smtClean="0"/>
              <a:t>obsahu vody a solí </a:t>
            </a:r>
            <a:r>
              <a:rPr lang="cs-CZ" dirty="0" smtClean="0"/>
              <a:t>v těle</a:t>
            </a:r>
          </a:p>
          <a:p>
            <a:r>
              <a:rPr lang="cs-CZ" dirty="0" smtClean="0"/>
              <a:t>Při selhání vylučovací soustavy člověk přežívá několik týdnů</a:t>
            </a:r>
          </a:p>
          <a:p>
            <a:r>
              <a:rPr lang="cs-CZ" dirty="0" smtClean="0"/>
              <a:t>Při </a:t>
            </a:r>
            <a:r>
              <a:rPr lang="cs-CZ" u="sng" dirty="0" smtClean="0"/>
              <a:t>selhání </a:t>
            </a:r>
            <a:r>
              <a:rPr lang="cs-CZ" dirty="0" smtClean="0"/>
              <a:t>vylučovací soustavy nastane do několika dní </a:t>
            </a:r>
            <a:r>
              <a:rPr lang="cs-CZ" u="sng" dirty="0" smtClean="0"/>
              <a:t>smrt.</a:t>
            </a:r>
            <a:endParaRPr lang="cs-CZ" u="sng" dirty="0"/>
          </a:p>
        </p:txBody>
      </p:sp>
      <p:pic>
        <p:nvPicPr>
          <p:cNvPr id="4" name="Picture 2" descr="C:\Users\Tereza\AppData\Local\Microsoft\Windows\Temporary Internet Files\Content.IE5\ADW4B7FS\MC900442072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908720"/>
            <a:ext cx="1162616" cy="829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58004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Popis vylučovací soustavy a ledvin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Močovody</a:t>
            </a:r>
          </a:p>
          <a:p>
            <a:r>
              <a:rPr lang="cs-CZ" dirty="0" smtClean="0"/>
              <a:t>Močová trubice</a:t>
            </a:r>
          </a:p>
          <a:p>
            <a:r>
              <a:rPr lang="cs-CZ" dirty="0" smtClean="0"/>
              <a:t>Ledviny</a:t>
            </a:r>
          </a:p>
          <a:p>
            <a:r>
              <a:rPr lang="cs-CZ" dirty="0" smtClean="0"/>
              <a:t>Močový měchýř</a:t>
            </a:r>
          </a:p>
          <a:p>
            <a:pPr marL="0" indent="0">
              <a:buNone/>
            </a:pPr>
            <a:r>
              <a:rPr lang="cs-CZ" dirty="0" smtClean="0"/>
              <a:t>_________________</a:t>
            </a:r>
          </a:p>
          <a:p>
            <a:r>
              <a:rPr lang="cs-CZ" dirty="0"/>
              <a:t>Ledviny</a:t>
            </a:r>
          </a:p>
          <a:p>
            <a:r>
              <a:rPr lang="cs-CZ" dirty="0" smtClean="0"/>
              <a:t>Močovody</a:t>
            </a:r>
            <a:endParaRPr lang="cs-CZ" dirty="0"/>
          </a:p>
          <a:p>
            <a:r>
              <a:rPr lang="cs-CZ" dirty="0"/>
              <a:t>Močový měchýř</a:t>
            </a:r>
          </a:p>
          <a:p>
            <a:r>
              <a:rPr lang="cs-CZ" dirty="0" smtClean="0"/>
              <a:t>Močová </a:t>
            </a:r>
            <a:r>
              <a:rPr lang="cs-CZ" dirty="0"/>
              <a:t>trubice</a:t>
            </a:r>
          </a:p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cs-CZ" dirty="0"/>
              <a:t>P</a:t>
            </a:r>
            <a:r>
              <a:rPr lang="cs-CZ" dirty="0" smtClean="0"/>
              <a:t>očet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2, párový orgán</a:t>
            </a:r>
          </a:p>
          <a:p>
            <a:r>
              <a:rPr lang="cs-CZ" dirty="0" smtClean="0"/>
              <a:t>Velikost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10-12 cm</a:t>
            </a:r>
          </a:p>
          <a:p>
            <a:r>
              <a:rPr lang="cs-CZ" dirty="0" smtClean="0"/>
              <a:t>Hmotnost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150 g</a:t>
            </a:r>
          </a:p>
          <a:p>
            <a:r>
              <a:rPr lang="cs-CZ" dirty="0" smtClean="0"/>
              <a:t>Uložení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Okolo bederní páteř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V tukovém „polštáři“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cs-CZ" dirty="0" smtClean="0"/>
              <a:t>Seřaď orgány 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Charakterizuj ledviny</a:t>
            </a:r>
            <a:endParaRPr lang="cs-CZ" dirty="0"/>
          </a:p>
        </p:txBody>
      </p:sp>
      <p:pic>
        <p:nvPicPr>
          <p:cNvPr id="8" name="Obrázek 7" descr="Výřez obrazovk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320"/>
          <a:stretch/>
        </p:blipFill>
        <p:spPr>
          <a:xfrm>
            <a:off x="7524328" y="188638"/>
            <a:ext cx="1152128" cy="16201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247902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Ledvinové tělísko - nefron</a:t>
            </a:r>
            <a:endParaRPr lang="cs-CZ" dirty="0"/>
          </a:p>
        </p:txBody>
      </p:sp>
      <p:pic>
        <p:nvPicPr>
          <p:cNvPr id="9" name="Zástupný symbol pro obsah 8" descr="Výřez obrazovky"/>
          <p:cNvPicPr>
            <a:picLocks noGrp="1" noChangeAspect="1"/>
          </p:cNvPicPr>
          <p:nvPr>
            <p:ph sz="quarter" idx="1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870" b="98913" l="18557" r="9742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997" r="1743"/>
          <a:stretch/>
        </p:blipFill>
        <p:spPr>
          <a:xfrm>
            <a:off x="2969100" y="1844824"/>
            <a:ext cx="2929632" cy="4382112"/>
          </a:xfrm>
        </p:spPr>
      </p:pic>
      <p:sp>
        <p:nvSpPr>
          <p:cNvPr id="10" name="Šipka doprava 9"/>
          <p:cNvSpPr/>
          <p:nvPr/>
        </p:nvSpPr>
        <p:spPr>
          <a:xfrm>
            <a:off x="5508104" y="5642267"/>
            <a:ext cx="576064" cy="216024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>
            <a:off x="2480823" y="1988840"/>
            <a:ext cx="576064" cy="216024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 rot="1325448">
            <a:off x="4092840" y="4361304"/>
            <a:ext cx="575050" cy="39574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 rot="9371611">
            <a:off x="4120405" y="4826484"/>
            <a:ext cx="575050" cy="345969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prava 14"/>
          <p:cNvSpPr/>
          <p:nvPr/>
        </p:nvSpPr>
        <p:spPr>
          <a:xfrm rot="5400000">
            <a:off x="3884496" y="5969755"/>
            <a:ext cx="575050" cy="345969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467544" y="1912186"/>
            <a:ext cx="19287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Přívodní </a:t>
            </a:r>
            <a:r>
              <a:rPr lang="cs-CZ" dirty="0" err="1" smtClean="0">
                <a:solidFill>
                  <a:srgbClr val="C00000"/>
                </a:solidFill>
              </a:rPr>
              <a:t>tepénka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156176" y="5565613"/>
            <a:ext cx="20056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Odvodní </a:t>
            </a:r>
            <a:r>
              <a:rPr lang="cs-CZ" dirty="0" err="1" smtClean="0">
                <a:solidFill>
                  <a:srgbClr val="C00000"/>
                </a:solidFill>
              </a:rPr>
              <a:t>tepénka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554584" y="2492896"/>
            <a:ext cx="1697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Cévní klubíčko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259632" y="3501008"/>
            <a:ext cx="1992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Bowmanův</a:t>
            </a:r>
            <a:r>
              <a:rPr lang="cs-CZ" dirty="0" smtClean="0"/>
              <a:t> váček</a:t>
            </a:r>
            <a:endParaRPr lang="cs-CZ" dirty="0"/>
          </a:p>
        </p:txBody>
      </p:sp>
      <p:cxnSp>
        <p:nvCxnSpPr>
          <p:cNvPr id="21" name="Přímá spojnice 20"/>
          <p:cNvCxnSpPr>
            <a:stCxn id="18" idx="3"/>
          </p:cNvCxnSpPr>
          <p:nvPr/>
        </p:nvCxnSpPr>
        <p:spPr>
          <a:xfrm>
            <a:off x="3252485" y="2677562"/>
            <a:ext cx="455419" cy="18466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3252485" y="3645024"/>
            <a:ext cx="455419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5699847" y="2564904"/>
            <a:ext cx="2918334" cy="92333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1.        </a:t>
            </a:r>
            <a:r>
              <a:rPr lang="cs-CZ" u="sng" dirty="0" smtClean="0"/>
              <a:t>Primární</a:t>
            </a:r>
            <a:r>
              <a:rPr lang="cs-CZ" dirty="0" smtClean="0"/>
              <a:t> moč</a:t>
            </a:r>
          </a:p>
          <a:p>
            <a:r>
              <a:rPr lang="cs-CZ" dirty="0" smtClean="0"/>
              <a:t>2. 3.    </a:t>
            </a:r>
            <a:r>
              <a:rPr lang="cs-CZ" u="sng" dirty="0" smtClean="0"/>
              <a:t>Zahuštěn</a:t>
            </a:r>
            <a:r>
              <a:rPr lang="cs-CZ" dirty="0" smtClean="0"/>
              <a:t>í </a:t>
            </a:r>
          </a:p>
          <a:p>
            <a:r>
              <a:rPr lang="cs-CZ" dirty="0" smtClean="0"/>
              <a:t>4.        </a:t>
            </a:r>
            <a:r>
              <a:rPr lang="cs-CZ" u="sng" dirty="0" smtClean="0"/>
              <a:t>Definitivní</a:t>
            </a:r>
            <a:r>
              <a:rPr lang="cs-CZ" dirty="0" smtClean="0"/>
              <a:t> moč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1259632" y="4904462"/>
            <a:ext cx="1774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Sběrný kanálek</a:t>
            </a:r>
            <a:endParaRPr lang="cs-CZ" dirty="0"/>
          </a:p>
        </p:txBody>
      </p:sp>
      <p:cxnSp>
        <p:nvCxnSpPr>
          <p:cNvPr id="22" name="Přímá spojnice 21"/>
          <p:cNvCxnSpPr/>
          <p:nvPr/>
        </p:nvCxnSpPr>
        <p:spPr>
          <a:xfrm>
            <a:off x="3252484" y="5089128"/>
            <a:ext cx="455419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3762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Popis vylučovací soustavy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Počet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2</a:t>
            </a:r>
          </a:p>
          <a:p>
            <a:r>
              <a:rPr lang="cs-CZ" dirty="0" smtClean="0"/>
              <a:t>Propojují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Ledviny s močovým měchýřem</a:t>
            </a:r>
          </a:p>
          <a:p>
            <a:r>
              <a:rPr lang="cs-CZ" dirty="0" smtClean="0"/>
              <a:t>Délka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25 cm</a:t>
            </a:r>
          </a:p>
          <a:p>
            <a:r>
              <a:rPr lang="cs-CZ" dirty="0" smtClean="0"/>
              <a:t>Stěna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Z hladké svaloviny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Uložení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Za stydkou sponou</a:t>
            </a:r>
          </a:p>
          <a:p>
            <a:r>
              <a:rPr lang="cs-CZ" dirty="0" smtClean="0"/>
              <a:t>Objem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300 ml (700 ml)</a:t>
            </a:r>
          </a:p>
          <a:p>
            <a:r>
              <a:rPr lang="cs-CZ" dirty="0" smtClean="0"/>
              <a:t>Stěna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Z hladké svaloviny</a:t>
            </a:r>
          </a:p>
          <a:p>
            <a:r>
              <a:rPr lang="cs-CZ" dirty="0" smtClean="0"/>
              <a:t>Vyprázdnění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Reflexní stah hladké svaloviny a uvolnění svěrače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cs-CZ" dirty="0" smtClean="0"/>
              <a:t>Charakterizuj močovody…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/>
              <a:t> </a:t>
            </a:r>
            <a:r>
              <a:rPr lang="cs-CZ" dirty="0" smtClean="0"/>
              <a:t>…a močový měchýř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11606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Popis vylučovací soustavy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Význam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Odvod moči </a:t>
            </a:r>
          </a:p>
          <a:p>
            <a:r>
              <a:rPr lang="cs-CZ" dirty="0" smtClean="0"/>
              <a:t>Rozdíly muž - žena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Délka 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Muži – 20 cm</a:t>
            </a:r>
          </a:p>
          <a:p>
            <a:pPr lvl="2"/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Vývod i pohlavní soustavy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Ženy – 5 cm</a:t>
            </a:r>
          </a:p>
          <a:p>
            <a:pPr lvl="2"/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Vývod pouze vyluč. s.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Zánětu moč. cest</a:t>
            </a:r>
          </a:p>
          <a:p>
            <a:pPr lvl="1"/>
            <a:r>
              <a:rPr lang="cs-CZ" u="sng" dirty="0" smtClean="0">
                <a:solidFill>
                  <a:schemeClr val="accent3">
                    <a:lumMod val="75000"/>
                  </a:schemeClr>
                </a:solidFill>
              </a:rPr>
              <a:t>Bakteriální infekce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Antibiotika</a:t>
            </a:r>
          </a:p>
          <a:p>
            <a:r>
              <a:rPr lang="cs-CZ" dirty="0" smtClean="0"/>
              <a:t>Močové kameny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Vysrážení </a:t>
            </a:r>
            <a:r>
              <a:rPr lang="cs-CZ" u="sng" dirty="0" smtClean="0">
                <a:solidFill>
                  <a:schemeClr val="accent3">
                    <a:lumMod val="75000"/>
                  </a:schemeClr>
                </a:solidFill>
              </a:rPr>
              <a:t>solí z moči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Ukládání v ledvinách</a:t>
            </a:r>
          </a:p>
          <a:p>
            <a:pPr lvl="1"/>
            <a:r>
              <a:rPr lang="cs-CZ" u="sng" dirty="0" smtClean="0">
                <a:solidFill>
                  <a:schemeClr val="accent3">
                    <a:lumMod val="75000"/>
                  </a:schemeClr>
                </a:solidFill>
              </a:rPr>
              <a:t>Dráždění nebo ucpání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močovodu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Rozbití či operativní odstranění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cs-CZ" dirty="0" smtClean="0"/>
              <a:t>Charakterizuj močovou trubici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Vysvětli příčinu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30605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 obrázků a fotografií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100" dirty="0"/>
              <a:t>File:Urinary </a:t>
            </a:r>
            <a:r>
              <a:rPr lang="cs-CZ" sz="1100" dirty="0" err="1"/>
              <a:t>system.svg</a:t>
            </a:r>
            <a:r>
              <a:rPr lang="cs-CZ" sz="1100" dirty="0"/>
              <a:t>. In: </a:t>
            </a:r>
            <a:r>
              <a:rPr lang="cs-CZ" sz="1100" i="1" dirty="0" err="1"/>
              <a:t>Wikipedia</a:t>
            </a:r>
            <a:r>
              <a:rPr lang="cs-CZ" sz="1100" i="1" dirty="0"/>
              <a:t>: </a:t>
            </a:r>
            <a:r>
              <a:rPr lang="cs-CZ" sz="1100" i="1" dirty="0" err="1"/>
              <a:t>the</a:t>
            </a:r>
            <a:r>
              <a:rPr lang="cs-CZ" sz="1100" i="1" dirty="0"/>
              <a:t> free </a:t>
            </a:r>
            <a:r>
              <a:rPr lang="cs-CZ" sz="1100" i="1" dirty="0" err="1"/>
              <a:t>encyclopedia</a:t>
            </a:r>
            <a:r>
              <a:rPr lang="cs-CZ" sz="1100" dirty="0"/>
              <a:t> [online]. San Francisco (CA): </a:t>
            </a:r>
            <a:r>
              <a:rPr lang="cs-CZ" sz="1100" dirty="0" err="1"/>
              <a:t>Wikimedia</a:t>
            </a:r>
            <a:r>
              <a:rPr lang="cs-CZ" sz="1100" dirty="0"/>
              <a:t> </a:t>
            </a:r>
            <a:r>
              <a:rPr lang="cs-CZ" sz="1100" dirty="0" err="1"/>
              <a:t>Foundation</a:t>
            </a:r>
            <a:r>
              <a:rPr lang="cs-CZ" sz="1100" dirty="0"/>
              <a:t>, 2010-02-07 [cit. 2013-02-03]. Dostupné z: </a:t>
            </a:r>
            <a:r>
              <a:rPr lang="cs-CZ" sz="1100" dirty="0">
                <a:hlinkClick r:id="rId2"/>
              </a:rPr>
              <a:t>http://</a:t>
            </a:r>
            <a:r>
              <a:rPr lang="cs-CZ" sz="1100" dirty="0" smtClean="0">
                <a:hlinkClick r:id="rId2"/>
              </a:rPr>
              <a:t>commons.wikimedia.org/wiki/File:Urinary_system.svg</a:t>
            </a:r>
            <a:endParaRPr lang="cs-CZ" sz="1100" dirty="0" smtClean="0"/>
          </a:p>
          <a:p>
            <a:r>
              <a:rPr lang="cs-CZ" sz="1100" dirty="0"/>
              <a:t> </a:t>
            </a:r>
            <a:r>
              <a:rPr lang="cs-CZ" sz="1100" dirty="0" err="1"/>
              <a:t>Soubor:Physiology</a:t>
            </a:r>
            <a:r>
              <a:rPr lang="cs-CZ" sz="1100" dirty="0"/>
              <a:t> </a:t>
            </a:r>
            <a:r>
              <a:rPr lang="cs-CZ" sz="1100" dirty="0" err="1"/>
              <a:t>of</a:t>
            </a:r>
            <a:r>
              <a:rPr lang="cs-CZ" sz="1100" dirty="0"/>
              <a:t> Nephron.png. In: </a:t>
            </a:r>
            <a:r>
              <a:rPr lang="cs-CZ" sz="1100" i="1" dirty="0" err="1"/>
              <a:t>Wikipedia</a:t>
            </a:r>
            <a:r>
              <a:rPr lang="cs-CZ" sz="1100" i="1" dirty="0"/>
              <a:t>: </a:t>
            </a:r>
            <a:r>
              <a:rPr lang="cs-CZ" sz="1100" i="1" dirty="0" err="1"/>
              <a:t>the</a:t>
            </a:r>
            <a:r>
              <a:rPr lang="cs-CZ" sz="1100" i="1" dirty="0"/>
              <a:t> free </a:t>
            </a:r>
            <a:r>
              <a:rPr lang="cs-CZ" sz="1100" i="1" dirty="0" err="1"/>
              <a:t>encyclopedia</a:t>
            </a:r>
            <a:r>
              <a:rPr lang="cs-CZ" sz="1100" dirty="0"/>
              <a:t> [online]. San Francisco (CA): </a:t>
            </a:r>
            <a:r>
              <a:rPr lang="cs-CZ" sz="1100" dirty="0" err="1"/>
              <a:t>Wikimedia</a:t>
            </a:r>
            <a:r>
              <a:rPr lang="cs-CZ" sz="1100" dirty="0"/>
              <a:t> </a:t>
            </a:r>
            <a:r>
              <a:rPr lang="cs-CZ" sz="1100" dirty="0" err="1"/>
              <a:t>Foundation</a:t>
            </a:r>
            <a:r>
              <a:rPr lang="cs-CZ" sz="1100" dirty="0"/>
              <a:t>, 2010-05-03 [cit. 2013-02-03]. Dostupné z: </a:t>
            </a:r>
            <a:r>
              <a:rPr lang="cs-CZ" sz="1100" dirty="0">
                <a:hlinkClick r:id="rId3"/>
              </a:rPr>
              <a:t>http://</a:t>
            </a:r>
            <a:r>
              <a:rPr lang="cs-CZ" sz="1100" dirty="0" smtClean="0">
                <a:hlinkClick r:id="rId3"/>
              </a:rPr>
              <a:t>www.wikiskripta.eu/index.php/Soubor:Physiology_of_Nephron.png</a:t>
            </a:r>
            <a:endParaRPr lang="cs-CZ" sz="1100" dirty="0" smtClean="0"/>
          </a:p>
          <a:p>
            <a:r>
              <a:rPr lang="cs-CZ" sz="1100" dirty="0" smtClean="0"/>
              <a:t> </a:t>
            </a:r>
            <a:r>
              <a:rPr lang="cs-CZ" sz="1100" dirty="0" smtClean="0">
                <a:hlinkClick r:id="rId4"/>
              </a:rPr>
              <a:t>www.microsoft.office.com</a:t>
            </a:r>
            <a:endParaRPr lang="cs-CZ" sz="11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68540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117</TotalTime>
  <Words>524</Words>
  <Application>Microsoft Office PowerPoint</Application>
  <PresentationFormat>Předvádění na obrazovce (4:3)</PresentationFormat>
  <Paragraphs>145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Arkýř</vt:lpstr>
      <vt:lpstr>Snímek 1</vt:lpstr>
      <vt:lpstr>Vylučovací soustava</vt:lpstr>
      <vt:lpstr>Náměty k zamyšlení</vt:lpstr>
      <vt:lpstr>Náměty k zamyšlení</vt:lpstr>
      <vt:lpstr>Stavba vylučovací soustavy</vt:lpstr>
      <vt:lpstr>Stavba vylučovací soustavy</vt:lpstr>
      <vt:lpstr>Stavba ledviny</vt:lpstr>
      <vt:lpstr>Stavba ledviny</vt:lpstr>
      <vt:lpstr>Význam vylučovací soustavy</vt:lpstr>
      <vt:lpstr>Popis vylučovací soustavy a ledvin</vt:lpstr>
      <vt:lpstr>Ledvinové tělísko - nefron</vt:lpstr>
      <vt:lpstr>Popis vylučovací soustavy</vt:lpstr>
      <vt:lpstr>Popis vylučovací soustavy</vt:lpstr>
      <vt:lpstr>Zdroj obrázků a fotografií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Tereza Kovalská</dc:creator>
  <cp:lastModifiedBy>pc</cp:lastModifiedBy>
  <cp:revision>18</cp:revision>
  <dcterms:created xsi:type="dcterms:W3CDTF">2013-02-03T15:51:53Z</dcterms:created>
  <dcterms:modified xsi:type="dcterms:W3CDTF">2013-06-11T12:40:52Z</dcterms:modified>
</cp:coreProperties>
</file>