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61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40" autoAdjust="0"/>
    <p:restoredTop sz="94675" autoAdjust="0"/>
  </p:normalViewPr>
  <p:slideViewPr>
    <p:cSldViewPr>
      <p:cViewPr>
        <p:scale>
          <a:sx n="66" d="100"/>
          <a:sy n="66" d="100"/>
        </p:scale>
        <p:origin x="-696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43237-BBF3-4B2A-A881-77A407FD8D03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8113A-C457-44F6-B477-14B9C45C63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BB2BD25-C8DC-4E79-93C1-2C43FA7FD42D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8380A69-448B-48F9-954A-AFA8258153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+mn-lt"/>
              <a:cs typeface="+mn-cs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+mn-lt"/>
              <a:cs typeface="+mn-cs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+mn-lt"/>
              <a:cs typeface="+mn-cs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+mn-lt"/>
              <a:cs typeface="+mn-cs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>
                <a:solidFill>
                  <a:srgbClr val="E4E9EF"/>
                </a:solidFill>
              </a:defRPr>
            </a:lvl1pPr>
          </a:lstStyle>
          <a:p>
            <a:pPr>
              <a:defRPr/>
            </a:pPr>
            <a:fld id="{73F1D3C4-4DA4-49FF-86C9-E2D8C82BF22F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>
                <a:solidFill>
                  <a:srgbClr val="E4E9E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EDF73-21B6-424A-97C8-07478D5750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DA328-CC24-4087-B1C8-0F43F8918DD4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2DCFA-3D8A-4D6E-900C-6E920AF9BE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A2961-1C51-4F1D-ADFA-FF96092C4465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4F076-77A5-4830-9F0F-0580302458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9A74B20-C6EE-44B4-B8F9-514E0CD9A142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75E9DDB-6422-4267-8476-BF089B96CD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5E7E5-5596-48C2-AA8A-F26676E445C1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3EFE7-A6B2-4F99-92E2-10FB27A863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BB5FF6B-5D7B-4713-B324-DAEBD84968DD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CF82528-0CB4-4D40-93F6-F0A8F079D6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6434F8E-DBAA-4DB9-8327-8A6F6178E48B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EAADA17-EA24-4FD9-8D56-818FFBA6AE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EA100-964C-4EAF-93B3-5C3AE6940FF9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427B8-5A47-4A3F-AA1B-0991BBE18A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72992-6A47-48E0-9688-D03D07462C5F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D0B4A-C053-4335-B989-DA666D8F49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2F589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602A2C-FB3C-442C-B33E-556DD00B72DF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2F589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4F8B02-41D3-4805-AF49-C46A4A84CF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75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2AA0D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ADD7F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0C2E6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ensory,_relay_&amp;_motor_neurons_cz_-_interneuron.jpg?uselang=cs" TargetMode="External"/><Relationship Id="rId2" Type="http://schemas.openxmlformats.org/officeDocument/2006/relationships/hyperlink" Target="http://cs.wikipedia.org/wiki/Soubor:Neuron_Hand-tuned.sv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Ivan_Pavlov_NLM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30288" y="1844675"/>
            <a:ext cx="6873875" cy="2776538"/>
          </a:xfrm>
        </p:spPr>
        <p:txBody>
          <a:bodyPr>
            <a:normAutofit fontScale="85000" lnSpcReduction="10000"/>
          </a:bodyPr>
          <a:lstStyle/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AUTOR: 	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NÁZEV: 			VY_32_INOVACE_16_Komunikační síť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	8. </a:t>
            </a:r>
            <a:r>
              <a:rPr lang="cs-CZ" sz="1200" dirty="0" smtClean="0"/>
              <a:t>nebo</a:t>
            </a:r>
            <a:r>
              <a:rPr lang="cs-CZ" sz="1200" cap="all" dirty="0" smtClean="0"/>
              <a:t> 9</a:t>
            </a:r>
            <a:r>
              <a:rPr lang="cs-CZ" sz="1200" dirty="0" smtClean="0"/>
              <a:t>. ročník ZŠ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	</a:t>
            </a:r>
            <a:r>
              <a:rPr lang="cs-CZ" sz="1200" dirty="0" smtClean="0"/>
              <a:t>Člověk a příroda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	</a:t>
            </a:r>
            <a:r>
              <a:rPr lang="cs-CZ" sz="1200" dirty="0" smtClean="0"/>
              <a:t>Přírodopis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	</a:t>
            </a:r>
            <a:r>
              <a:rPr lang="cs-CZ" sz="1200" dirty="0" smtClean="0"/>
              <a:t>Biologie člověka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TEMA: 			Nervová soustava</a:t>
            </a:r>
          </a:p>
          <a:p>
            <a:pPr marL="274320" indent="-274320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Klíčová slova:</a:t>
            </a:r>
            <a:r>
              <a:rPr lang="cs-CZ" sz="1200" cap="all" dirty="0"/>
              <a:t> </a:t>
            </a:r>
            <a:r>
              <a:rPr lang="cs-CZ" sz="1200" cap="all" dirty="0" smtClean="0"/>
              <a:t>		</a:t>
            </a:r>
            <a:r>
              <a:rPr lang="cs-CZ" sz="1200" dirty="0" smtClean="0"/>
              <a:t>CNS</a:t>
            </a:r>
            <a:r>
              <a:rPr lang="cs-CZ" sz="1200" dirty="0"/>
              <a:t>, neuron, dendrit, neurit, myelinová pochva, synapse, impulsy, receptory, reflexní oblouk, podmíněné a nepodmíněné reflexy, 1. a 2. signální soustava, I.P. Pavlov</a:t>
            </a:r>
          </a:p>
          <a:p>
            <a:pPr marL="274320" indent="-274320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VYTVOŘENO: 		2/2013 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	1.4 OP VK</a:t>
            </a:r>
          </a:p>
          <a:p>
            <a:pPr marL="274320" indent="-274320" algn="just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ANOTACE: Prezentace pro interaktivní tabuli, typ aktivity – výklad střídaný krátkými motivačními úkoly pro žáky. Žák vyhledává informace, analyzuje je a používá ve správných souvislostech. Předpokládá se spolupráce s učebnicí či jiným zdrojem informací.</a:t>
            </a:r>
          </a:p>
        </p:txBody>
      </p:sp>
      <p:pic>
        <p:nvPicPr>
          <p:cNvPr id="1331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284163" y="500063"/>
            <a:ext cx="8366125" cy="110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>
                <a:solidFill>
                  <a:srgbClr val="FFFFFF"/>
                </a:solidFill>
                <a:latin typeface="Century Schoolbook" pitchFamily="18" charset="0"/>
              </a:rPr>
              <a:t>                                     </a:t>
            </a:r>
            <a:r>
              <a:rPr lang="cs-CZ" sz="1600" b="1">
                <a:solidFill>
                  <a:srgbClr val="000000"/>
                </a:solidFill>
                <a:latin typeface="Century Schoolbook" pitchFamily="18" charset="0"/>
              </a:rPr>
              <a:t>Základní  škola a mateřská škola J.A.Komenského</a:t>
            </a:r>
            <a:endParaRPr lang="cs-CZ" sz="1600">
              <a:solidFill>
                <a:srgbClr val="000000"/>
              </a:solidFill>
              <a:latin typeface="Century Schoolbook" pitchFamily="18" charset="0"/>
            </a:endParaRPr>
          </a:p>
          <a:p>
            <a:pPr algn="ctr"/>
            <a:r>
              <a:rPr lang="cs-CZ" sz="1600" b="1">
                <a:solidFill>
                  <a:srgbClr val="000000"/>
                </a:solidFill>
                <a:latin typeface="Century Schoolbook" pitchFamily="18" charset="0"/>
              </a:rPr>
              <a:t>                                                          v Novém  Strašecí</a:t>
            </a:r>
            <a:r>
              <a:rPr lang="cs-CZ" sz="1600">
                <a:solidFill>
                  <a:srgbClr val="000000"/>
                </a:solidFill>
                <a:latin typeface="Century Schoolbook" pitchFamily="18" charset="0"/>
              </a:rPr>
              <a:t>                     </a:t>
            </a:r>
          </a:p>
          <a:p>
            <a:pPr algn="ctr"/>
            <a:r>
              <a:rPr lang="cs-CZ" sz="1600">
                <a:solidFill>
                  <a:srgbClr val="000000"/>
                </a:solidFill>
                <a:latin typeface="Century Schoolbook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>
                <a:solidFill>
                  <a:srgbClr val="000000"/>
                </a:solidFill>
                <a:latin typeface="Century Schoolbook" pitchFamily="18" charset="0"/>
              </a:rPr>
              <a:t>                                                 tel. 311 240 401, 311 240 400, email: zsnovstra@email.cz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Komunikační síť</a:t>
            </a:r>
            <a:endParaRPr lang="cs-CZ" dirty="0"/>
          </a:p>
        </p:txBody>
      </p:sp>
      <p:sp>
        <p:nvSpPr>
          <p:cNvPr id="14338" name="Podnadpis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cs-CZ" smtClean="0"/>
              <a:t>Úvod do nervové soustavy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323850" y="188913"/>
            <a:ext cx="7467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Úkoly nervové soustavy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400" i="1" dirty="0" smtClean="0"/>
              <a:t>Na některé určitě přijdeš a ostatní vyhledej v uč. str. 90.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400" i="1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400" i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u="sng" dirty="0" smtClean="0"/>
              <a:t>Řídí</a:t>
            </a:r>
            <a:r>
              <a:rPr lang="cs-CZ" dirty="0" smtClean="0"/>
              <a:t> činnost </a:t>
            </a:r>
            <a:r>
              <a:rPr lang="cs-CZ" u="sng" dirty="0" smtClean="0"/>
              <a:t>orgánů</a:t>
            </a:r>
            <a:r>
              <a:rPr lang="cs-CZ" dirty="0" smtClean="0"/>
              <a:t> (kontrola </a:t>
            </a:r>
            <a:r>
              <a:rPr lang="cs-CZ" dirty="0"/>
              <a:t>a synchronizace </a:t>
            </a:r>
            <a:r>
              <a:rPr lang="cs-CZ" dirty="0" smtClean="0"/>
              <a:t>organismu)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Vnímá </a:t>
            </a:r>
            <a:r>
              <a:rPr lang="cs-CZ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okolí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Vyhodnocuje stav </a:t>
            </a:r>
            <a:r>
              <a:rPr lang="cs-CZ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uvnitř těla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Reaguje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na podněty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Poznatky </a:t>
            </a:r>
            <a:r>
              <a:rPr lang="cs-CZ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uchovává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Produkuje některé </a:t>
            </a:r>
            <a:r>
              <a:rPr lang="cs-CZ" u="sng" dirty="0" smtClean="0"/>
              <a:t>hormony</a:t>
            </a:r>
            <a:endParaRPr lang="cs-CZ" u="sng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</p:txBody>
      </p:sp>
      <p:pic>
        <p:nvPicPr>
          <p:cNvPr id="15363" name="Picture 2" descr="C:\Users\Tereza\AppData\Local\Microsoft\Windows\Temporary Internet Files\Content.IE5\ADW4B7FS\MC900442072[3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549275"/>
            <a:ext cx="1930400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Tereza\AppData\Local\Microsoft\Windows\Temporary Internet Files\Content.IE5\W2TWAUNA\MC90043253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5013325"/>
            <a:ext cx="17018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Stavba nervové soustavy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Mozek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Mícha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CNS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Nervy v těle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Nervové uzliny (ganglia)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Periferní nervová soustava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388" name="Zástupný symbol pro text 3"/>
          <p:cNvSpPr>
            <a:spLocks noGrp="1"/>
          </p:cNvSpPr>
          <p:nvPr>
            <p:ph type="body" sz="quarter" idx="1"/>
          </p:nvPr>
        </p:nvSpPr>
        <p:spPr>
          <a:xfrm>
            <a:off x="457200" y="1570038"/>
            <a:ext cx="3657600" cy="658812"/>
          </a:xfrm>
        </p:spPr>
        <p:txBody>
          <a:bodyPr/>
          <a:lstStyle/>
          <a:p>
            <a:r>
              <a:rPr lang="cs-CZ" smtClean="0"/>
              <a:t>Centrální nervová soustava</a:t>
            </a:r>
          </a:p>
        </p:txBody>
      </p:sp>
      <p:sp>
        <p:nvSpPr>
          <p:cNvPr id="16389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343400" y="1570038"/>
            <a:ext cx="4044950" cy="658812"/>
          </a:xfrm>
        </p:spPr>
        <p:txBody>
          <a:bodyPr/>
          <a:lstStyle/>
          <a:p>
            <a:r>
              <a:rPr lang="cs-CZ" smtClean="0"/>
              <a:t>Obvodová nervová soustava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Stavba neuronu (nervové buňky)</a:t>
            </a:r>
            <a:endParaRPr lang="cs-CZ" dirty="0"/>
          </a:p>
        </p:txBody>
      </p:sp>
      <p:pic>
        <p:nvPicPr>
          <p:cNvPr id="17410" name="Zástupný symbol pro obsah 17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t="-159"/>
          <a:stretch>
            <a:fillRect/>
          </a:stretch>
        </p:blipFill>
        <p:spPr>
          <a:xfrm>
            <a:off x="1116013" y="2141538"/>
            <a:ext cx="6638925" cy="3721100"/>
          </a:xfrm>
        </p:spPr>
      </p:pic>
      <p:sp>
        <p:nvSpPr>
          <p:cNvPr id="17411" name="TextovéPole 18"/>
          <p:cNvSpPr txBox="1">
            <a:spLocks noChangeArrowheads="1"/>
          </p:cNvSpPr>
          <p:nvPr/>
        </p:nvSpPr>
        <p:spPr bwMode="auto">
          <a:xfrm>
            <a:off x="1908175" y="1665288"/>
            <a:ext cx="17494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Krátký výběžek</a:t>
            </a:r>
          </a:p>
          <a:p>
            <a:r>
              <a:rPr lang="cs-CZ">
                <a:solidFill>
                  <a:srgbClr val="FF0000"/>
                </a:solidFill>
                <a:latin typeface="Century Schoolbook" pitchFamily="18" charset="0"/>
              </a:rPr>
              <a:t>dendrit</a:t>
            </a:r>
          </a:p>
        </p:txBody>
      </p:sp>
      <p:sp>
        <p:nvSpPr>
          <p:cNvPr id="17412" name="TextovéPole 19"/>
          <p:cNvSpPr txBox="1">
            <a:spLocks noChangeArrowheads="1"/>
          </p:cNvSpPr>
          <p:nvPr/>
        </p:nvSpPr>
        <p:spPr bwMode="auto">
          <a:xfrm>
            <a:off x="3492500" y="3032125"/>
            <a:ext cx="1079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Schoolbook" pitchFamily="18" charset="0"/>
              </a:rPr>
              <a:t>tělo neuronu</a:t>
            </a:r>
          </a:p>
        </p:txBody>
      </p:sp>
      <p:sp>
        <p:nvSpPr>
          <p:cNvPr id="17413" name="TextovéPole 20"/>
          <p:cNvSpPr txBox="1">
            <a:spLocks noChangeArrowheads="1"/>
          </p:cNvSpPr>
          <p:nvPr/>
        </p:nvSpPr>
        <p:spPr bwMode="auto">
          <a:xfrm>
            <a:off x="4716463" y="2492375"/>
            <a:ext cx="1812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Dlouhý výběžek</a:t>
            </a:r>
          </a:p>
          <a:p>
            <a:r>
              <a:rPr lang="cs-CZ">
                <a:solidFill>
                  <a:srgbClr val="FF0000"/>
                </a:solidFill>
                <a:latin typeface="Century Schoolbook" pitchFamily="18" charset="0"/>
              </a:rPr>
              <a:t>neurit</a:t>
            </a:r>
          </a:p>
        </p:txBody>
      </p:sp>
      <p:sp>
        <p:nvSpPr>
          <p:cNvPr id="17414" name="TextovéPole 21"/>
          <p:cNvSpPr txBox="1">
            <a:spLocks noChangeArrowheads="1"/>
          </p:cNvSpPr>
          <p:nvPr/>
        </p:nvSpPr>
        <p:spPr bwMode="auto">
          <a:xfrm>
            <a:off x="4084638" y="5424488"/>
            <a:ext cx="203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myelinová pochva</a:t>
            </a:r>
          </a:p>
        </p:txBody>
      </p:sp>
      <p:sp>
        <p:nvSpPr>
          <p:cNvPr id="17415" name="TextovéPole 24"/>
          <p:cNvSpPr txBox="1">
            <a:spLocks noChangeArrowheads="1"/>
          </p:cNvSpPr>
          <p:nvPr/>
        </p:nvSpPr>
        <p:spPr bwMode="auto">
          <a:xfrm>
            <a:off x="5940425" y="1912938"/>
            <a:ext cx="26336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konečné větvení neuritu</a:t>
            </a:r>
          </a:p>
        </p:txBody>
      </p:sp>
      <p:sp>
        <p:nvSpPr>
          <p:cNvPr id="17416" name="TextovéPole 25"/>
          <p:cNvSpPr txBox="1">
            <a:spLocks noChangeArrowheads="1"/>
          </p:cNvSpPr>
          <p:nvPr/>
        </p:nvSpPr>
        <p:spPr bwMode="auto">
          <a:xfrm>
            <a:off x="1343025" y="5802313"/>
            <a:ext cx="696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jádro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Stavba neuronu (nervové buňky)</a:t>
            </a:r>
            <a:endParaRPr lang="cs-CZ" dirty="0"/>
          </a:p>
        </p:txBody>
      </p:sp>
      <p:pic>
        <p:nvPicPr>
          <p:cNvPr id="18434" name="Zástupný symbol pro obsah 17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t="-159"/>
          <a:stretch>
            <a:fillRect/>
          </a:stretch>
        </p:blipFill>
        <p:spPr>
          <a:xfrm>
            <a:off x="1116013" y="2141538"/>
            <a:ext cx="6638925" cy="3721100"/>
          </a:xfrm>
        </p:spPr>
      </p:pic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1908175" y="1665288"/>
            <a:ext cx="17494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Krátký výběžek</a:t>
            </a:r>
          </a:p>
          <a:p>
            <a:r>
              <a:rPr lang="cs-CZ">
                <a:solidFill>
                  <a:srgbClr val="FF0000"/>
                </a:solidFill>
                <a:latin typeface="Century Schoolbook" pitchFamily="18" charset="0"/>
              </a:rPr>
              <a:t>dendrit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3492500" y="3032125"/>
            <a:ext cx="1079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Schoolbook" pitchFamily="18" charset="0"/>
              </a:rPr>
              <a:t>tělo neuronu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4716463" y="2492375"/>
            <a:ext cx="1812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Dlouhý výběžek</a:t>
            </a:r>
          </a:p>
          <a:p>
            <a:r>
              <a:rPr lang="cs-CZ">
                <a:solidFill>
                  <a:srgbClr val="FF0000"/>
                </a:solidFill>
                <a:latin typeface="Century Schoolbook" pitchFamily="18" charset="0"/>
              </a:rPr>
              <a:t>neurit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4084638" y="5424488"/>
            <a:ext cx="203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myelinová pochva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5940425" y="1912938"/>
            <a:ext cx="26336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konečné větvení neuritu</a:t>
            </a:r>
          </a:p>
        </p:txBody>
      </p:sp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1343025" y="5802313"/>
            <a:ext cx="696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jádro</a:t>
            </a:r>
          </a:p>
        </p:txBody>
      </p:sp>
      <p:pic>
        <p:nvPicPr>
          <p:cNvPr id="18441" name="Picture 2" descr="C:\Users\Tereza\AppData\Local\Microsoft\Windows\Temporary Internet Files\Content.IE5\ADW4B7FS\MC900442072[3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3613" y="476250"/>
            <a:ext cx="131127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2" name="TextovéPole 1"/>
          <p:cNvSpPr txBox="1">
            <a:spLocks noChangeArrowheads="1"/>
          </p:cNvSpPr>
          <p:nvPr/>
        </p:nvSpPr>
        <p:spPr bwMode="auto">
          <a:xfrm>
            <a:off x="914400" y="5815013"/>
            <a:ext cx="441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3. </a:t>
            </a:r>
          </a:p>
        </p:txBody>
      </p:sp>
      <p:sp>
        <p:nvSpPr>
          <p:cNvPr id="18443" name="TextovéPole 11"/>
          <p:cNvSpPr txBox="1">
            <a:spLocks noChangeArrowheads="1"/>
          </p:cNvSpPr>
          <p:nvPr/>
        </p:nvSpPr>
        <p:spPr bwMode="auto">
          <a:xfrm>
            <a:off x="3492500" y="2662238"/>
            <a:ext cx="4397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1. </a:t>
            </a:r>
          </a:p>
        </p:txBody>
      </p:sp>
      <p:sp>
        <p:nvSpPr>
          <p:cNvPr id="18444" name="TextovéPole 12"/>
          <p:cNvSpPr txBox="1">
            <a:spLocks noChangeArrowheads="1"/>
          </p:cNvSpPr>
          <p:nvPr/>
        </p:nvSpPr>
        <p:spPr bwMode="auto">
          <a:xfrm>
            <a:off x="1438275" y="1665288"/>
            <a:ext cx="4397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2. </a:t>
            </a:r>
          </a:p>
        </p:txBody>
      </p:sp>
      <p:sp>
        <p:nvSpPr>
          <p:cNvPr id="18445" name="TextovéPole 13"/>
          <p:cNvSpPr txBox="1">
            <a:spLocks noChangeArrowheads="1"/>
          </p:cNvSpPr>
          <p:nvPr/>
        </p:nvSpPr>
        <p:spPr bwMode="auto">
          <a:xfrm>
            <a:off x="4716463" y="2205038"/>
            <a:ext cx="441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4. </a:t>
            </a:r>
          </a:p>
        </p:txBody>
      </p:sp>
      <p:sp>
        <p:nvSpPr>
          <p:cNvPr id="18446" name="TextovéPole 14"/>
          <p:cNvSpPr txBox="1">
            <a:spLocks noChangeArrowheads="1"/>
          </p:cNvSpPr>
          <p:nvPr/>
        </p:nvSpPr>
        <p:spPr bwMode="auto">
          <a:xfrm>
            <a:off x="3713163" y="5445125"/>
            <a:ext cx="439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5. </a:t>
            </a:r>
          </a:p>
        </p:txBody>
      </p:sp>
      <p:sp>
        <p:nvSpPr>
          <p:cNvPr id="18447" name="TextovéPole 15"/>
          <p:cNvSpPr txBox="1">
            <a:spLocks noChangeArrowheads="1"/>
          </p:cNvSpPr>
          <p:nvPr/>
        </p:nvSpPr>
        <p:spPr bwMode="auto">
          <a:xfrm>
            <a:off x="5940425" y="1619250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6.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Doplň funkce částí  neuronu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1400" i="1" dirty="0" smtClean="0"/>
              <a:t>Spolupracuj s učebnicí str. 90.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2 základní částí neuronu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Tělo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Výběžky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Úkol krátkých výběžků </a:t>
            </a:r>
            <a:r>
              <a:rPr lang="cs-CZ" dirty="0" smtClean="0">
                <a:solidFill>
                  <a:srgbClr val="FF0000"/>
                </a:solidFill>
              </a:rPr>
              <a:t>(dendritů)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Přijímání a přívod podmětů do buňky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Úkol dlouhých výběžků </a:t>
            </a:r>
            <a:r>
              <a:rPr lang="cs-CZ" dirty="0" smtClean="0">
                <a:solidFill>
                  <a:srgbClr val="FF0000"/>
                </a:solidFill>
              </a:rPr>
              <a:t>(neuritů)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Vedení vzruchu k další buňce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Čím jsou tvořena nervová vlákna?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Dendrity a neurity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pic>
        <p:nvPicPr>
          <p:cNvPr id="19459" name="Picture 2" descr="C:\Users\Tereza\AppData\Local\Microsoft\Windows\Temporary Internet Files\Content.IE5\ADW4B7FS\MC900442072[3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5463" y="1125538"/>
            <a:ext cx="1312862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Vyber správné </a:t>
            </a:r>
            <a:r>
              <a:rPr lang="cs-CZ" dirty="0" err="1" smtClean="0"/>
              <a:t>tvzení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1200" i="1" dirty="0"/>
              <a:t>Spolupracuj s učebnicí str. 90</a:t>
            </a:r>
            <a:r>
              <a:rPr lang="cs-CZ" sz="1200" i="1" dirty="0" smtClean="0"/>
              <a:t>.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Synapse</a:t>
            </a:r>
            <a:r>
              <a:rPr lang="cs-CZ" dirty="0" smtClean="0"/>
              <a:t> znamená: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Nervový zápoj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Nervový náboj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Nerovný závoj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Dotyk nervových buněk pomocí zvláštního zakončení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Dotyk nervových buněk pomocí vklínění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Dotyk nervových buněk srůstem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Reflexní oblouk</a:t>
            </a:r>
            <a:endParaRPr lang="cs-CZ" dirty="0"/>
          </a:p>
        </p:txBody>
      </p:sp>
      <p:pic>
        <p:nvPicPr>
          <p:cNvPr id="4" name="Zástupný symbol pro obsah 3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414074" y="2222246"/>
            <a:ext cx="6038246" cy="39460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70338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Vyber správná tvrzení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Signály</a:t>
            </a:r>
            <a:r>
              <a:rPr lang="cs-CZ" dirty="0" smtClean="0"/>
              <a:t> se nazývají: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Vzruchy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Čidla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Impulzy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Čidla</a:t>
            </a:r>
            <a:r>
              <a:rPr lang="cs-CZ" dirty="0" smtClean="0"/>
              <a:t> jsou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Receptory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Reflexy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/>
              <a:t>S</a:t>
            </a:r>
            <a:r>
              <a:rPr lang="cs-CZ" dirty="0" smtClean="0"/>
              <a:t>ynapse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270375" y="1600200"/>
            <a:ext cx="3657600" cy="4572000"/>
          </a:xfrm>
        </p:spPr>
        <p:txBody>
          <a:bodyPr>
            <a:normAutofit/>
          </a:bodyPr>
          <a:lstStyle/>
          <a:p>
            <a:pPr marL="457200" indent="-457200">
              <a:buFont typeface="Century Schoolbook" pitchFamily="18" charset="0"/>
              <a:buAutoNum type="arabicPeriod"/>
            </a:pPr>
            <a:r>
              <a:rPr lang="cs-CZ" u="sng" smtClean="0"/>
              <a:t>Podráždění</a:t>
            </a:r>
            <a:r>
              <a:rPr lang="cs-CZ" smtClean="0"/>
              <a:t> receptoru</a:t>
            </a:r>
          </a:p>
          <a:p>
            <a:pPr marL="457200" indent="-457200">
              <a:buFont typeface="Century Schoolbook" pitchFamily="18" charset="0"/>
              <a:buAutoNum type="arabicPeriod"/>
            </a:pPr>
            <a:r>
              <a:rPr lang="cs-CZ" smtClean="0"/>
              <a:t>Přenos vzruchu </a:t>
            </a:r>
            <a:r>
              <a:rPr lang="cs-CZ" u="sng" smtClean="0"/>
              <a:t>dostředivými nervy do CNS</a:t>
            </a:r>
          </a:p>
          <a:p>
            <a:pPr marL="457200" indent="-457200">
              <a:buFont typeface="Century Schoolbook" pitchFamily="18" charset="0"/>
              <a:buAutoNum type="arabicPeriod"/>
            </a:pPr>
            <a:r>
              <a:rPr lang="cs-CZ" u="sng" smtClean="0"/>
              <a:t>Vznik odpovědi </a:t>
            </a:r>
            <a:r>
              <a:rPr lang="cs-CZ" u="sng" smtClean="0">
                <a:latin typeface="Arial" charset="0"/>
              </a:rPr>
              <a:t>                 </a:t>
            </a:r>
            <a:r>
              <a:rPr lang="cs-CZ" smtClean="0"/>
              <a:t>v mozku a míše</a:t>
            </a:r>
          </a:p>
          <a:p>
            <a:pPr marL="457200" indent="-457200">
              <a:buFont typeface="Century Schoolbook" pitchFamily="18" charset="0"/>
              <a:buAutoNum type="arabicPeriod"/>
            </a:pPr>
            <a:r>
              <a:rPr lang="cs-CZ" smtClean="0"/>
              <a:t>Přenos odpovědi </a:t>
            </a:r>
            <a:r>
              <a:rPr lang="cs-CZ" u="sng" smtClean="0"/>
              <a:t>odstředivými nervy do orgánu</a:t>
            </a:r>
            <a:r>
              <a:rPr lang="cs-CZ" smtClean="0"/>
              <a:t> (nastane „akce“)</a:t>
            </a:r>
          </a:p>
          <a:p>
            <a:pPr marL="457200" indent="-457200"/>
            <a:endParaRPr lang="cs-CZ" smtClean="0"/>
          </a:p>
          <a:p>
            <a:pPr marL="457200" indent="-457200"/>
            <a:endParaRPr lang="cs-CZ" smtClean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356100" y="279400"/>
            <a:ext cx="3600450" cy="1143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Sestav reflexní oblouk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Reflexy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Vrozené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Stálé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Neměnné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1600" i="1" dirty="0" smtClean="0"/>
              <a:t>Vymysli příklady: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Dýchací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Polykací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Sací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Kašlání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Kýchání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Vytvořené (získané)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Reakce na opakující se podnět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u="sng" dirty="0" smtClean="0"/>
              <a:t>Vyhasínání</a:t>
            </a:r>
            <a:r>
              <a:rPr lang="cs-CZ" dirty="0" smtClean="0"/>
              <a:t> reflexu  = zapomínání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2000" i="1" dirty="0" smtClean="0"/>
              <a:t>Podnět se dlouho neopakova</a:t>
            </a:r>
            <a:r>
              <a:rPr lang="cs-CZ" sz="2000" i="1" dirty="0"/>
              <a:t>l</a:t>
            </a:r>
            <a:endParaRPr lang="cs-CZ" sz="2000" i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23556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57200" y="1570038"/>
            <a:ext cx="3657600" cy="658812"/>
          </a:xfrm>
        </p:spPr>
        <p:txBody>
          <a:bodyPr/>
          <a:lstStyle/>
          <a:p>
            <a:r>
              <a:rPr lang="cs-CZ" smtClean="0">
                <a:solidFill>
                  <a:srgbClr val="002060"/>
                </a:solidFill>
              </a:rPr>
              <a:t>nepodmíněné</a:t>
            </a:r>
          </a:p>
        </p:txBody>
      </p:sp>
      <p:sp>
        <p:nvSpPr>
          <p:cNvPr id="2355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343400" y="1570038"/>
            <a:ext cx="3657600" cy="658812"/>
          </a:xfrm>
        </p:spPr>
        <p:txBody>
          <a:bodyPr/>
          <a:lstStyle/>
          <a:p>
            <a:r>
              <a:rPr lang="cs-CZ" smtClean="0">
                <a:solidFill>
                  <a:srgbClr val="002060"/>
                </a:solidFill>
              </a:rPr>
              <a:t>podmíněné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Signální soustavy</a:t>
            </a:r>
            <a:endParaRPr lang="cs-CZ" dirty="0"/>
          </a:p>
        </p:txBody>
      </p:sp>
      <p:sp>
        <p:nvSpPr>
          <p:cNvPr id="24578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u="sng" smtClean="0">
                <a:solidFill>
                  <a:srgbClr val="FF0000"/>
                </a:solidFill>
              </a:rPr>
              <a:t>Nepodmíněné reflexy</a:t>
            </a:r>
          </a:p>
          <a:p>
            <a:r>
              <a:rPr lang="cs-CZ" u="sng" smtClean="0">
                <a:solidFill>
                  <a:srgbClr val="FF0000"/>
                </a:solidFill>
              </a:rPr>
              <a:t>Podmíněné </a:t>
            </a:r>
            <a:r>
              <a:rPr lang="cs-CZ" smtClean="0"/>
              <a:t>reflexy vyvolané </a:t>
            </a:r>
            <a:r>
              <a:rPr lang="cs-CZ" u="sng" smtClean="0">
                <a:solidFill>
                  <a:srgbClr val="FF0000"/>
                </a:solidFill>
              </a:rPr>
              <a:t>vjemem:</a:t>
            </a:r>
          </a:p>
          <a:p>
            <a:pPr lvl="1"/>
            <a:r>
              <a:rPr lang="cs-CZ" smtClean="0"/>
              <a:t>Sluchovým</a:t>
            </a:r>
          </a:p>
          <a:p>
            <a:pPr lvl="1"/>
            <a:r>
              <a:rPr lang="cs-CZ" smtClean="0"/>
              <a:t>Zrakovým</a:t>
            </a:r>
          </a:p>
          <a:p>
            <a:pPr lvl="1"/>
            <a:r>
              <a:rPr lang="cs-CZ" smtClean="0"/>
              <a:t>Čichovým</a:t>
            </a:r>
          </a:p>
          <a:p>
            <a:endParaRPr lang="cs-CZ" smtClean="0"/>
          </a:p>
          <a:p>
            <a:endParaRPr lang="cs-CZ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u="sng" dirty="0" smtClean="0">
                <a:solidFill>
                  <a:srgbClr val="FF0000"/>
                </a:solidFill>
              </a:rPr>
              <a:t>Podmíněné</a:t>
            </a:r>
            <a:r>
              <a:rPr lang="cs-CZ" dirty="0" smtClean="0"/>
              <a:t> reflexy vyvolané </a:t>
            </a:r>
            <a:r>
              <a:rPr lang="cs-CZ" u="sng" dirty="0" smtClean="0">
                <a:solidFill>
                  <a:srgbClr val="FF0000"/>
                </a:solidFill>
              </a:rPr>
              <a:t>slovem</a:t>
            </a:r>
            <a:r>
              <a:rPr lang="cs-CZ" dirty="0" smtClean="0"/>
              <a:t>: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Mluveným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Psaným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Myšleným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  <p:sp>
        <p:nvSpPr>
          <p:cNvPr id="24580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57200" y="1570038"/>
            <a:ext cx="3657600" cy="658812"/>
          </a:xfrm>
        </p:spPr>
        <p:txBody>
          <a:bodyPr/>
          <a:lstStyle/>
          <a:p>
            <a:r>
              <a:rPr lang="cs-CZ" smtClean="0"/>
              <a:t>1. Signální soustava</a:t>
            </a:r>
          </a:p>
        </p:txBody>
      </p:sp>
      <p:sp>
        <p:nvSpPr>
          <p:cNvPr id="24581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343400" y="1570038"/>
            <a:ext cx="3657600" cy="658812"/>
          </a:xfrm>
        </p:spPr>
        <p:txBody>
          <a:bodyPr/>
          <a:lstStyle/>
          <a:p>
            <a:r>
              <a:rPr lang="cs-CZ" smtClean="0"/>
              <a:t>2. Signální soustava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Ivan </a:t>
            </a:r>
            <a:r>
              <a:rPr lang="cs-CZ" dirty="0" err="1" smtClean="0"/>
              <a:t>petrovič</a:t>
            </a:r>
            <a:r>
              <a:rPr lang="cs-CZ" dirty="0" smtClean="0"/>
              <a:t> </a:t>
            </a:r>
            <a:r>
              <a:rPr lang="cs-CZ" dirty="0" err="1" smtClean="0"/>
              <a:t>pavlov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i="1" dirty="0" smtClean="0"/>
              <a:t>1849-1935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Nobelova cena (1904)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Zkoumal podmíněné reflexy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pic>
        <p:nvPicPr>
          <p:cNvPr id="11" name="Zástupný symbol pro obsah 10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399034" y="1600200"/>
            <a:ext cx="3400281" cy="4572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2662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z="1100" smtClean="0"/>
              <a:t>Soubor:Neuron Hand-tuned.svg. In: </a:t>
            </a:r>
            <a:r>
              <a:rPr lang="cs-CZ" sz="1100" i="1" smtClean="0"/>
              <a:t>Wikipedia: the free encyclopedia</a:t>
            </a:r>
            <a:r>
              <a:rPr lang="cs-CZ" sz="1100" smtClean="0"/>
              <a:t> [online]. San Francisco (CA): Wikimedia Foundation, 2009-08-21 [cit. 2013-02-17]. Dostupné z: </a:t>
            </a:r>
            <a:r>
              <a:rPr lang="cs-CZ" sz="1100" smtClean="0">
                <a:hlinkClick r:id="rId2"/>
              </a:rPr>
              <a:t>http://cs.wikipedia.org/wiki/Soubor:Neuron_Hand-tuned.svg</a:t>
            </a:r>
            <a:endParaRPr lang="cs-CZ" sz="1100" smtClean="0"/>
          </a:p>
          <a:p>
            <a:r>
              <a:rPr lang="cs-CZ" sz="1100" smtClean="0"/>
              <a:t> File:Sensory, relay &amp; motor neurons cz - interneuron.jpg. In: </a:t>
            </a:r>
            <a:r>
              <a:rPr lang="cs-CZ" sz="1100" i="1" smtClean="0"/>
              <a:t>Wikipedia: the free encyclopedia</a:t>
            </a:r>
            <a:r>
              <a:rPr lang="cs-CZ" sz="1100" smtClean="0"/>
              <a:t> [online]. San Francisco (CA): Wikimedia Foundation, 2012-04-14 [cit. 2013-02-17]. Dostupné z: </a:t>
            </a:r>
            <a:r>
              <a:rPr lang="cs-CZ" sz="1100" smtClean="0">
                <a:hlinkClick r:id="rId3"/>
              </a:rPr>
              <a:t>http://commons.wikimedia.org/wiki/File:Sensory,_relay_%26_motor_neurons_cz_-_interneuron.jpg?uselang=cs</a:t>
            </a:r>
            <a:endParaRPr lang="cs-CZ" sz="1100" smtClean="0"/>
          </a:p>
          <a:p>
            <a:r>
              <a:rPr lang="cs-CZ" sz="1100" smtClean="0"/>
              <a:t> File:Ivan Pavlov NLM.jpg. In: </a:t>
            </a:r>
            <a:r>
              <a:rPr lang="cs-CZ" sz="1100" i="1" smtClean="0"/>
              <a:t>Wikipedia: the free encyclopedia</a:t>
            </a:r>
            <a:r>
              <a:rPr lang="cs-CZ" sz="1100" smtClean="0"/>
              <a:t> [online]. San Francisco (CA): Wikimedia Foundation, 2012-04-04 [cit. 2013-02-17]. Dostupné z: </a:t>
            </a:r>
            <a:r>
              <a:rPr lang="cs-CZ" sz="1100" smtClean="0">
                <a:hlinkClick r:id="rId4"/>
              </a:rPr>
              <a:t>http://commons.wikimedia.org/wiki/File:Ivan_Pavlov_NLM.jpg?uselang=cs</a:t>
            </a:r>
            <a:endParaRPr lang="cs-CZ" sz="1100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lnění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</TotalTime>
  <Words>468</Words>
  <Application>Microsoft Office PowerPoint</Application>
  <PresentationFormat>On-screen Show (4:3)</PresentationFormat>
  <Paragraphs>138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14</vt:i4>
      </vt:variant>
    </vt:vector>
  </HeadingPairs>
  <TitlesOfParts>
    <vt:vector size="26" baseType="lpstr">
      <vt:lpstr>Century Schoolbook</vt:lpstr>
      <vt:lpstr>Arial</vt:lpstr>
      <vt:lpstr>Wingdings</vt:lpstr>
      <vt:lpstr>Wingdings 2</vt:lpstr>
      <vt:lpstr>Calibri</vt:lpstr>
      <vt:lpstr>Arkýř</vt:lpstr>
      <vt:lpstr>Arkýř</vt:lpstr>
      <vt:lpstr>Arkýř</vt:lpstr>
      <vt:lpstr>Arkýř</vt:lpstr>
      <vt:lpstr>Arkýř</vt:lpstr>
      <vt:lpstr>Arkýř</vt:lpstr>
      <vt:lpstr>Arkýř</vt:lpstr>
      <vt:lpstr>Snímek 1</vt:lpstr>
      <vt:lpstr>KOMUNIKAČNÍ SÍŤ</vt:lpstr>
      <vt:lpstr>ÚKOLY NERVOVÉ SOUSTAVY</vt:lpstr>
      <vt:lpstr>STAVBA NERVOVÉ SOUSTAVY</vt:lpstr>
      <vt:lpstr>STAVBA NEURONU (NERVOVÉ BUŇKY)</vt:lpstr>
      <vt:lpstr>STAVBA NEURONU (NERVOVÉ BUŇKY)</vt:lpstr>
      <vt:lpstr>DOPLŇ FUNKCE ČÁSTÍ  NEURONU</vt:lpstr>
      <vt:lpstr>VYBER SPRÁVNÉ TVZENÍ</vt:lpstr>
      <vt:lpstr>REFLEXNÍ OBLOUK</vt:lpstr>
      <vt:lpstr>VYBER SPRÁVNÁ TVRZENÍ</vt:lpstr>
      <vt:lpstr>REFLEXY</vt:lpstr>
      <vt:lpstr>SIGNÁLNÍ SOUSTAVY</vt:lpstr>
      <vt:lpstr>IVAN PETROVIČ PAVLOV</vt:lpstr>
      <vt:lpstr>ZDROJ OBRÁZKŮ A FOTOGRAFIÍ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DUM</cp:lastModifiedBy>
  <cp:revision>35</cp:revision>
  <dcterms:created xsi:type="dcterms:W3CDTF">2013-01-12T19:02:21Z</dcterms:created>
  <dcterms:modified xsi:type="dcterms:W3CDTF">2013-06-13T17:35:56Z</dcterms:modified>
</cp:coreProperties>
</file>