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8569945-E2BC-4FC3-A144-30C2648110E5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6DDCE9D-8799-4EBB-A102-52A5125DC0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oelle_Epini%C3%A8re.png" TargetMode="External"/><Relationship Id="rId7" Type="http://schemas.openxmlformats.org/officeDocument/2006/relationships/hyperlink" Target="http://commons.wikimedia.org/wiki/File:Gehirn,_lateral_-_Lobi_+_Stammhirn_+_Cerebellum_eng.svg?uselang=cs" TargetMode="External"/><Relationship Id="rId2" Type="http://schemas.openxmlformats.org/officeDocument/2006/relationships/hyperlink" Target="http://commons.wikimedia.org/wiki/File:%D0%A6%D0%B5%D0%BD%D1%82%D1%80%D0%B0%D0%BB%D1%8C%D0%BD%D0%B0%D1%8F_%D0%BD%D0%B5%D1%80%D0%B2%D0%BD%D0%B0%D1%8F_%D1%81%D0%B8%D1%81%D1%82%D0%B5%D0%BC%D0%B0-Central_nervous_system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crosoft.office.com/" TargetMode="External"/><Relationship Id="rId5" Type="http://schemas.openxmlformats.org/officeDocument/2006/relationships/hyperlink" Target="http://commons.wikimedia.org/wiki/File:Cerebral_vascular_territories_midline.svg" TargetMode="External"/><Relationship Id="rId4" Type="http://schemas.openxmlformats.org/officeDocument/2006/relationships/hyperlink" Target="http://commons.wikimedia.org/wiki/File:Gray675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99592" y="1844824"/>
            <a:ext cx="6873875" cy="2776538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VY_32_INOVACE_17_CNS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8. </a:t>
            </a:r>
            <a:r>
              <a:rPr lang="cs-CZ" sz="1200" dirty="0" smtClean="0"/>
              <a:t>nebo</a:t>
            </a:r>
            <a:r>
              <a:rPr lang="cs-CZ" sz="1200" cap="all" dirty="0" smtClean="0"/>
              <a:t> 9</a:t>
            </a:r>
            <a:r>
              <a:rPr lang="cs-CZ" sz="1200" dirty="0" smtClean="0"/>
              <a:t>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člověka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Nervová soustava</a:t>
            </a: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Klíčová slova:</a:t>
            </a:r>
            <a:r>
              <a:rPr lang="cs-CZ" sz="1200" cap="all" dirty="0"/>
              <a:t> </a:t>
            </a:r>
            <a:r>
              <a:rPr lang="cs-CZ" sz="1200" cap="all" dirty="0" smtClean="0"/>
              <a:t>		</a:t>
            </a:r>
            <a:r>
              <a:rPr lang="cs-CZ" sz="1200" dirty="0" smtClean="0"/>
              <a:t>mícha, šedá a bílá hmota, přední a zadní kořen míšního nervu, mozkomíšní mok, prodloužená mícha, mozeček, střední mozek, Varolův most, mezimozek, koncový mozek, mozkové pleny</a:t>
            </a:r>
            <a:endParaRPr lang="cs-CZ" sz="1200" dirty="0"/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VYTVOŘENO: 		2/2013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typ aktivity – výklad střídaný krátkými motivačními úkoly pro žáky. Žák vyhledává informace, analyzuje je a používá ve správných souvislostech. Předpokládá se spolupráce s učebnicí či jiným zdrojem informací.</a:t>
            </a:r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284028" y="539328"/>
            <a:ext cx="836639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                                    </a:t>
            </a:r>
            <a:r>
              <a:rPr lang="cs-CZ" sz="1600" b="1" dirty="0">
                <a:solidFill>
                  <a:schemeClr val="tx2">
                    <a:lumMod val="75000"/>
                  </a:schemeClr>
                </a:solidFill>
              </a:rPr>
              <a:t>Základní  škola a mateřská škola </a:t>
            </a:r>
            <a:r>
              <a:rPr lang="cs-CZ" sz="1600" b="1" dirty="0" err="1">
                <a:solidFill>
                  <a:schemeClr val="tx2">
                    <a:lumMod val="75000"/>
                  </a:schemeClr>
                </a:solidFill>
              </a:rPr>
              <a:t>J.A.Komenského</a:t>
            </a:r>
            <a:endParaRPr lang="cs-CZ" sz="16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cs-CZ" sz="1600" b="1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 v Novém  Strašecí</a:t>
            </a:r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                     </a:t>
            </a:r>
          </a:p>
          <a:p>
            <a:pPr algn="ctr"/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tel. 311 240 401, 311 240 400, email: </a:t>
            </a:r>
            <a:r>
              <a:rPr lang="cs-CZ" sz="1600" dirty="0" err="1" smtClean="0">
                <a:solidFill>
                  <a:schemeClr val="tx2">
                    <a:lumMod val="75000"/>
                  </a:schemeClr>
                </a:solidFill>
              </a:rPr>
              <a:t>zsnovstra</a:t>
            </a:r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</a:rPr>
              <a:t>@email.</a:t>
            </a:r>
            <a:r>
              <a:rPr lang="cs-CZ" sz="1600" dirty="0" err="1" smtClean="0">
                <a:solidFill>
                  <a:schemeClr val="tx2">
                    <a:lumMod val="75000"/>
                  </a:schemeClr>
                </a:solidFill>
              </a:rPr>
              <a:t>cz</a:t>
            </a:r>
            <a:endParaRPr lang="cs-CZ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162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Centrální nervová soustava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Mozek a mícha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32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CNS – mozek a mícha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404664"/>
            <a:ext cx="1944216" cy="60464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7774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Mícha – uložení v páteřím kanálu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1800" y="1700808"/>
            <a:ext cx="3312368" cy="3949363"/>
          </a:xfrm>
        </p:spPr>
      </p:pic>
      <p:cxnSp>
        <p:nvCxnSpPr>
          <p:cNvPr id="6" name="Přímá spojnice 5"/>
          <p:cNvCxnSpPr/>
          <p:nvPr/>
        </p:nvCxnSpPr>
        <p:spPr>
          <a:xfrm>
            <a:off x="4572000" y="1988840"/>
            <a:ext cx="1656184" cy="648072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652120" y="3501008"/>
            <a:ext cx="1152128" cy="43204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868144" y="4077072"/>
            <a:ext cx="936104" cy="36004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567073" y="5301208"/>
            <a:ext cx="936104" cy="79208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302665" y="2452246"/>
            <a:ext cx="813043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ícha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3707740"/>
            <a:ext cx="941283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bratel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04248" y="4257092"/>
            <a:ext cx="1620957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Meziobratlová</a:t>
            </a:r>
          </a:p>
          <a:p>
            <a:r>
              <a:rPr lang="cs-CZ" dirty="0" smtClean="0"/>
              <a:t> ploténka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492186" y="5770130"/>
            <a:ext cx="126188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Míšní nerv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093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míchy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6359" l="3828" r="10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836712"/>
            <a:ext cx="3168352" cy="5411969"/>
          </a:xfrm>
        </p:spPr>
      </p:pic>
      <p:cxnSp>
        <p:nvCxnSpPr>
          <p:cNvPr id="8" name="Přímá spojnice 7"/>
          <p:cNvCxnSpPr/>
          <p:nvPr/>
        </p:nvCxnSpPr>
        <p:spPr>
          <a:xfrm flipV="1">
            <a:off x="4788024" y="548680"/>
            <a:ext cx="1296144" cy="108012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940152" y="1772816"/>
            <a:ext cx="720080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5796136" y="1247298"/>
            <a:ext cx="936104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44008" y="5719204"/>
            <a:ext cx="936104" cy="23007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646209" y="3789040"/>
            <a:ext cx="792088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419872" y="3861048"/>
            <a:ext cx="648072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6098972" y="344523"/>
            <a:ext cx="1954381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Středový kanálek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660231" y="1062632"/>
            <a:ext cx="1504557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Šedá hmota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660232" y="1588150"/>
            <a:ext cx="128753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Bílá hmota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580112" y="5776498"/>
            <a:ext cx="126188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Míšní nerv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445220" y="3604374"/>
            <a:ext cx="246734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Přední kořen m. nervu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080770" y="3676382"/>
            <a:ext cx="2377574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Zadní kořen m. nervu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751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míchy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i="1" dirty="0" smtClean="0"/>
              <a:t>Doplň dle uč. str. 92</a:t>
            </a:r>
          </a:p>
          <a:p>
            <a:pPr marL="0" indent="0">
              <a:buNone/>
            </a:pPr>
            <a:endParaRPr lang="cs-CZ" sz="1400" i="1" dirty="0"/>
          </a:p>
          <a:p>
            <a:pPr marL="0" indent="0">
              <a:buNone/>
            </a:pPr>
            <a:endParaRPr lang="cs-CZ" sz="1400" i="1" dirty="0" smtClean="0"/>
          </a:p>
          <a:p>
            <a:r>
              <a:rPr lang="cs-CZ" dirty="0" smtClean="0"/>
              <a:t>Délka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40-50 cm</a:t>
            </a:r>
          </a:p>
          <a:p>
            <a:r>
              <a:rPr lang="cs-CZ" dirty="0" smtClean="0"/>
              <a:t>Začátek – konec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Týlní otvor v lebce – 1. (2.) bederní obratel</a:t>
            </a:r>
          </a:p>
          <a:p>
            <a:r>
              <a:rPr lang="cs-CZ" dirty="0" smtClean="0"/>
              <a:t>Horní konec míchy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Prodloužená mícha (napojení na mozek)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Zástupný symbol pro obsah 3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980728"/>
            <a:ext cx="1598820" cy="49722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0029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míchy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i="1" dirty="0"/>
              <a:t>Doplň dle uč. str. 92</a:t>
            </a:r>
          </a:p>
          <a:p>
            <a:r>
              <a:rPr lang="cs-CZ" dirty="0" smtClean="0"/>
              <a:t>Bílá hmota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Na obvodu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Tvořena nervovými vlákny</a:t>
            </a:r>
          </a:p>
          <a:p>
            <a:r>
              <a:rPr lang="cs-CZ" dirty="0" smtClean="0"/>
              <a:t>Šedá hmota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Tvar H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Přední a zadní rohy míšní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Těla nervových buněk</a:t>
            </a:r>
          </a:p>
          <a:p>
            <a:r>
              <a:rPr lang="cs-CZ" dirty="0" smtClean="0"/>
              <a:t>Míšní kanálek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Vyplněný mokem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Uprostřed šedé hmoty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Zástupný symbol pro obsah 5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6359" l="3828" r="10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1988840"/>
            <a:ext cx="1944216" cy="332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08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míchy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i="1" dirty="0"/>
              <a:t>Doplň dle uč. str. 92</a:t>
            </a:r>
          </a:p>
          <a:p>
            <a:r>
              <a:rPr lang="cs-CZ" dirty="0" smtClean="0"/>
              <a:t>Míšní nervy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31 párů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Dostředivé nervy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zadním kořenem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do míchy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Odstředivé nervy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předním kořenem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z míchy k orgánům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Zástupný symbol pro obsah 5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6359" l="3828" r="10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3717032"/>
            <a:ext cx="1656184" cy="2828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386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správná tvrzení o míše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Délka 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20-30 cm, končí v hrudních obratlích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40-50 cm, končí cca u 1. bederního obratle</a:t>
            </a:r>
          </a:p>
          <a:p>
            <a:endParaRPr lang="cs-CZ" dirty="0" smtClean="0"/>
          </a:p>
          <a:p>
            <a:r>
              <a:rPr lang="cs-CZ" dirty="0" smtClean="0"/>
              <a:t>Bílá hmota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Na obvodu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Uvnitř míchy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Tvořena nervovými vlákny</a:t>
            </a:r>
          </a:p>
          <a:p>
            <a:pPr lvl="1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Tvořena těly neuronů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0399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Mozek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707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83786" y="1628800"/>
            <a:ext cx="4820323" cy="4563112"/>
          </a:xfrm>
        </p:spPr>
      </p:pic>
      <p:sp>
        <p:nvSpPr>
          <p:cNvPr id="7" name="TextovéPole 6"/>
          <p:cNvSpPr txBox="1"/>
          <p:nvPr/>
        </p:nvSpPr>
        <p:spPr>
          <a:xfrm>
            <a:off x="395536" y="3068960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Mezimozek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1781519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Koncový mozek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32240" y="50131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Mozeček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5013176"/>
            <a:ext cx="1514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Varolův most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6054" y="4302388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Podvěsek mozkový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96136" y="5661248"/>
            <a:ext cx="2172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Prodloužená mícha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>
            <a:off x="2280861" y="1966185"/>
            <a:ext cx="1499051" cy="18466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718575" y="3248968"/>
            <a:ext cx="278141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2578444" y="4302388"/>
            <a:ext cx="1273476" cy="16665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2506436" y="4671720"/>
            <a:ext cx="1993556" cy="52612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 flipV="1">
            <a:off x="5796136" y="4581128"/>
            <a:ext cx="936104" cy="61671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 flipV="1">
            <a:off x="4716016" y="5085184"/>
            <a:ext cx="1080120" cy="76073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7004109" y="3475816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Střední mozek</a:t>
            </a:r>
            <a:endParaRPr lang="cs-CZ" dirty="0"/>
          </a:p>
        </p:txBody>
      </p:sp>
      <p:cxnSp>
        <p:nvCxnSpPr>
          <p:cNvPr id="29" name="Přímá spojnice 28"/>
          <p:cNvCxnSpPr>
            <a:stCxn id="27" idx="1"/>
          </p:cNvCxnSpPr>
          <p:nvPr/>
        </p:nvCxnSpPr>
        <p:spPr>
          <a:xfrm flipH="1">
            <a:off x="4644008" y="3660482"/>
            <a:ext cx="236010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0502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Ochrana mozku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Lebka</a:t>
            </a:r>
          </a:p>
          <a:p>
            <a:r>
              <a:rPr lang="cs-CZ" dirty="0" smtClean="0"/>
              <a:t>Mozkové pleny</a:t>
            </a:r>
          </a:p>
          <a:p>
            <a:pPr lvl="1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Tvrdá plena</a:t>
            </a:r>
          </a:p>
          <a:p>
            <a:pPr lvl="1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Měkké pleny</a:t>
            </a:r>
          </a:p>
          <a:p>
            <a:pPr lvl="2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Pavučnice</a:t>
            </a:r>
          </a:p>
          <a:p>
            <a:pPr lvl="2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Omozečnice</a:t>
            </a:r>
          </a:p>
          <a:p>
            <a:r>
              <a:rPr lang="cs-CZ" dirty="0" smtClean="0"/>
              <a:t>Mozkomíšní mok</a:t>
            </a:r>
          </a:p>
          <a:p>
            <a:pPr lvl="1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Okolo mozkových plen a v mozkových komorách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Tereza\AppData\Local\Microsoft\Windows\Temporary Internet Files\Content.IE5\HGEI2291\MC900438746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8240"/>
          <a:stretch/>
        </p:blipFill>
        <p:spPr bwMode="auto">
          <a:xfrm>
            <a:off x="5220072" y="692696"/>
            <a:ext cx="2931790" cy="28051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602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část mozku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Navazuje na páteřní míchu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Centrum nepodmíněných reflexů </a:t>
            </a:r>
          </a:p>
          <a:p>
            <a:pPr lvl="1"/>
            <a:r>
              <a:rPr lang="cs-CZ" dirty="0" smtClean="0"/>
              <a:t>Dýchání</a:t>
            </a:r>
          </a:p>
          <a:p>
            <a:pPr lvl="1"/>
            <a:r>
              <a:rPr lang="cs-CZ" dirty="0" smtClean="0"/>
              <a:t>Srdeční činnost</a:t>
            </a:r>
          </a:p>
          <a:p>
            <a:pPr lvl="1"/>
            <a:r>
              <a:rPr lang="cs-CZ" dirty="0" smtClean="0"/>
              <a:t>Kašlání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Propojení mozečku, míchy a ostatních částí mozku</a:t>
            </a:r>
          </a:p>
          <a:p>
            <a:r>
              <a:rPr lang="cs-CZ" dirty="0" smtClean="0"/>
              <a:t>Soubor nervových drah</a:t>
            </a:r>
          </a:p>
          <a:p>
            <a:r>
              <a:rPr lang="cs-CZ" dirty="0" smtClean="0"/>
              <a:t>Vyvinut u vyšších savců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Prodloužená mícha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Varolův most</a:t>
            </a:r>
            <a:endParaRPr lang="cs-CZ" dirty="0"/>
          </a:p>
        </p:txBody>
      </p:sp>
      <p:pic>
        <p:nvPicPr>
          <p:cNvPr id="9" name="Zástupný symbol pro obsah 5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707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4797152"/>
            <a:ext cx="2053807" cy="194421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</p:pic>
      <p:sp>
        <p:nvSpPr>
          <p:cNvPr id="10" name="TextovéPole 9"/>
          <p:cNvSpPr txBox="1"/>
          <p:nvPr/>
        </p:nvSpPr>
        <p:spPr>
          <a:xfrm>
            <a:off x="1187624" y="6087633"/>
            <a:ext cx="13668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/>
              <a:t>Varolův most</a:t>
            </a:r>
            <a:endParaRPr lang="cs-CZ" sz="1600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6102940"/>
            <a:ext cx="1951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/>
              <a:t>Prodloužená mícha</a:t>
            </a:r>
            <a:endParaRPr lang="cs-CZ" sz="1600" i="1" dirty="0"/>
          </a:p>
        </p:txBody>
      </p:sp>
      <p:cxnSp>
        <p:nvCxnSpPr>
          <p:cNvPr id="13" name="Přímá spojnice 12"/>
          <p:cNvCxnSpPr/>
          <p:nvPr/>
        </p:nvCxnSpPr>
        <p:spPr>
          <a:xfrm flipH="1" flipV="1">
            <a:off x="4139952" y="6272299"/>
            <a:ext cx="1584176" cy="153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10" idx="3"/>
          </p:cNvCxnSpPr>
          <p:nvPr/>
        </p:nvCxnSpPr>
        <p:spPr>
          <a:xfrm flipV="1">
            <a:off x="2554473" y="6087633"/>
            <a:ext cx="1585479" cy="16927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6233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část mozku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Centrum rovnováhy a koordinace pohybů</a:t>
            </a:r>
          </a:p>
          <a:p>
            <a:r>
              <a:rPr lang="cs-CZ" dirty="0" smtClean="0"/>
              <a:t>Silně rýhovaný</a:t>
            </a:r>
          </a:p>
          <a:p>
            <a:r>
              <a:rPr lang="cs-CZ" dirty="0" smtClean="0"/>
              <a:t>Dvě polokoule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Centrum pro zrakové a sluchové vjemy</a:t>
            </a:r>
          </a:p>
          <a:p>
            <a:r>
              <a:rPr lang="cs-CZ" dirty="0" smtClean="0"/>
              <a:t>Nejmenší část mozku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Mozeček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Střední mozek</a:t>
            </a:r>
            <a:endParaRPr lang="cs-CZ" dirty="0"/>
          </a:p>
        </p:txBody>
      </p:sp>
      <p:pic>
        <p:nvPicPr>
          <p:cNvPr id="7" name="Zástupný symbol pro obsah 5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707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4437112"/>
            <a:ext cx="2053807" cy="194421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</p:pic>
      <p:sp>
        <p:nvSpPr>
          <p:cNvPr id="8" name="TextovéPole 7"/>
          <p:cNvSpPr txBox="1"/>
          <p:nvPr/>
        </p:nvSpPr>
        <p:spPr>
          <a:xfrm>
            <a:off x="5580112" y="551723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/>
              <a:t>M</a:t>
            </a:r>
            <a:r>
              <a:rPr lang="cs-CZ" sz="1600" i="1" dirty="0" smtClean="0"/>
              <a:t>ozeček</a:t>
            </a:r>
            <a:endParaRPr lang="cs-CZ" sz="16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5517232"/>
            <a:ext cx="15087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/>
              <a:t>Střední mozek</a:t>
            </a:r>
            <a:endParaRPr lang="cs-CZ" sz="1600" i="1" dirty="0"/>
          </a:p>
        </p:txBody>
      </p:sp>
      <p:cxnSp>
        <p:nvCxnSpPr>
          <p:cNvPr id="11" name="Přímá spojnice 10"/>
          <p:cNvCxnSpPr>
            <a:stCxn id="9" idx="3"/>
          </p:cNvCxnSpPr>
          <p:nvPr/>
        </p:nvCxnSpPr>
        <p:spPr>
          <a:xfrm flipV="1">
            <a:off x="2696370" y="5301208"/>
            <a:ext cx="1462373" cy="3853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8" idx="1"/>
          </p:cNvCxnSpPr>
          <p:nvPr/>
        </p:nvCxnSpPr>
        <p:spPr>
          <a:xfrm flipH="1">
            <a:off x="4788024" y="5686509"/>
            <a:ext cx="792088" cy="153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210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část mozku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Koordinace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činnosti vnitřních orgánů</a:t>
            </a:r>
          </a:p>
          <a:p>
            <a:r>
              <a:rPr lang="cs-CZ" dirty="0" smtClean="0"/>
              <a:t>Řídí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tělesnou teplotu </a:t>
            </a:r>
            <a:r>
              <a:rPr lang="cs-CZ" dirty="0" smtClean="0"/>
              <a:t>a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pohlavní žlázy</a:t>
            </a:r>
          </a:p>
          <a:p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dirty="0" smtClean="0"/>
              <a:t>Mezi polokoulemi koncového mozku</a:t>
            </a:r>
          </a:p>
          <a:p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Největší část mozku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2 hemisféry </a:t>
            </a:r>
            <a:r>
              <a:rPr lang="cs-CZ" dirty="0" smtClean="0"/>
              <a:t>propojené vazníkem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Šedá kůra </a:t>
            </a:r>
            <a:r>
              <a:rPr lang="cs-CZ" dirty="0" smtClean="0"/>
              <a:t>mozková</a:t>
            </a:r>
          </a:p>
          <a:p>
            <a:pPr lvl="1"/>
            <a:r>
              <a:rPr lang="cs-CZ" dirty="0" smtClean="0"/>
              <a:t>Vrstvy nervových buněk</a:t>
            </a:r>
          </a:p>
          <a:p>
            <a:pPr lvl="1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Závity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Mozkové laloky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Mezimozek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Koncový mozek</a:t>
            </a:r>
            <a:endParaRPr lang="cs-CZ" dirty="0"/>
          </a:p>
        </p:txBody>
      </p:sp>
      <p:pic>
        <p:nvPicPr>
          <p:cNvPr id="7" name="Zástupný symbol pro obsah 5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707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792" y="5089750"/>
            <a:ext cx="1440160" cy="136331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</p:pic>
      <p:sp>
        <p:nvSpPr>
          <p:cNvPr id="8" name="TextovéPole 7"/>
          <p:cNvSpPr txBox="1"/>
          <p:nvPr/>
        </p:nvSpPr>
        <p:spPr>
          <a:xfrm>
            <a:off x="1187624" y="5586741"/>
            <a:ext cx="12218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/>
              <a:t>Mezimozek</a:t>
            </a:r>
            <a:endParaRPr lang="cs-CZ" sz="16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5771406"/>
            <a:ext cx="16321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i="1" dirty="0" smtClean="0"/>
              <a:t>Koncový mozek</a:t>
            </a:r>
            <a:endParaRPr lang="cs-CZ" sz="1600" i="1" dirty="0"/>
          </a:p>
        </p:txBody>
      </p:sp>
      <p:cxnSp>
        <p:nvCxnSpPr>
          <p:cNvPr id="11" name="Přímá spojnice 10"/>
          <p:cNvCxnSpPr>
            <a:stCxn id="8" idx="3"/>
          </p:cNvCxnSpPr>
          <p:nvPr/>
        </p:nvCxnSpPr>
        <p:spPr>
          <a:xfrm flipV="1">
            <a:off x="2409433" y="5586741"/>
            <a:ext cx="938431" cy="16927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9" idx="1"/>
          </p:cNvCxnSpPr>
          <p:nvPr/>
        </p:nvCxnSpPr>
        <p:spPr>
          <a:xfrm flipH="1" flipV="1">
            <a:off x="3563888" y="5301208"/>
            <a:ext cx="1008112" cy="6394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5151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Mozkové laloky koncového mozku</a:t>
            </a:r>
            <a:endParaRPr lang="cs-CZ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2724" b="98054" l="1061" r="951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019" y="1600200"/>
            <a:ext cx="6257961" cy="4873625"/>
          </a:xfrm>
        </p:spPr>
      </p:pic>
      <p:sp>
        <p:nvSpPr>
          <p:cNvPr id="9" name="TextovéPole 8"/>
          <p:cNvSpPr txBox="1"/>
          <p:nvPr/>
        </p:nvSpPr>
        <p:spPr>
          <a:xfrm>
            <a:off x="1691680" y="3284984"/>
            <a:ext cx="671979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čelní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2780928"/>
            <a:ext cx="1018227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temenní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52120" y="3933056"/>
            <a:ext cx="607859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týlní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63531" y="4221088"/>
            <a:ext cx="1159292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spánkový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040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File:</a:t>
            </a:r>
            <a:r>
              <a:rPr lang="az-Cyrl-AZ" dirty="0"/>
              <a:t>Центральная нервная система-</a:t>
            </a:r>
            <a:r>
              <a:rPr lang="cs-CZ" dirty="0" err="1"/>
              <a:t>Central</a:t>
            </a:r>
            <a:r>
              <a:rPr lang="cs-CZ" dirty="0"/>
              <a:t> </a:t>
            </a:r>
            <a:r>
              <a:rPr lang="cs-CZ" dirty="0" err="1"/>
              <a:t>nervous</a:t>
            </a:r>
            <a:r>
              <a:rPr lang="cs-CZ" dirty="0"/>
              <a:t> system.jpg.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2009-01-31 [cit. 2013-02-23]. Dostupné z: </a:t>
            </a:r>
            <a:r>
              <a:rPr lang="cs-CZ" dirty="0">
                <a:hlinkClick r:id="rId2"/>
              </a:rPr>
              <a:t>http://commons.wikimedia.org/wiki/File:%D0%A6%D0%B5%D0%BD%D1%82%D1%80%D0%B0%D0%BB%D1%8C%D0%BD%D0%B0%D1%8F_%D0%BD%D0%B5%D1%80%D0%B2%D0%BD%D0%B0%D1%8F_%</a:t>
            </a:r>
            <a:r>
              <a:rPr lang="cs-CZ" dirty="0" smtClean="0">
                <a:hlinkClick r:id="rId2"/>
              </a:rPr>
              <a:t>D1%81%D0%B8%D1%81%D1%82%D0%B5%D0%BC%D0%B0-Central_nervous_system.jpg</a:t>
            </a:r>
            <a:endParaRPr lang="cs-CZ" dirty="0" smtClean="0"/>
          </a:p>
          <a:p>
            <a:r>
              <a:rPr lang="cs-CZ" dirty="0"/>
              <a:t> File:Moelle Epinière.png.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2012-01-05 [cit. 2013-02-23].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commons.wikimedia.org/wiki/File:Moelle_Epini%C3%A8re.png</a:t>
            </a:r>
            <a:endParaRPr lang="cs-CZ" dirty="0" smtClean="0"/>
          </a:p>
          <a:p>
            <a:r>
              <a:rPr lang="en-US" dirty="0"/>
              <a:t>File:Gray675.png.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2012-01-05 [cit. 2007-01-23].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commons.wikimedia.org/wiki/File:Gray675.png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cs-CZ" dirty="0" smtClean="0"/>
              <a:t> </a:t>
            </a:r>
            <a:r>
              <a:rPr lang="cs-CZ" dirty="0"/>
              <a:t>File:Cerebral </a:t>
            </a:r>
            <a:r>
              <a:rPr lang="cs-CZ" dirty="0" err="1"/>
              <a:t>vascular</a:t>
            </a:r>
            <a:r>
              <a:rPr lang="cs-CZ" dirty="0"/>
              <a:t> </a:t>
            </a:r>
            <a:r>
              <a:rPr lang="cs-CZ" dirty="0" err="1"/>
              <a:t>territories</a:t>
            </a:r>
            <a:r>
              <a:rPr lang="cs-CZ" dirty="0"/>
              <a:t> </a:t>
            </a:r>
            <a:r>
              <a:rPr lang="cs-CZ" dirty="0" err="1"/>
              <a:t>midline.svg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2010-04-09 [cit. 2013-02-25].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commons.wikimedia.org/wiki/File:Cerebral_vascular_territories_midline.svg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www.microsoft.office.com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File:Gehirn, </a:t>
            </a:r>
            <a:r>
              <a:rPr lang="cs-CZ" dirty="0" err="1"/>
              <a:t>lateral</a:t>
            </a:r>
            <a:r>
              <a:rPr lang="cs-CZ" dirty="0"/>
              <a:t> - </a:t>
            </a:r>
            <a:r>
              <a:rPr lang="cs-CZ" dirty="0" err="1"/>
              <a:t>Lobi</a:t>
            </a:r>
            <a:r>
              <a:rPr lang="cs-CZ" dirty="0"/>
              <a:t> + </a:t>
            </a:r>
            <a:r>
              <a:rPr lang="cs-CZ" dirty="0" err="1"/>
              <a:t>Stammhirn</a:t>
            </a:r>
            <a:r>
              <a:rPr lang="cs-CZ" dirty="0"/>
              <a:t> + Cerebellum </a:t>
            </a:r>
            <a:r>
              <a:rPr lang="cs-CZ" dirty="0" err="1"/>
              <a:t>eng.svg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2007-08-30 [cit. 2013-02-25]. Dostupné z: </a:t>
            </a:r>
            <a:r>
              <a:rPr lang="cs-CZ" dirty="0">
                <a:hlinkClick r:id="rId7"/>
              </a:rPr>
              <a:t>http://commons.wikimedia.org/wiki/File:Gehirn,_lateral_-_Lobi_%2B_Stammhirn_%</a:t>
            </a:r>
            <a:r>
              <a:rPr lang="cs-CZ" dirty="0" smtClean="0">
                <a:hlinkClick r:id="rId7"/>
              </a:rPr>
              <a:t>2B_Cerebellum_eng.svg?uselang=cs</a:t>
            </a:r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0840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1397</TotalTime>
  <Words>563</Words>
  <Application>Microsoft Office PowerPoint</Application>
  <PresentationFormat>Předvádění na obrazovce (4:3)</PresentationFormat>
  <Paragraphs>141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Arkýř</vt:lpstr>
      <vt:lpstr>Snímek 1</vt:lpstr>
      <vt:lpstr>Centrální nervová soustava</vt:lpstr>
      <vt:lpstr>CNS – mozek a mícha</vt:lpstr>
      <vt:lpstr>Mícha – uložení v páteřím kanálu</vt:lpstr>
      <vt:lpstr>Stavba míchy</vt:lpstr>
      <vt:lpstr>Popis míchy </vt:lpstr>
      <vt:lpstr>Popis míchy</vt:lpstr>
      <vt:lpstr>Popis míchy</vt:lpstr>
      <vt:lpstr>Vyber správná tvrzení o míše</vt:lpstr>
      <vt:lpstr>Mozek</vt:lpstr>
      <vt:lpstr>Ochrana mozku</vt:lpstr>
      <vt:lpstr>Poznej část mozku</vt:lpstr>
      <vt:lpstr>Poznej část mozku</vt:lpstr>
      <vt:lpstr>Poznej část mozku</vt:lpstr>
      <vt:lpstr>Mozkové laloky koncového mozku</vt:lpstr>
      <vt:lpstr>Zdroj obrázků a fotografií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pc</cp:lastModifiedBy>
  <cp:revision>18</cp:revision>
  <dcterms:created xsi:type="dcterms:W3CDTF">2013-02-23T16:18:30Z</dcterms:created>
  <dcterms:modified xsi:type="dcterms:W3CDTF">2013-06-11T12:42:22Z</dcterms:modified>
</cp:coreProperties>
</file>