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0" r:id="rId4"/>
    <p:sldId id="261" r:id="rId5"/>
    <p:sldId id="265" r:id="rId6"/>
    <p:sldId id="262" r:id="rId7"/>
    <p:sldId id="263" r:id="rId8"/>
    <p:sldId id="278" r:id="rId9"/>
    <p:sldId id="267" r:id="rId10"/>
    <p:sldId id="268" r:id="rId11"/>
    <p:sldId id="269" r:id="rId12"/>
    <p:sldId id="270" r:id="rId13"/>
    <p:sldId id="271" r:id="rId14"/>
    <p:sldId id="277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AE4E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4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CB5F975-17D4-4E0D-B131-3757831B7E01}" type="datetimeFigureOut">
              <a:rPr lang="en-US" smtClean="0"/>
              <a:pPr/>
              <a:t>6/11/2013</a:t>
            </a:fld>
            <a:endParaRPr lang="en-US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E27150E-19EF-4221-B205-3DD8F97BDFC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5F975-17D4-4E0D-B131-3757831B7E01}" type="datetimeFigureOut">
              <a:rPr lang="en-US" smtClean="0"/>
              <a:pPr/>
              <a:t>6/11/2013</a:t>
            </a:fld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7150E-19EF-4221-B205-3DD8F97BDFC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5F975-17D4-4E0D-B131-3757831B7E01}" type="datetimeFigureOut">
              <a:rPr lang="en-US" smtClean="0"/>
              <a:pPr/>
              <a:t>6/11/2013</a:t>
            </a:fld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7150E-19EF-4221-B205-3DD8F97BDFC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5F975-17D4-4E0D-B131-3757831B7E01}" type="datetimeFigureOut">
              <a:rPr lang="en-US" smtClean="0"/>
              <a:pPr/>
              <a:t>6/11/2013</a:t>
            </a:fld>
            <a:endParaRPr lang="en-US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7150E-19EF-4221-B205-3DD8F97BDFC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5F975-17D4-4E0D-B131-3757831B7E01}" type="datetimeFigureOut">
              <a:rPr lang="en-US" smtClean="0"/>
              <a:pPr/>
              <a:t>6/11/2013</a:t>
            </a:fld>
            <a:endParaRPr lang="en-US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7150E-19EF-4221-B205-3DD8F97BDFC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5F975-17D4-4E0D-B131-3757831B7E01}" type="datetimeFigureOut">
              <a:rPr lang="en-US" smtClean="0"/>
              <a:pPr/>
              <a:t>6/11/2013</a:t>
            </a:fld>
            <a:endParaRPr lang="en-US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7150E-19EF-4221-B205-3DD8F97BDFC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5F975-17D4-4E0D-B131-3757831B7E01}" type="datetimeFigureOut">
              <a:rPr lang="en-US" smtClean="0"/>
              <a:pPr/>
              <a:t>6/11/2013</a:t>
            </a:fld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7150E-19EF-4221-B205-3DD8F97BDFC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5F975-17D4-4E0D-B131-3757831B7E01}" type="datetimeFigureOut">
              <a:rPr lang="en-US" smtClean="0"/>
              <a:pPr/>
              <a:t>6/11/2013</a:t>
            </a:fld>
            <a:endParaRPr lang="en-US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7150E-19EF-4221-B205-3DD8F97BDFC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5F975-17D4-4E0D-B131-3757831B7E01}" type="datetimeFigureOut">
              <a:rPr lang="en-US" smtClean="0"/>
              <a:pPr/>
              <a:t>6/11/2013</a:t>
            </a:fld>
            <a:endParaRPr lang="en-US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7150E-19EF-4221-B205-3DD8F97BDFC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5F975-17D4-4E0D-B131-3757831B7E01}" type="datetimeFigureOut">
              <a:rPr lang="en-US" smtClean="0"/>
              <a:pPr/>
              <a:t>6/11/2013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7150E-19EF-4221-B205-3DD8F97BDFC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5F975-17D4-4E0D-B131-3757831B7E01}" type="datetimeFigureOut">
              <a:rPr lang="en-US" smtClean="0"/>
              <a:pPr/>
              <a:t>6/11/2013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7150E-19EF-4221-B205-3DD8F97BDFC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7CB5F975-17D4-4E0D-B131-3757831B7E01}" type="datetimeFigureOut">
              <a:rPr lang="en-US" smtClean="0"/>
              <a:pPr/>
              <a:t>6/11/2013</a:t>
            </a:fld>
            <a:endParaRPr lang="en-US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en-US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AE27150E-19EF-4221-B205-3DD8F97BDFC2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acques-Louis_David_008.jpg" TargetMode="External"/><Relationship Id="rId7" Type="http://schemas.openxmlformats.org/officeDocument/2006/relationships/hyperlink" Target="http://cs.wikipedia.org/wiki/Soubor:Andrieux_-_La_bataille_de_Waterloo.jpg" TargetMode="External"/><Relationship Id="rId2" Type="http://schemas.openxmlformats.org/officeDocument/2006/relationships/hyperlink" Target="http://cs.wikipedia.org/wiki/Bitva_u_Slavkov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Napoleon_i_Poniatowski_Lipsk.jpg" TargetMode="External"/><Relationship Id="rId5" Type="http://schemas.openxmlformats.org/officeDocument/2006/relationships/hyperlink" Target="http://cs.wikipedia.org/wiki/Soubor:Hillingford_-_Napoleon_with_His_Troops_at_the_Battle_of_Borodino,_1812.jpg" TargetMode="External"/><Relationship Id="rId4" Type="http://schemas.openxmlformats.org/officeDocument/2006/relationships/hyperlink" Target="http://cs.wikipedia.org/wiki/Soubor:Austerlitz-baron-Pasca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1785926"/>
            <a:ext cx="5472608" cy="2202774"/>
          </a:xfrm>
        </p:spPr>
        <p:txBody>
          <a:bodyPr>
            <a:normAutofit fontScale="90000"/>
          </a:bodyPr>
          <a:lstStyle/>
          <a:p>
            <a:r>
              <a:rPr lang="cs-CZ" sz="8800" i="1" dirty="0" smtClean="0"/>
              <a:t/>
            </a:r>
            <a:br>
              <a:rPr lang="cs-CZ" sz="8800" i="1" dirty="0" smtClean="0"/>
            </a:br>
            <a:r>
              <a:rPr lang="cs-CZ" sz="8800" i="1" dirty="0" smtClean="0"/>
              <a:t/>
            </a:r>
            <a:br>
              <a:rPr lang="cs-CZ" sz="8800" i="1" dirty="0" smtClean="0"/>
            </a:br>
            <a:r>
              <a:rPr lang="cs-CZ" sz="8800" i="1" dirty="0" smtClean="0"/>
              <a:t/>
            </a:r>
            <a:br>
              <a:rPr lang="cs-CZ" sz="8800" i="1" dirty="0" smtClean="0"/>
            </a:br>
            <a:r>
              <a:rPr lang="cs-CZ" sz="8800" i="1" dirty="0" smtClean="0"/>
              <a:t/>
            </a:r>
            <a:br>
              <a:rPr lang="cs-CZ" sz="8800" i="1" dirty="0" smtClean="0"/>
            </a:br>
            <a:r>
              <a:rPr lang="cs-CZ" sz="8800" i="1" dirty="0" smtClean="0"/>
              <a:t/>
            </a:r>
            <a:br>
              <a:rPr lang="cs-CZ" sz="8800" i="1" dirty="0" smtClean="0"/>
            </a:br>
            <a:r>
              <a:rPr lang="cs-CZ" sz="8800" i="1" dirty="0" smtClean="0"/>
              <a:t/>
            </a:r>
            <a:br>
              <a:rPr lang="cs-CZ" sz="8800" i="1" dirty="0" smtClean="0"/>
            </a:br>
            <a:r>
              <a:rPr lang="cs-CZ" sz="8800" i="1" dirty="0" smtClean="0"/>
              <a:t/>
            </a:r>
            <a:br>
              <a:rPr lang="cs-CZ" sz="8800" i="1" dirty="0" smtClean="0"/>
            </a:br>
            <a:r>
              <a:rPr lang="cs-CZ" sz="8800" i="1" dirty="0" smtClean="0"/>
              <a:t/>
            </a:r>
            <a:br>
              <a:rPr lang="cs-CZ" sz="8800" i="1" dirty="0" smtClean="0"/>
            </a:br>
            <a:r>
              <a:rPr lang="cs-CZ" sz="8800" i="1" dirty="0" smtClean="0"/>
              <a:t/>
            </a:r>
            <a:br>
              <a:rPr lang="cs-CZ" sz="8800" i="1" dirty="0" smtClean="0"/>
            </a:br>
            <a:r>
              <a:rPr lang="cs-CZ" sz="8800" i="1" dirty="0" smtClean="0"/>
              <a:t/>
            </a:r>
            <a:br>
              <a:rPr lang="cs-CZ" sz="8800" i="1" dirty="0" smtClean="0"/>
            </a:br>
            <a:r>
              <a:rPr lang="cs-CZ" sz="8800" i="1" dirty="0" smtClean="0"/>
              <a:t/>
            </a:r>
            <a:br>
              <a:rPr lang="cs-CZ" sz="8800" i="1" dirty="0" smtClean="0"/>
            </a:br>
            <a:r>
              <a:rPr lang="cs-CZ" sz="8800" i="1" dirty="0" smtClean="0"/>
              <a:t/>
            </a:r>
            <a:br>
              <a:rPr lang="cs-CZ" sz="8800" i="1" dirty="0" smtClean="0"/>
            </a:br>
            <a:r>
              <a:rPr lang="cs-CZ" sz="8800" i="1" dirty="0" smtClean="0"/>
              <a:t/>
            </a:r>
            <a:br>
              <a:rPr lang="cs-CZ" sz="8800" i="1" dirty="0" smtClean="0"/>
            </a:br>
            <a:r>
              <a:rPr lang="cs-CZ" sz="8800" i="1" dirty="0" smtClean="0"/>
              <a:t/>
            </a:r>
            <a:br>
              <a:rPr lang="cs-CZ" sz="8800" i="1" dirty="0" smtClean="0"/>
            </a:br>
            <a:r>
              <a:rPr lang="cs-CZ" sz="8800" i="1" dirty="0" smtClean="0"/>
              <a:t/>
            </a:r>
            <a:br>
              <a:rPr lang="cs-CZ" sz="8800" i="1" dirty="0" smtClean="0"/>
            </a:br>
            <a:r>
              <a:rPr lang="cs-CZ" sz="4900" i="1" dirty="0" smtClean="0"/>
              <a:t>Napoleon I. </a:t>
            </a:r>
            <a:br>
              <a:rPr lang="cs-CZ" sz="4900" i="1" dirty="0" smtClean="0"/>
            </a:br>
            <a:r>
              <a:rPr lang="cs-CZ" sz="4900" i="1" dirty="0" smtClean="0"/>
              <a:t>Bonaparte </a:t>
            </a:r>
            <a:br>
              <a:rPr lang="cs-CZ" sz="4900" i="1" dirty="0" smtClean="0"/>
            </a:br>
            <a:r>
              <a:rPr lang="cs-CZ" sz="4900" i="1" dirty="0" smtClean="0"/>
              <a:t>a jeho bitvy   </a:t>
            </a:r>
            <a:endParaRPr lang="en-US" sz="49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92280" y="6381328"/>
            <a:ext cx="1800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VY_32_INOVACE_10_30</a:t>
            </a:r>
            <a:endParaRPr lang="cs-CZ" sz="1200" dirty="0"/>
          </a:p>
        </p:txBody>
      </p:sp>
      <p:pic>
        <p:nvPicPr>
          <p:cNvPr id="2050" name="Picture 2" descr="C:\Users\PH\Desktop\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1857364"/>
            <a:ext cx="3720474" cy="4429136"/>
          </a:xfrm>
          <a:prstGeom prst="rect">
            <a:avLst/>
          </a:prstGeom>
          <a:noFill/>
        </p:spPr>
      </p:pic>
      <p:pic>
        <p:nvPicPr>
          <p:cNvPr id="1026" name="Picture 2" descr="C:\Users\PH\Desktop\pictur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285728"/>
            <a:ext cx="4994852" cy="142876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890177" y="6104329"/>
            <a:ext cx="1935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innerShdw blurRad="114300">
                    <a:prstClr val="black"/>
                  </a:innerShdw>
                </a:effectLst>
              </a:rPr>
              <a:t>Napoleon I. Bonaparte</a:t>
            </a:r>
            <a:endParaRPr lang="en-US" dirty="0">
              <a:solidFill>
                <a:schemeClr val="accent6">
                  <a:lumMod val="75000"/>
                </a:schemeClr>
              </a:solidFill>
              <a:effectLst>
                <a:innerShdw blurRad="114300">
                  <a:prstClr val="black"/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55576" y="1556792"/>
            <a:ext cx="7848872" cy="4525963"/>
          </a:xfrm>
        </p:spPr>
        <p:txBody>
          <a:bodyPr>
            <a:normAutofit/>
          </a:bodyPr>
          <a:lstStyle/>
          <a:p>
            <a:pPr marL="457200" indent="-457200">
              <a:buBlip>
                <a:blip r:embed="rId2"/>
              </a:buBlip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innerShdw blurRad="114300">
                    <a:prstClr val="black"/>
                  </a:innerShdw>
                </a:effectLst>
              </a:rPr>
              <a:t>Celé jméno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effectLst>
                  <a:innerShdw blurRad="114300">
                    <a:prstClr val="black"/>
                  </a:innerShdw>
                </a:effectLst>
              </a:rPr>
              <a:t>: </a:t>
            </a:r>
            <a:r>
              <a:rPr lang="cs-CZ" dirty="0" smtClean="0"/>
              <a:t>Napoleon I. Bonaparte</a:t>
            </a:r>
            <a:endParaRPr lang="en-US" dirty="0" smtClean="0"/>
          </a:p>
          <a:p>
            <a:pPr marL="457200" indent="-457200">
              <a:buBlip>
                <a:blip r:embed="rId2"/>
              </a:buBlip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innerShdw blurRad="114300">
                    <a:prstClr val="black"/>
                  </a:innerShdw>
                </a:effectLst>
              </a:rPr>
              <a:t>Narozen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effectLst>
                  <a:innerShdw blurRad="114300">
                    <a:prstClr val="black"/>
                  </a:innerShdw>
                </a:effectLst>
              </a:rPr>
              <a:t>: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15. srpna 1769 </a:t>
            </a:r>
            <a:r>
              <a:rPr lang="cs-CZ" dirty="0" err="1" smtClean="0"/>
              <a:t>Ajaccio</a:t>
            </a:r>
            <a:r>
              <a:rPr lang="cs-CZ" dirty="0" smtClean="0"/>
              <a:t>, Korsika</a:t>
            </a:r>
          </a:p>
          <a:p>
            <a:pPr marL="457200" indent="-457200">
              <a:buBlip>
                <a:blip r:embed="rId2"/>
              </a:buBlip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innerShdw blurRad="114300">
                    <a:prstClr val="black"/>
                  </a:innerShdw>
                </a:effectLst>
              </a:rPr>
              <a:t>Úmrtí: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5. května 1821 (51)</a:t>
            </a:r>
          </a:p>
          <a:p>
            <a:pPr marL="457200" indent="-457200">
              <a:buBlip>
                <a:blip r:embed="rId2"/>
              </a:buBlip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innerShdw blurRad="114300">
                    <a:prstClr val="black"/>
                  </a:innerShdw>
                </a:effectLst>
              </a:rPr>
              <a:t>Doba vlády: </a:t>
            </a:r>
            <a:r>
              <a:rPr lang="cs-CZ" dirty="0" smtClean="0"/>
              <a:t>18</a:t>
            </a:r>
            <a:r>
              <a:rPr lang="cs-CZ" dirty="0" smtClean="0"/>
              <a:t>. květen 1804 </a:t>
            </a:r>
            <a:r>
              <a:rPr lang="cs-CZ" dirty="0" smtClean="0"/>
              <a:t>–</a:t>
            </a:r>
            <a:r>
              <a:rPr lang="cs-CZ" dirty="0"/>
              <a:t> </a:t>
            </a:r>
            <a:r>
              <a:rPr lang="cs-CZ" dirty="0" smtClean="0"/>
              <a:t>11</a:t>
            </a:r>
            <a:r>
              <a:rPr lang="cs-CZ" dirty="0" smtClean="0"/>
              <a:t>. duben 1814</a:t>
            </a:r>
            <a:br>
              <a:rPr lang="cs-CZ" dirty="0" smtClean="0"/>
            </a:br>
            <a:r>
              <a:rPr lang="cs-CZ" dirty="0" smtClean="0"/>
              <a:t>                        20</a:t>
            </a:r>
            <a:r>
              <a:rPr lang="cs-CZ" dirty="0" smtClean="0"/>
              <a:t>. březen – 22. červen 1815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Bitva u Slavkova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SzPct val="100000"/>
              <a:buBlip>
                <a:blip r:embed="rId2"/>
              </a:buBlip>
            </a:pPr>
            <a:r>
              <a:rPr lang="cs-CZ" dirty="0"/>
              <a:t>Bitva u </a:t>
            </a:r>
            <a:r>
              <a:rPr lang="cs-CZ" dirty="0" smtClean="0"/>
              <a:t>Slavkova, </a:t>
            </a:r>
            <a:r>
              <a:rPr lang="cs-CZ" dirty="0"/>
              <a:t>známá též jako </a:t>
            </a:r>
            <a:r>
              <a:rPr lang="cs-CZ" dirty="0" smtClean="0"/>
              <a:t>„bitva </a:t>
            </a:r>
            <a:r>
              <a:rPr lang="cs-CZ" dirty="0"/>
              <a:t>tří </a:t>
            </a:r>
            <a:r>
              <a:rPr lang="cs-CZ" dirty="0" smtClean="0"/>
              <a:t>císařů,“ </a:t>
            </a:r>
            <a:r>
              <a:rPr lang="cs-CZ" dirty="0"/>
              <a:t>proběhla </a:t>
            </a:r>
            <a:r>
              <a:rPr lang="cs-CZ" b="1" dirty="0"/>
              <a:t>2. prosince </a:t>
            </a:r>
            <a:r>
              <a:rPr lang="cs-CZ" b="1" dirty="0" smtClean="0"/>
              <a:t>1805 </a:t>
            </a:r>
            <a:r>
              <a:rPr lang="cs-CZ" dirty="0"/>
              <a:t>poblíž </a:t>
            </a:r>
            <a:r>
              <a:rPr lang="cs-CZ" dirty="0" smtClean="0"/>
              <a:t>Slavkova </a:t>
            </a:r>
            <a:r>
              <a:rPr lang="cs-CZ" dirty="0"/>
              <a:t>u Brna</a:t>
            </a:r>
            <a:r>
              <a:rPr lang="cs-CZ" dirty="0" smtClean="0"/>
              <a:t>.</a:t>
            </a:r>
          </a:p>
          <a:p>
            <a:pPr>
              <a:buSzPct val="100000"/>
              <a:buBlip>
                <a:blip r:embed="rId2"/>
              </a:buBlip>
            </a:pPr>
            <a:r>
              <a:rPr lang="cs-CZ" dirty="0"/>
              <a:t> Armáda Francouzského císařství v čele s císařem Napoleonem Bonapartem </a:t>
            </a:r>
            <a:r>
              <a:rPr lang="cs-CZ" dirty="0" smtClean="0"/>
              <a:t> </a:t>
            </a:r>
            <a:r>
              <a:rPr lang="cs-CZ" dirty="0"/>
              <a:t>drtivě porazila vojsko </a:t>
            </a:r>
            <a:r>
              <a:rPr lang="cs-CZ" dirty="0" smtClean="0"/>
              <a:t>spojenců, jimiž </a:t>
            </a:r>
            <a:r>
              <a:rPr lang="cs-CZ" dirty="0"/>
              <a:t>byly Rusko v čele s carem Alexandrem I. a M. I. </a:t>
            </a:r>
            <a:r>
              <a:rPr lang="cs-CZ" dirty="0" err="1"/>
              <a:t>Kutuzovem</a:t>
            </a:r>
            <a:r>
              <a:rPr lang="cs-CZ" dirty="0"/>
              <a:t> a Rakousko pod vrchním velením císaře Františka </a:t>
            </a:r>
            <a:r>
              <a:rPr lang="cs-CZ" dirty="0" smtClean="0"/>
              <a:t>I.</a:t>
            </a:r>
          </a:p>
          <a:p>
            <a:pPr>
              <a:buSzPct val="100000"/>
              <a:buBlip>
                <a:blip r:embed="rId2"/>
              </a:buBlip>
            </a:pPr>
            <a:endParaRPr lang="cs-CZ" dirty="0" smtClean="0"/>
          </a:p>
          <a:p>
            <a:pPr>
              <a:buSzPct val="100000"/>
              <a:buBlip>
                <a:blip r:embed="rId2"/>
              </a:buBlip>
            </a:pPr>
            <a:endParaRPr lang="cs-CZ" dirty="0" smtClean="0"/>
          </a:p>
          <a:p>
            <a:pPr>
              <a:buSzPct val="100000"/>
              <a:buBlip>
                <a:blip r:embed="rId2"/>
              </a:buBlip>
            </a:pPr>
            <a:endParaRPr lang="cs-CZ" dirty="0" smtClean="0"/>
          </a:p>
          <a:p>
            <a:pPr>
              <a:buSzPct val="100000"/>
              <a:buNone/>
            </a:pPr>
            <a:endParaRPr lang="cs-CZ" dirty="0" smtClean="0"/>
          </a:p>
          <a:p>
            <a:pPr>
              <a:buSzPct val="100000"/>
              <a:buNone/>
            </a:pPr>
            <a:r>
              <a:rPr lang="cs-CZ" dirty="0" smtClean="0"/>
              <a:t> </a:t>
            </a:r>
            <a:r>
              <a:rPr lang="cs-CZ" dirty="0" smtClean="0"/>
              <a:t>                           </a:t>
            </a:r>
            <a:r>
              <a:rPr lang="cs-CZ" sz="1900" dirty="0" smtClean="0"/>
              <a:t>obr.2</a:t>
            </a:r>
            <a:endParaRPr lang="cs-CZ" sz="1900" dirty="0"/>
          </a:p>
        </p:txBody>
      </p:sp>
      <p:pic>
        <p:nvPicPr>
          <p:cNvPr id="3074" name="Picture 2" descr="C:\Users\PH\Desktop\800px-Austerlitz-baron-Pasca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1802" y="3857628"/>
            <a:ext cx="5080000" cy="25273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20014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Válka v Rusku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229600" cy="4525963"/>
          </a:xfrm>
        </p:spPr>
        <p:txBody>
          <a:bodyPr>
            <a:normAutofit/>
          </a:bodyPr>
          <a:lstStyle/>
          <a:p>
            <a:pPr indent="0">
              <a:buNone/>
            </a:pPr>
            <a:endParaRPr lang="cs-CZ" dirty="0"/>
          </a:p>
          <a:p>
            <a:pPr>
              <a:buBlip>
                <a:blip r:embed="rId2"/>
              </a:buBlip>
            </a:pPr>
            <a:r>
              <a:rPr lang="cs-CZ" b="1" dirty="0" smtClean="0"/>
              <a:t>18</a:t>
            </a:r>
            <a:r>
              <a:rPr lang="cs-CZ" b="1" dirty="0"/>
              <a:t>. října 1812</a:t>
            </a:r>
            <a:r>
              <a:rPr lang="cs-CZ" dirty="0" smtClean="0"/>
              <a:t>, když </a:t>
            </a:r>
            <a:r>
              <a:rPr lang="cs-CZ" dirty="0"/>
              <a:t>Napoleon zahájil ústup z Ruska, </a:t>
            </a:r>
            <a:r>
              <a:rPr lang="cs-CZ" dirty="0" smtClean="0"/>
              <a:t>měly </a:t>
            </a:r>
            <a:r>
              <a:rPr lang="cs-CZ" dirty="0"/>
              <a:t>síly Francouzů </a:t>
            </a:r>
            <a:r>
              <a:rPr lang="cs-CZ" dirty="0" smtClean="0"/>
              <a:t>přibližně 88 700 </a:t>
            </a:r>
            <a:r>
              <a:rPr lang="cs-CZ" dirty="0"/>
              <a:t>pěších, 15 </a:t>
            </a:r>
            <a:r>
              <a:rPr lang="cs-CZ" dirty="0" smtClean="0"/>
              <a:t>200 </a:t>
            </a:r>
            <a:r>
              <a:rPr lang="cs-CZ" dirty="0"/>
              <a:t>jezdců a </a:t>
            </a:r>
            <a:r>
              <a:rPr lang="cs-CZ" dirty="0" smtClean="0"/>
              <a:t>téměř 600 </a:t>
            </a:r>
            <a:r>
              <a:rPr lang="cs-CZ" dirty="0"/>
              <a:t>děl. Při pochodu ze Smolenska to </a:t>
            </a:r>
            <a:r>
              <a:rPr lang="cs-CZ" dirty="0" smtClean="0"/>
              <a:t>bylo pouhých asi </a:t>
            </a:r>
            <a:r>
              <a:rPr lang="cs-CZ" dirty="0"/>
              <a:t>49 </a:t>
            </a:r>
            <a:r>
              <a:rPr lang="cs-CZ" dirty="0" smtClean="0"/>
              <a:t>o00 </a:t>
            </a:r>
            <a:r>
              <a:rPr lang="cs-CZ" dirty="0"/>
              <a:t>mužů a při příchodu k </a:t>
            </a:r>
            <a:r>
              <a:rPr lang="cs-CZ" dirty="0" smtClean="0"/>
              <a:t>řece </a:t>
            </a:r>
            <a:r>
              <a:rPr lang="cs-CZ" dirty="0" err="1" smtClean="0"/>
              <a:t>Berezině</a:t>
            </a:r>
            <a:r>
              <a:rPr lang="cs-CZ" dirty="0" smtClean="0"/>
              <a:t> asi 37 </a:t>
            </a:r>
            <a:r>
              <a:rPr lang="cs-CZ" dirty="0"/>
              <a:t>000 pěších a 5 </a:t>
            </a:r>
            <a:r>
              <a:rPr lang="cs-CZ" dirty="0" smtClean="0"/>
              <a:t>550 </a:t>
            </a:r>
            <a:r>
              <a:rPr lang="cs-CZ" dirty="0"/>
              <a:t>jezdců. 2. prosince byla síla Grande </a:t>
            </a:r>
            <a:r>
              <a:rPr lang="cs-CZ" dirty="0" err="1" smtClean="0"/>
              <a:t>Armee</a:t>
            </a:r>
            <a:r>
              <a:rPr lang="cs-CZ" dirty="0" smtClean="0"/>
              <a:t> </a:t>
            </a:r>
            <a:r>
              <a:rPr lang="cs-CZ" dirty="0"/>
              <a:t>odhadována na 7 000 bojeschopných mužů</a:t>
            </a:r>
            <a:r>
              <a:rPr lang="cs-CZ" dirty="0" smtClean="0"/>
              <a:t>. </a:t>
            </a:r>
            <a:r>
              <a:rPr lang="cs-CZ" dirty="0"/>
              <a:t>S</a:t>
            </a:r>
            <a:r>
              <a:rPr lang="cs-CZ" dirty="0" smtClean="0"/>
              <a:t>tatistiky </a:t>
            </a:r>
            <a:r>
              <a:rPr lang="cs-CZ" dirty="0"/>
              <a:t>říkají že z 680 000 mužů, </a:t>
            </a:r>
            <a:r>
              <a:rPr lang="cs-CZ" dirty="0" smtClean="0"/>
              <a:t>které </a:t>
            </a:r>
            <a:r>
              <a:rPr lang="cs-CZ" dirty="0"/>
              <a:t>Napoleon postupně zapojil do ruského tažení, se jich vrátilo </a:t>
            </a:r>
            <a:r>
              <a:rPr lang="cs-CZ" dirty="0" smtClean="0"/>
              <a:t>asi 80 000.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7087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H\Desktop\800px-Hillingford_-_Napoleon_with_His_Troops_at_the_Battle_of_Borodino,_18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792491"/>
            <a:ext cx="8429684" cy="535636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61437" y="6237312"/>
            <a:ext cx="7393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7903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Bitva národů u Lipska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Blip>
                <a:blip r:embed="rId2"/>
              </a:buBlip>
            </a:pPr>
            <a:r>
              <a:rPr lang="cs-CZ" dirty="0"/>
              <a:t>Bitva začala </a:t>
            </a:r>
            <a:r>
              <a:rPr lang="cs-CZ" b="1" dirty="0"/>
              <a:t>16. </a:t>
            </a:r>
            <a:r>
              <a:rPr lang="cs-CZ" b="1" dirty="0" smtClean="0"/>
              <a:t>října 1812 </a:t>
            </a:r>
            <a:r>
              <a:rPr lang="cs-CZ" dirty="0"/>
              <a:t>útokem 78 000 </a:t>
            </a:r>
            <a:r>
              <a:rPr lang="cs-CZ" dirty="0" smtClean="0"/>
              <a:t>spojeneckých vojáků </a:t>
            </a:r>
            <a:r>
              <a:rPr lang="cs-CZ" dirty="0"/>
              <a:t>z jihu a 54 000 ze severu, Napoleon měl větší </a:t>
            </a:r>
            <a:r>
              <a:rPr lang="cs-CZ" dirty="0" smtClean="0"/>
              <a:t>množství </a:t>
            </a:r>
            <a:r>
              <a:rPr lang="cs-CZ" dirty="0"/>
              <a:t>své armády na jihu. Spojenecký útok nebyl příliš úspěšný a byl přinucen ustoupit, ale ani Napoleonovy oddíly nebyly schopné prolomit přesilu na protivníkově linii. Výsledkem prvního dne bojů byl pat.</a:t>
            </a:r>
          </a:p>
        </p:txBody>
      </p:sp>
      <p:pic>
        <p:nvPicPr>
          <p:cNvPr id="4098" name="Picture 2" descr="C:\Users\PH\Desktop\Napoleon_i_Poniatowski_Lips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4214818"/>
            <a:ext cx="3071834" cy="241139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851920" y="6165304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5110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Bitva u Waterloo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SzPct val="100000"/>
              <a:buBlip>
                <a:blip r:embed="rId2"/>
              </a:buBlip>
            </a:pPr>
            <a:r>
              <a:rPr lang="cs-CZ" dirty="0" smtClean="0"/>
              <a:t>Bitva se odehrála </a:t>
            </a:r>
            <a:r>
              <a:rPr lang="cs-CZ" dirty="0"/>
              <a:t>v odpoledních a podvečerních hodinách neděle 18. června 1815 asi 20 km jižně od belgické </a:t>
            </a:r>
            <a:r>
              <a:rPr lang="cs-CZ" dirty="0" smtClean="0"/>
              <a:t>metropole v  </a:t>
            </a:r>
            <a:r>
              <a:rPr lang="cs-CZ" dirty="0"/>
              <a:t>Bruselu. Francouzská armáda císaře Napoleona I. zde utrpěla drtivou </a:t>
            </a:r>
            <a:r>
              <a:rPr lang="cs-CZ" dirty="0" smtClean="0"/>
              <a:t>porážku.</a:t>
            </a:r>
            <a:endParaRPr lang="cs-CZ" dirty="0"/>
          </a:p>
        </p:txBody>
      </p:sp>
      <p:pic>
        <p:nvPicPr>
          <p:cNvPr id="5122" name="Picture 2" descr="C:\Users\PH\Desktop\800px-Andrieux_-_La_bataille_de_Waterlo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28794" y="3500438"/>
            <a:ext cx="5060360" cy="292578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67544" y="5229200"/>
            <a:ext cx="726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6536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928670"/>
            <a:ext cx="8229600" cy="1143000"/>
          </a:xfrm>
        </p:spPr>
        <p:txBody>
          <a:bodyPr/>
          <a:lstStyle/>
          <a:p>
            <a:r>
              <a:rPr lang="cs-CZ" dirty="0"/>
              <a:t>Shrnující opakování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Napoleonská doba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Vše o Napoleonovi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i="1" dirty="0" smtClean="0"/>
              <a:t>Vše o Napoleonovi-pracovní list(při odpovídání na otázky využívej PC, učebnici a poznámky v sešitě)</a:t>
            </a:r>
          </a:p>
          <a:p>
            <a:pPr>
              <a:buNone/>
            </a:pPr>
            <a:endParaRPr lang="cs-CZ" dirty="0" smtClean="0"/>
          </a:p>
          <a:p>
            <a:pPr indent="0">
              <a:buNone/>
            </a:pPr>
            <a:r>
              <a:rPr lang="cs-CZ" sz="3100" dirty="0" smtClean="0"/>
              <a:t>1. 1795 dal o sobě Napoleon poprvé vědět jako vojenský velitel. Při jako příležitosti to bylo?</a:t>
            </a:r>
          </a:p>
          <a:p>
            <a:pPr indent="0">
              <a:buNone/>
            </a:pPr>
            <a:r>
              <a:rPr lang="cs-CZ" sz="3100" dirty="0" smtClean="0"/>
              <a:t>2. Co bylo direktorium?</a:t>
            </a:r>
          </a:p>
          <a:p>
            <a:pPr indent="0">
              <a:buNone/>
            </a:pPr>
            <a:r>
              <a:rPr lang="cs-CZ" sz="3100" dirty="0" smtClean="0"/>
              <a:t>3. Vysvětli 9.11.1799?</a:t>
            </a:r>
          </a:p>
          <a:p>
            <a:pPr indent="0">
              <a:buNone/>
            </a:pPr>
            <a:r>
              <a:rPr lang="cs-CZ" sz="3100" dirty="0" smtClean="0"/>
              <a:t>4. Kdo vládl ve Francii po období direktoria?</a:t>
            </a:r>
          </a:p>
          <a:p>
            <a:pPr indent="0">
              <a:buNone/>
            </a:pPr>
            <a:r>
              <a:rPr lang="cs-CZ" sz="3100" dirty="0" smtClean="0"/>
              <a:t>5. Proč se vydal Napoleon do Egypta?</a:t>
            </a:r>
          </a:p>
          <a:p>
            <a:pPr indent="0">
              <a:buNone/>
            </a:pPr>
            <a:r>
              <a:rPr lang="cs-CZ" sz="3100" dirty="0" smtClean="0"/>
              <a:t>6. Co se stalo u Abú </a:t>
            </a:r>
            <a:r>
              <a:rPr lang="cs-CZ" sz="3100" dirty="0" err="1" smtClean="0"/>
              <a:t>Kíru</a:t>
            </a:r>
            <a:r>
              <a:rPr lang="cs-CZ" sz="3100" dirty="0" smtClean="0"/>
              <a:t>?</a:t>
            </a:r>
          </a:p>
          <a:p>
            <a:pPr indent="0">
              <a:buNone/>
            </a:pPr>
            <a:r>
              <a:rPr lang="cs-CZ" sz="3100" dirty="0" smtClean="0"/>
              <a:t>7. Kde zastihla Napoleona nabídka stát se konzulem?</a:t>
            </a:r>
          </a:p>
          <a:p>
            <a:pPr indent="0">
              <a:buNone/>
            </a:pPr>
            <a:r>
              <a:rPr lang="cs-CZ" sz="3100" dirty="0" smtClean="0"/>
              <a:t>8. Co je </a:t>
            </a:r>
            <a:r>
              <a:rPr lang="cs-CZ" sz="3100" dirty="0" err="1" smtClean="0"/>
              <a:t>Rossetská</a:t>
            </a:r>
            <a:r>
              <a:rPr lang="cs-CZ" sz="3100" dirty="0" smtClean="0"/>
              <a:t> deska?</a:t>
            </a:r>
          </a:p>
          <a:p>
            <a:pPr indent="0">
              <a:buNone/>
            </a:pPr>
            <a:r>
              <a:rPr lang="cs-CZ" sz="3100" dirty="0" smtClean="0"/>
              <a:t>9. Jak našli napoleonští vojáci sfingu?</a:t>
            </a:r>
          </a:p>
          <a:p>
            <a:pPr indent="0">
              <a:buNone/>
            </a:pPr>
            <a:r>
              <a:rPr lang="cs-CZ" sz="3100" dirty="0" smtClean="0"/>
              <a:t>10. Kdo byla Josefina?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Druhá část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indent="0">
              <a:buNone/>
            </a:pPr>
            <a:r>
              <a:rPr lang="cs-CZ" dirty="0" smtClean="0"/>
              <a:t>11. Kdo byla Marie Louisa?</a:t>
            </a:r>
          </a:p>
          <a:p>
            <a:pPr indent="0">
              <a:buNone/>
            </a:pPr>
            <a:r>
              <a:rPr lang="cs-CZ" dirty="0" smtClean="0"/>
              <a:t>12. Čí dcera byla Marie Louisa?</a:t>
            </a:r>
          </a:p>
          <a:p>
            <a:pPr indent="0">
              <a:buNone/>
            </a:pPr>
            <a:r>
              <a:rPr lang="cs-CZ" dirty="0" smtClean="0"/>
              <a:t>13. Čím se stal Napoleon 1804?</a:t>
            </a:r>
          </a:p>
          <a:p>
            <a:pPr indent="0">
              <a:buNone/>
            </a:pPr>
            <a:r>
              <a:rPr lang="cs-CZ" dirty="0" smtClean="0"/>
              <a:t>14. Jaké bylo postavení prvního konzula? Jaké měl       pravomoce?</a:t>
            </a:r>
          </a:p>
          <a:p>
            <a:pPr indent="0">
              <a:buNone/>
            </a:pPr>
            <a:r>
              <a:rPr lang="cs-CZ" dirty="0" smtClean="0"/>
              <a:t>15. Která území Francie ovládala?</a:t>
            </a:r>
          </a:p>
          <a:p>
            <a:pPr indent="0">
              <a:buNone/>
            </a:pPr>
            <a:r>
              <a:rPr lang="cs-CZ" dirty="0" smtClean="0"/>
              <a:t>16. Vazalské země Francie byly….mapa str.65</a:t>
            </a:r>
          </a:p>
          <a:p>
            <a:pPr indent="0">
              <a:buNone/>
            </a:pPr>
            <a:r>
              <a:rPr lang="cs-CZ" dirty="0" smtClean="0"/>
              <a:t>17. Napoleonovi spojenci před útokem na Rusko byli…</a:t>
            </a:r>
          </a:p>
          <a:p>
            <a:pPr indent="0">
              <a:buNone/>
            </a:pPr>
            <a:r>
              <a:rPr lang="cs-CZ" dirty="0" smtClean="0"/>
              <a:t>18. Napoleonovi protivníci…</a:t>
            </a:r>
          </a:p>
          <a:p>
            <a:pPr indent="0">
              <a:buNone/>
            </a:pPr>
            <a:r>
              <a:rPr lang="cs-CZ" dirty="0" smtClean="0"/>
              <a:t>19. Co se stalo u </a:t>
            </a:r>
            <a:r>
              <a:rPr lang="cs-CZ" dirty="0" err="1" smtClean="0"/>
              <a:t>Trafalgaru</a:t>
            </a:r>
            <a:r>
              <a:rPr lang="cs-CZ" dirty="0" smtClean="0"/>
              <a:t>?</a:t>
            </a:r>
          </a:p>
          <a:p>
            <a:pPr indent="0">
              <a:buNone/>
            </a:pPr>
            <a:r>
              <a:rPr lang="cs-CZ" dirty="0" smtClean="0"/>
              <a:t>20. Kdy byla bitva u </a:t>
            </a:r>
            <a:r>
              <a:rPr lang="cs-CZ" dirty="0" err="1" smtClean="0"/>
              <a:t>Trafalgaru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Třetí část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indent="0">
              <a:buNone/>
            </a:pPr>
            <a:r>
              <a:rPr lang="cs-CZ" dirty="0" smtClean="0"/>
              <a:t>21. Kdy přesně byla bitva u Slavkova?</a:t>
            </a:r>
          </a:p>
          <a:p>
            <a:pPr indent="0">
              <a:buNone/>
            </a:pPr>
            <a:r>
              <a:rPr lang="cs-CZ" dirty="0" smtClean="0"/>
              <a:t>22. Proč se jí říká bitva tří císařů?</a:t>
            </a:r>
          </a:p>
          <a:p>
            <a:pPr indent="0">
              <a:buNone/>
            </a:pPr>
            <a:r>
              <a:rPr lang="cs-CZ" dirty="0" smtClean="0"/>
              <a:t>23. Kdo u Slavkova vyhrál?</a:t>
            </a:r>
          </a:p>
          <a:p>
            <a:pPr indent="0">
              <a:buNone/>
            </a:pPr>
            <a:r>
              <a:rPr lang="cs-CZ" dirty="0" smtClean="0"/>
              <a:t>24. Co se stalo se Svatou říší římskou národa německého?</a:t>
            </a:r>
          </a:p>
          <a:p>
            <a:pPr indent="0">
              <a:buNone/>
            </a:pPr>
            <a:r>
              <a:rPr lang="cs-CZ" dirty="0" smtClean="0"/>
              <a:t>25. Co byl Rýnský spolek?</a:t>
            </a:r>
          </a:p>
          <a:p>
            <a:pPr indent="0">
              <a:buNone/>
            </a:pPr>
            <a:r>
              <a:rPr lang="cs-CZ" dirty="0" smtClean="0"/>
              <a:t>26. Proč se z Františka II. stal František I.?</a:t>
            </a:r>
          </a:p>
          <a:p>
            <a:pPr indent="0">
              <a:buNone/>
            </a:pPr>
            <a:r>
              <a:rPr lang="cs-CZ" dirty="0" smtClean="0"/>
              <a:t>27. Proti komu vyhlásil Napoleon kontinentální blokádu?</a:t>
            </a:r>
          </a:p>
          <a:p>
            <a:pPr indent="0">
              <a:buNone/>
            </a:pPr>
            <a:r>
              <a:rPr lang="cs-CZ" dirty="0" smtClean="0"/>
              <a:t>28. Proč se vydal Napoleon na Pyrenejský poloostrov?</a:t>
            </a:r>
          </a:p>
          <a:p>
            <a:pPr indent="0">
              <a:buNone/>
            </a:pPr>
            <a:r>
              <a:rPr lang="cs-CZ" dirty="0" smtClean="0"/>
              <a:t>29. Jak dopadl Napoleon v Portugalsku a ve Španělsku?</a:t>
            </a:r>
          </a:p>
          <a:p>
            <a:pPr indent="0">
              <a:buNone/>
            </a:pPr>
            <a:r>
              <a:rPr lang="cs-CZ" dirty="0" smtClean="0"/>
              <a:t>30. Kdo byli partyzáni?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Čtvrtá část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indent="0">
              <a:buNone/>
            </a:pPr>
            <a:r>
              <a:rPr lang="cs-CZ" dirty="0" smtClean="0"/>
              <a:t>31. Proč se musel</a:t>
            </a:r>
            <a:r>
              <a:rPr lang="cs-CZ" b="1" i="1" dirty="0" smtClean="0"/>
              <a:t> </a:t>
            </a:r>
            <a:r>
              <a:rPr lang="cs-CZ" dirty="0" smtClean="0"/>
              <a:t>stát František I. Napoleonovým     spojencem?</a:t>
            </a:r>
          </a:p>
          <a:p>
            <a:pPr indent="0">
              <a:buNone/>
            </a:pPr>
            <a:r>
              <a:rPr lang="cs-CZ" dirty="0" smtClean="0"/>
              <a:t>32. Proč musel František I. provdat svou nejstarší dceru za Napoleona?</a:t>
            </a:r>
          </a:p>
          <a:p>
            <a:pPr indent="0">
              <a:buNone/>
            </a:pPr>
            <a:r>
              <a:rPr lang="cs-CZ" dirty="0" smtClean="0"/>
              <a:t>32. Které státy se nestaly členy Rýnského spolku?</a:t>
            </a:r>
          </a:p>
          <a:p>
            <a:pPr indent="0">
              <a:buNone/>
            </a:pPr>
            <a:r>
              <a:rPr lang="cs-CZ" dirty="0" smtClean="0"/>
              <a:t>33. Odkud pocházel Napoleon? </a:t>
            </a:r>
          </a:p>
          <a:p>
            <a:pPr indent="0">
              <a:buNone/>
            </a:pPr>
            <a:r>
              <a:rPr lang="cs-CZ" dirty="0" smtClean="0"/>
              <a:t>34. Proč se vydal Napoleon do Ruska?</a:t>
            </a:r>
          </a:p>
          <a:p>
            <a:pPr indent="0">
              <a:buNone/>
            </a:pPr>
            <a:r>
              <a:rPr lang="cs-CZ" dirty="0" smtClean="0"/>
              <a:t>35. 1812 vysvětli.</a:t>
            </a:r>
          </a:p>
          <a:p>
            <a:pPr indent="0">
              <a:buNone/>
            </a:pPr>
            <a:r>
              <a:rPr lang="cs-CZ" dirty="0" smtClean="0"/>
              <a:t>36. Kde v Rusku svedl první velkou bitvu?</a:t>
            </a:r>
          </a:p>
          <a:p>
            <a:pPr indent="0">
              <a:buNone/>
            </a:pPr>
            <a:r>
              <a:rPr lang="cs-CZ" dirty="0" smtClean="0"/>
              <a:t>37. Kdo velel Rusům?</a:t>
            </a:r>
          </a:p>
          <a:p>
            <a:pPr indent="0">
              <a:buNone/>
            </a:pPr>
            <a:r>
              <a:rPr lang="cs-CZ" dirty="0" smtClean="0"/>
              <a:t>38. Co v Rusku Napoleon podcenil?</a:t>
            </a:r>
          </a:p>
          <a:p>
            <a:pPr indent="0">
              <a:buNone/>
            </a:pPr>
            <a:r>
              <a:rPr lang="cs-CZ" dirty="0" smtClean="0"/>
              <a:t>39. Co se stalo u řeky Bereziny?</a:t>
            </a:r>
          </a:p>
          <a:p>
            <a:pPr indent="0">
              <a:buNone/>
            </a:pPr>
            <a:r>
              <a:rPr lang="cs-CZ" dirty="0" smtClean="0"/>
              <a:t>40. Kdo byli ruští kozáci?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Pátá část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indent="0">
              <a:buNone/>
            </a:pPr>
            <a:r>
              <a:rPr lang="cs-CZ" dirty="0" smtClean="0"/>
              <a:t>41. Kdy a kde byly bitva národů?</a:t>
            </a:r>
          </a:p>
          <a:p>
            <a:pPr indent="0">
              <a:buNone/>
            </a:pPr>
            <a:r>
              <a:rPr lang="cs-CZ" dirty="0" smtClean="0"/>
              <a:t>42. Kteří panovníci Napoleona u Lipska porazili?</a:t>
            </a:r>
          </a:p>
          <a:p>
            <a:pPr indent="0">
              <a:buNone/>
            </a:pPr>
            <a:r>
              <a:rPr lang="cs-CZ" dirty="0" smtClean="0"/>
              <a:t>43. Co se stalo s Napoleonem po bitvě u Lipska?</a:t>
            </a:r>
          </a:p>
          <a:p>
            <a:pPr indent="0">
              <a:buNone/>
            </a:pPr>
            <a:r>
              <a:rPr lang="cs-CZ" dirty="0" smtClean="0"/>
              <a:t>44. Kdo vládl ve Francii po popraveném králi?</a:t>
            </a:r>
          </a:p>
          <a:p>
            <a:pPr indent="0">
              <a:buNone/>
            </a:pPr>
            <a:r>
              <a:rPr lang="cs-CZ" dirty="0" smtClean="0"/>
              <a:t>45. Proč byl svolán Vídeňský kongres?</a:t>
            </a:r>
          </a:p>
          <a:p>
            <a:pPr indent="0">
              <a:buNone/>
            </a:pPr>
            <a:r>
              <a:rPr lang="cs-CZ" dirty="0" smtClean="0"/>
              <a:t>46. Kdo ho svolal?</a:t>
            </a:r>
          </a:p>
          <a:p>
            <a:pPr indent="0">
              <a:buNone/>
            </a:pPr>
            <a:r>
              <a:rPr lang="cs-CZ" dirty="0" smtClean="0"/>
              <a:t>47. Kdy se konal?</a:t>
            </a:r>
          </a:p>
          <a:p>
            <a:pPr indent="0">
              <a:buNone/>
            </a:pPr>
            <a:r>
              <a:rPr lang="cs-CZ" dirty="0" smtClean="0"/>
              <a:t>48. Co jeho jednání přerušilo?</a:t>
            </a:r>
          </a:p>
          <a:p>
            <a:pPr indent="0">
              <a:buNone/>
            </a:pPr>
            <a:r>
              <a:rPr lang="cs-CZ" dirty="0" smtClean="0"/>
              <a:t>49. 1815 vysvětli.</a:t>
            </a:r>
          </a:p>
          <a:p>
            <a:pPr indent="0">
              <a:buNone/>
            </a:pPr>
            <a:r>
              <a:rPr lang="cs-CZ" dirty="0" smtClean="0"/>
              <a:t>50. Svatá Helena – vysvětli.</a:t>
            </a:r>
          </a:p>
          <a:p>
            <a:pPr indent="0">
              <a:buNone/>
            </a:pPr>
            <a:r>
              <a:rPr lang="cs-CZ" dirty="0" smtClean="0"/>
              <a:t> 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539552" y="260648"/>
            <a:ext cx="792088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Tato práce je šířena pod licencí CC BY-SA 3.0. Odkazy a citace jsou platné k datu vytvoření této práce.</a:t>
            </a:r>
          </a:p>
          <a:p>
            <a:r>
              <a:rPr lang="cs-CZ" dirty="0"/>
              <a:t>Texty jsou vlastní originální tvorbou autora. </a:t>
            </a:r>
            <a:endParaRPr lang="cs-CZ" dirty="0" smtClean="0"/>
          </a:p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</a:p>
          <a:p>
            <a:r>
              <a:rPr lang="cs-CZ" dirty="0" smtClean="0"/>
              <a:t>Název výukového materiálu: Napoleon</a:t>
            </a:r>
          </a:p>
          <a:p>
            <a:r>
              <a:rPr lang="cs-CZ" dirty="0" smtClean="0"/>
              <a:t>Autor: Marie </a:t>
            </a:r>
            <a:r>
              <a:rPr lang="cs-CZ" dirty="0" err="1" smtClean="0"/>
              <a:t>Heryánová</a:t>
            </a:r>
            <a:endParaRPr lang="cs-CZ" dirty="0" smtClean="0"/>
          </a:p>
          <a:p>
            <a:r>
              <a:rPr lang="cs-CZ" dirty="0" smtClean="0"/>
              <a:t>Vytvořeno: 17. 1. 2012</a:t>
            </a:r>
          </a:p>
          <a:p>
            <a:r>
              <a:rPr lang="cs-CZ" dirty="0" smtClean="0"/>
              <a:t>Ročník: 8.</a:t>
            </a:r>
          </a:p>
          <a:p>
            <a:r>
              <a:rPr lang="cs-CZ" dirty="0" smtClean="0"/>
              <a:t>Vzdělávací oblast: Člověk a společnost</a:t>
            </a:r>
          </a:p>
          <a:p>
            <a:r>
              <a:rPr lang="cs-CZ" dirty="0" smtClean="0"/>
              <a:t>Vzdělávací obor: Dějepis</a:t>
            </a:r>
          </a:p>
          <a:p>
            <a:r>
              <a:rPr lang="cs-CZ" dirty="0" smtClean="0"/>
              <a:t>Tematický okruh: Od konce 18. stol. do 1914</a:t>
            </a:r>
          </a:p>
          <a:p>
            <a:r>
              <a:rPr lang="cs-CZ" dirty="0" smtClean="0"/>
              <a:t>Téma: Napoleonské bitvy</a:t>
            </a:r>
          </a:p>
          <a:p>
            <a:r>
              <a:rPr lang="cs-CZ" dirty="0" smtClean="0"/>
              <a:t>Pomůcky: PC, </a:t>
            </a:r>
            <a:r>
              <a:rPr lang="cs-CZ" dirty="0" err="1" smtClean="0"/>
              <a:t>dataprojektor</a:t>
            </a:r>
            <a:endParaRPr lang="cs-CZ" dirty="0" smtClean="0"/>
          </a:p>
          <a:p>
            <a:r>
              <a:rPr lang="cs-CZ" dirty="0" smtClean="0"/>
              <a:t>Anotace: Určeno k názorné prezentaci období počátku 19. stol.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7870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642918"/>
            <a:ext cx="8229600" cy="6098450"/>
          </a:xfrm>
        </p:spPr>
        <p:txBody>
          <a:bodyPr>
            <a:normAutofit fontScale="55000" lnSpcReduction="20000"/>
          </a:bodyPr>
          <a:lstStyle/>
          <a:p>
            <a:r>
              <a:rPr lang="cs-CZ" sz="5400" dirty="0" smtClean="0">
                <a:hlinkClick r:id="rId2"/>
              </a:rPr>
              <a:t>Zdroje:</a:t>
            </a:r>
          </a:p>
          <a:p>
            <a:pPr indent="0">
              <a:buNone/>
            </a:pPr>
            <a:endParaRPr lang="cs-CZ" sz="5400" dirty="0" smtClean="0">
              <a:hlinkClick r:id="rId2"/>
            </a:endParaRPr>
          </a:p>
          <a:p>
            <a:r>
              <a:rPr lang="cs-CZ" b="1" dirty="0" smtClean="0"/>
              <a:t>Obr.1</a:t>
            </a:r>
            <a:r>
              <a:rPr lang="cs-CZ" dirty="0" smtClean="0"/>
              <a:t> Napoleon Bonaparte. </a:t>
            </a:r>
          </a:p>
          <a:p>
            <a:pPr indent="0">
              <a:buNone/>
            </a:pPr>
            <a:r>
              <a:rPr lang="cs-CZ" dirty="0"/>
              <a:t>DAVID, Jacques-Louis. </a:t>
            </a:r>
            <a:r>
              <a:rPr lang="cs-CZ" dirty="0" err="1"/>
              <a:t>Soubor:Jacques-Louis</a:t>
            </a:r>
            <a:r>
              <a:rPr lang="cs-CZ" dirty="0"/>
              <a:t> David 008.jpg.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</a:t>
            </a:r>
            <a:r>
              <a:rPr lang="cs-CZ" dirty="0" smtClean="0"/>
              <a:t>2012-01-17]]. </a:t>
            </a:r>
            <a:r>
              <a:rPr lang="cs-CZ" dirty="0"/>
              <a:t>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cs.wikipedia.org/wiki/Soubor:Jacques-Louis_David_008.jpg</a:t>
            </a:r>
            <a:r>
              <a:rPr lang="cs-CZ" dirty="0" smtClean="0"/>
              <a:t> </a:t>
            </a:r>
          </a:p>
          <a:p>
            <a:pPr indent="0">
              <a:buNone/>
            </a:pPr>
            <a:r>
              <a:rPr lang="cs-CZ" dirty="0" smtClean="0"/>
              <a:t> </a:t>
            </a:r>
          </a:p>
          <a:p>
            <a:r>
              <a:rPr lang="cs-CZ" b="1" dirty="0" smtClean="0"/>
              <a:t>Obr</a:t>
            </a:r>
            <a:r>
              <a:rPr lang="cs-CZ" b="1" dirty="0" smtClean="0"/>
              <a:t>. 2</a:t>
            </a:r>
            <a:r>
              <a:rPr lang="cs-CZ" dirty="0" smtClean="0"/>
              <a:t> </a:t>
            </a:r>
            <a:r>
              <a:rPr lang="cs-CZ" dirty="0" smtClean="0"/>
              <a:t>Bitva u </a:t>
            </a:r>
            <a:r>
              <a:rPr lang="cs-CZ" dirty="0" smtClean="0"/>
              <a:t>Slavkova</a:t>
            </a:r>
          </a:p>
          <a:p>
            <a:pPr indent="0">
              <a:buNone/>
            </a:pPr>
            <a:r>
              <a:rPr lang="cs-CZ" dirty="0" err="1" smtClean="0"/>
              <a:t>Soubor:Austerlitz-baron-Pascal.jpg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</a:t>
            </a:r>
            <a:r>
              <a:rPr lang="cs-CZ" dirty="0" smtClean="0"/>
              <a:t>2012-01-17]]. </a:t>
            </a:r>
            <a:r>
              <a:rPr lang="cs-CZ" dirty="0"/>
              <a:t>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cs.wikipedia.org/wiki/Soubor:Austerlitz-baron-Pascal.jpg</a:t>
            </a:r>
            <a:r>
              <a:rPr lang="cs-CZ" dirty="0" smtClean="0"/>
              <a:t> </a:t>
            </a:r>
          </a:p>
          <a:p>
            <a:pPr indent="0">
              <a:buNone/>
            </a:pPr>
            <a:r>
              <a:rPr lang="cs-CZ" dirty="0" smtClean="0"/>
              <a:t> </a:t>
            </a:r>
            <a:endParaRPr lang="cs-CZ" dirty="0" smtClean="0"/>
          </a:p>
          <a:p>
            <a:r>
              <a:rPr lang="cs-CZ" b="1" dirty="0" smtClean="0"/>
              <a:t>Obr. 3</a:t>
            </a:r>
            <a:r>
              <a:rPr lang="cs-CZ" dirty="0" smtClean="0"/>
              <a:t> </a:t>
            </a:r>
            <a:r>
              <a:rPr lang="cs-CZ" dirty="0" smtClean="0"/>
              <a:t>Napoleon Bonaparte. </a:t>
            </a:r>
            <a:endParaRPr lang="cs-CZ" dirty="0" smtClean="0"/>
          </a:p>
          <a:p>
            <a:pPr indent="0">
              <a:buNone/>
            </a:pPr>
            <a:r>
              <a:rPr lang="en-US" dirty="0" err="1" smtClean="0"/>
              <a:t>Soubor:Hillingford</a:t>
            </a:r>
            <a:r>
              <a:rPr lang="en-US" dirty="0" smtClean="0"/>
              <a:t> </a:t>
            </a:r>
            <a:r>
              <a:rPr lang="en-US" dirty="0"/>
              <a:t>- Napoleon with His Troops at the Battle of Borodino, 1812.jpg.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</a:t>
            </a:r>
            <a:r>
              <a:rPr lang="cs-CZ" dirty="0"/>
              <a:t>2012-01-17]</a:t>
            </a:r>
            <a:r>
              <a:rPr lang="en-US" dirty="0" smtClean="0"/>
              <a:t>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5"/>
              </a:rPr>
              <a:t>http://cs.wikipedia.org/wiki/Soubor:Hillingford_-_Napoleon_with_His_Troops_at_the_Battle_of_Borodino,_</a:t>
            </a:r>
            <a:r>
              <a:rPr lang="en-US" dirty="0" smtClean="0">
                <a:hlinkClick r:id="rId5"/>
              </a:rPr>
              <a:t>1812.jpg</a:t>
            </a:r>
            <a:endParaRPr lang="cs-CZ" dirty="0" smtClean="0"/>
          </a:p>
          <a:p>
            <a:pPr indent="0">
              <a:buNone/>
            </a:pPr>
            <a:endParaRPr lang="cs-CZ" dirty="0" smtClean="0"/>
          </a:p>
          <a:p>
            <a:r>
              <a:rPr lang="cs-CZ" b="1" dirty="0" smtClean="0"/>
              <a:t>Obr. 4</a:t>
            </a:r>
            <a:r>
              <a:rPr lang="cs-CZ" dirty="0" smtClean="0"/>
              <a:t> </a:t>
            </a:r>
            <a:r>
              <a:rPr lang="cs-CZ" dirty="0" smtClean="0"/>
              <a:t>Bitva u </a:t>
            </a:r>
            <a:r>
              <a:rPr lang="cs-CZ" dirty="0" smtClean="0"/>
              <a:t>Lipska</a:t>
            </a:r>
          </a:p>
          <a:p>
            <a:pPr indent="0">
              <a:buNone/>
            </a:pPr>
            <a:r>
              <a:rPr lang="cs-CZ" dirty="0" err="1" smtClean="0"/>
              <a:t>Soubor:Napoleon</a:t>
            </a:r>
            <a:r>
              <a:rPr lang="cs-CZ" dirty="0" smtClean="0"/>
              <a:t> </a:t>
            </a:r>
            <a:r>
              <a:rPr lang="cs-CZ" dirty="0"/>
              <a:t>i </a:t>
            </a:r>
            <a:r>
              <a:rPr lang="cs-CZ" dirty="0" err="1"/>
              <a:t>Poniatowski</a:t>
            </a:r>
            <a:r>
              <a:rPr lang="cs-CZ" dirty="0"/>
              <a:t> Lipsk.jpg.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2012-01-17]</a:t>
            </a:r>
            <a:r>
              <a:rPr lang="cs-CZ" dirty="0" smtClean="0"/>
              <a:t>]. </a:t>
            </a:r>
            <a:r>
              <a:rPr lang="cs-CZ" dirty="0"/>
              <a:t>Dostupné z: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cs.wikipedia.org/wiki/Soubor:Napoleon_i_Poniatowski_Lipsk.jpg</a:t>
            </a:r>
            <a:r>
              <a:rPr lang="cs-CZ" dirty="0" smtClean="0"/>
              <a:t>  </a:t>
            </a:r>
          </a:p>
          <a:p>
            <a:pPr indent="0">
              <a:buNone/>
            </a:pPr>
            <a:endParaRPr lang="cs-CZ" dirty="0" smtClean="0"/>
          </a:p>
          <a:p>
            <a:r>
              <a:rPr lang="cs-CZ" b="1" dirty="0" smtClean="0"/>
              <a:t>Obr. 5</a:t>
            </a:r>
            <a:r>
              <a:rPr lang="cs-CZ" dirty="0" smtClean="0"/>
              <a:t> </a:t>
            </a:r>
            <a:r>
              <a:rPr lang="cs-CZ" dirty="0" smtClean="0"/>
              <a:t>Bitva u </a:t>
            </a:r>
            <a:r>
              <a:rPr lang="cs-CZ" dirty="0" smtClean="0"/>
              <a:t>Waterloo</a:t>
            </a:r>
          </a:p>
          <a:p>
            <a:pPr indent="0">
              <a:buNone/>
            </a:pPr>
            <a:r>
              <a:rPr lang="cs-CZ" dirty="0" err="1" smtClean="0"/>
              <a:t>Soubor:Andrieux</a:t>
            </a:r>
            <a:r>
              <a:rPr lang="cs-CZ" dirty="0" smtClean="0"/>
              <a:t> </a:t>
            </a:r>
            <a:r>
              <a:rPr lang="cs-CZ" dirty="0"/>
              <a:t>- La </a:t>
            </a:r>
            <a:r>
              <a:rPr lang="cs-CZ" dirty="0" err="1"/>
              <a:t>bataille</a:t>
            </a:r>
            <a:r>
              <a:rPr lang="cs-CZ" dirty="0"/>
              <a:t> de Waterloo.jpg.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2012-01-17]</a:t>
            </a:r>
            <a:r>
              <a:rPr lang="cs-CZ" dirty="0" smtClean="0"/>
              <a:t>]. </a:t>
            </a:r>
            <a:r>
              <a:rPr lang="cs-CZ" dirty="0"/>
              <a:t>Dostupné z: </a:t>
            </a:r>
            <a:r>
              <a:rPr lang="cs-CZ" dirty="0">
                <a:hlinkClick r:id="rId7"/>
              </a:rPr>
              <a:t>http://cs.wikipedia.org/wiki/Soubor:Andrieux_-_</a:t>
            </a:r>
            <a:r>
              <a:rPr lang="cs-CZ" dirty="0" smtClean="0">
                <a:hlinkClick r:id="rId7"/>
              </a:rPr>
              <a:t>La_bataille_de_Waterloo.jpg</a:t>
            </a: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313</TotalTime>
  <Words>854</Words>
  <Application>Microsoft Office PowerPoint</Application>
  <PresentationFormat>Předvádění na obrazovce (4:3)</PresentationFormat>
  <Paragraphs>120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Human</vt:lpstr>
      <vt:lpstr>               Napoleon I.  Bonaparte  a jeho bitvy   </vt:lpstr>
      <vt:lpstr>Napoleon I. Bonaparte</vt:lpstr>
      <vt:lpstr> Bitva u Slavkova </vt:lpstr>
      <vt:lpstr>Válka v Rusku </vt:lpstr>
      <vt:lpstr>Prezentace aplikace PowerPoint</vt:lpstr>
      <vt:lpstr>Bitva národů u Lipska </vt:lpstr>
      <vt:lpstr>Bitva u Waterloo</vt:lpstr>
      <vt:lpstr>Shrnující opakování</vt:lpstr>
      <vt:lpstr>Vše o Napoleonovi</vt:lpstr>
      <vt:lpstr>Druhá část</vt:lpstr>
      <vt:lpstr>Třetí část</vt:lpstr>
      <vt:lpstr>Čtvrtá část</vt:lpstr>
      <vt:lpstr>Pátá část</vt:lpstr>
      <vt:lpstr>Prezentace aplikace PowerPoint</vt:lpstr>
      <vt:lpstr>Prezentace aplikace PowerPoint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NAPOLEON</dc:title>
  <dc:creator>Aneta</dc:creator>
  <cp:lastModifiedBy>Málková</cp:lastModifiedBy>
  <cp:revision>60</cp:revision>
  <dcterms:created xsi:type="dcterms:W3CDTF">2012-01-13T13:13:28Z</dcterms:created>
  <dcterms:modified xsi:type="dcterms:W3CDTF">2013-06-11T11:58:38Z</dcterms:modified>
</cp:coreProperties>
</file>