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1"/>
  </p:notesMasterIdLst>
  <p:handoutMasterIdLst>
    <p:handoutMasterId r:id="rId12"/>
  </p:handoutMasterIdLst>
  <p:sldIdLst>
    <p:sldId id="256" r:id="rId3"/>
    <p:sldId id="263" r:id="rId4"/>
    <p:sldId id="257" r:id="rId5"/>
    <p:sldId id="258" r:id="rId6"/>
    <p:sldId id="259" r:id="rId7"/>
    <p:sldId id="260" r:id="rId8"/>
    <p:sldId id="261" r:id="rId9"/>
    <p:sldId id="262" r:id="rId10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4" d="100"/>
          <a:sy n="74" d="100"/>
        </p:scale>
        <p:origin x="-828" y="-582"/>
      </p:cViewPr>
      <p:guideLst>
        <p:guide orient="horz" pos="2381"/>
        <p:guide pos="3175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501" cy="534101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Lucida Sans Unicode" pitchFamily="2"/>
              <a:cs typeface="Tahoma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9053" y="0"/>
            <a:ext cx="3280501" cy="534101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Lucida Sans Unicode" pitchFamily="2"/>
              <a:cs typeface="Tahoma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658"/>
            <a:ext cx="3280501" cy="534101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Lucida Sans Unicode" pitchFamily="2"/>
              <a:cs typeface="Tahoma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9053" y="10157658"/>
            <a:ext cx="3280501" cy="534101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34720C8-0DF4-4349-9AD6-B02382C82553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Lucida Sans Unicode" pitchFamily="2"/>
              <a:cs typeface="Tahoma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141166444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312922" y="1027081"/>
            <a:ext cx="4934157" cy="3700796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1169636" y="5086798"/>
            <a:ext cx="5226481" cy="4107603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18622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400" b="0" i="0" u="none" strike="noStrike" kern="0" cap="none" spc="0" baseline="0">
        <a:solidFill>
          <a:srgbClr val="000000"/>
        </a:solidFill>
        <a:uFillTx/>
        <a:latin typeface="Thorndale" pitchFamily="18"/>
        <a:cs typeface="Tahoma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811042"/>
          </a:xfrm>
        </p:spPr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811042"/>
          </a:xfrm>
        </p:spPr>
        <p:txBody>
          <a:bodyPr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811042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811042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811042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811042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811042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755651" y="2347914"/>
            <a:ext cx="8569327" cy="16208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512883" y="4283077"/>
            <a:ext cx="7056433" cy="1931990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Klepnutím lze upravit styl předlohy podnadpisů.</a:t>
            </a:r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96927" y="4857749"/>
            <a:ext cx="8567735" cy="1501773"/>
          </a:xfrm>
        </p:spPr>
        <p:txBody>
          <a:bodyPr anchor="t"/>
          <a:lstStyle>
            <a:lvl1pPr>
              <a:defRPr cap="all"/>
            </a:lvl1pPr>
          </a:lstStyle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96927" y="3203572"/>
            <a:ext cx="8567735" cy="1654177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Klepnutím lze upravit styly předlohy textu.</a:t>
            </a:r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741358" y="1963738"/>
            <a:ext cx="4310060" cy="493712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5203822" y="1963738"/>
            <a:ext cx="4310060" cy="493712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504821" y="303215"/>
            <a:ext cx="9072567" cy="125889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504821" y="1692270"/>
            <a:ext cx="4452935" cy="704846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504821" y="2397127"/>
            <a:ext cx="4452935" cy="435610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5121270" y="1692270"/>
            <a:ext cx="4456108" cy="704846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5121270" y="2397127"/>
            <a:ext cx="4456108" cy="435610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Klepnutím lze upravit styl předlohy nadpisů.</a:t>
            </a:r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504821" y="301623"/>
            <a:ext cx="3316291" cy="1279529"/>
          </a:xfrm>
        </p:spPr>
        <p:txBody>
          <a:bodyPr anchor="b"/>
          <a:lstStyle>
            <a:lvl1pPr>
              <a:defRPr sz="2000"/>
            </a:lvl1pPr>
          </a:lstStyle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3941758" y="301623"/>
            <a:ext cx="5635620" cy="645160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504821" y="1581153"/>
            <a:ext cx="3316291" cy="5172075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Klepnutím lze upravit styly předlohy textu.</a:t>
            </a:r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976439" y="5291139"/>
            <a:ext cx="6048371" cy="625477"/>
          </a:xfrm>
        </p:spPr>
        <p:txBody>
          <a:bodyPr anchor="b"/>
          <a:lstStyle>
            <a:lvl1pPr>
              <a:defRPr sz="2000"/>
            </a:lvl1pPr>
          </a:lstStyle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1976439" y="674690"/>
            <a:ext cx="6048371" cy="4537079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976439" y="5916616"/>
            <a:ext cx="6048371" cy="887416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Klepnutím lze upravit styly předlohy textu.</a:t>
            </a:r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7321545" y="282577"/>
            <a:ext cx="2192338" cy="6618290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741358" y="282577"/>
            <a:ext cx="6427783" cy="6618290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755651" y="2347914"/>
            <a:ext cx="8569327" cy="16208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512883" y="4283077"/>
            <a:ext cx="7056433" cy="1931990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Klepnutím lze upravit styl předlohy podnadpisů.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C100477-9AD8-4A04-9BA0-A5B04E164F50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B26CC1-9E7F-4943-984E-400206F56EBF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96927" y="4857749"/>
            <a:ext cx="8567735" cy="1501773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96927" y="3203572"/>
            <a:ext cx="8567735" cy="1654177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481F96B-2117-4074-A544-174ACBA5E66A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03240" y="1768477"/>
            <a:ext cx="4459291" cy="45323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5114925" y="1768477"/>
            <a:ext cx="4460872" cy="45323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3E3DA6-7265-4C23-9DC6-09449F304A42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504821" y="303215"/>
            <a:ext cx="9072567" cy="125889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504821" y="1692270"/>
            <a:ext cx="4452935" cy="704846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504821" y="2397127"/>
            <a:ext cx="4452935" cy="435610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5121270" y="1692270"/>
            <a:ext cx="4456108" cy="704846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5121270" y="2397127"/>
            <a:ext cx="4456108" cy="435610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D6B367-1139-4692-BE5B-0949BA67E7DF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61A534C-DF05-4D46-828A-A6C1DF0BC7E6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FF9F82B-E640-48B7-AB03-0812C76FB409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504821" y="301623"/>
            <a:ext cx="3316291" cy="1279529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3941758" y="301623"/>
            <a:ext cx="5635620" cy="645160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504821" y="1581153"/>
            <a:ext cx="3316291" cy="5172075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9CB0840-C4EF-4611-AAFA-C6D827BAEAC1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976439" y="5291139"/>
            <a:ext cx="6048371" cy="625477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1976439" y="674690"/>
            <a:ext cx="6048371" cy="4537079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976439" y="5916616"/>
            <a:ext cx="6048371" cy="887416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7D7B1DC-63A3-4168-8ED8-8A6F55EAF477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39163EA-FA78-4EDE-8663-976C28CEE330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7308854" y="336554"/>
            <a:ext cx="2266953" cy="5964238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503240" y="336554"/>
            <a:ext cx="6653210" cy="5964238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8CD8AF-5DE8-4BF3-AB71-B870C51BF41A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media/image6.png" TargetMode="Externa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740883" y="282238"/>
            <a:ext cx="8608317" cy="1262521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ctr" anchorCtr="0" compatLnSpc="1"/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40883" y="1963079"/>
            <a:ext cx="8772835" cy="4937403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Obdélník 3"/>
          <p:cNvSpPr/>
          <p:nvPr/>
        </p:nvSpPr>
        <p:spPr>
          <a:xfrm>
            <a:off x="724314" y="7076879"/>
            <a:ext cx="9355317" cy="96844"/>
          </a:xfrm>
          <a:prstGeom prst="rect">
            <a:avLst/>
          </a:prstGeom>
          <a:solidFill>
            <a:srgbClr val="FF9966"/>
          </a:solidFill>
          <a:ln>
            <a:noFill/>
            <a:prstDash val="solid"/>
          </a:ln>
        </p:spPr>
        <p:txBody>
          <a:bodyPr vert="horz" wrap="square" lIns="90004" tIns="44997" rIns="90004" bIns="44997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Lucida Sans Unicode" pitchFamily="2"/>
              <a:cs typeface="Tahoma" pitchFamily="2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87201" y="7289276"/>
            <a:ext cx="8092440" cy="96844"/>
          </a:xfrm>
          <a:prstGeom prst="rect">
            <a:avLst/>
          </a:prstGeom>
          <a:solidFill>
            <a:srgbClr val="FF9966"/>
          </a:solidFill>
          <a:ln>
            <a:noFill/>
            <a:prstDash val="solid"/>
          </a:ln>
        </p:spPr>
        <p:txBody>
          <a:bodyPr vert="horz" wrap="square" lIns="90004" tIns="44997" rIns="90004" bIns="44997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Lucida Sans Unicode" pitchFamily="2"/>
              <a:cs typeface="Tahoma" pitchFamily="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marL="0" marR="0" lvl="0" indent="0" algn="l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45000"/>
        <a:buFont typeface="StarSymbol"/>
        <a:buChar char=""/>
        <a:tabLst/>
        <a:defRPr lang="cs-CZ" sz="4000" b="1" i="1" u="none" strike="noStrike" kern="0" cap="none" spc="0" baseline="0">
          <a:solidFill>
            <a:srgbClr val="FF9966"/>
          </a:solidFill>
          <a:uFillTx/>
          <a:latin typeface="Albany" pitchFamily="34"/>
          <a:cs typeface="Tahoma" pitchFamily="2"/>
        </a:defRPr>
      </a:lvl1pPr>
    </p:titleStyle>
    <p:bodyStyle>
      <a:lvl1pPr marL="431999" marR="0" lvl="0" indent="-323999" algn="l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E6E6E6"/>
        </a:buClr>
        <a:buSzPct val="45000"/>
        <a:buFont typeface="StarSymbol"/>
        <a:buChar char="●"/>
        <a:tabLst/>
        <a:defRPr lang="cs-CZ" sz="3200" b="0" i="0" u="none" strike="noStrike" kern="0" cap="none" spc="0" baseline="0">
          <a:solidFill>
            <a:srgbClr val="E6E6E6"/>
          </a:solidFill>
          <a:uFillTx/>
          <a:latin typeface="Thorndale" pitchFamily="18"/>
          <a:ea typeface="Lucida Sans Unicode" pitchFamily="2"/>
          <a:cs typeface="Tahoma" pitchFamily="2"/>
        </a:defRPr>
      </a:lvl1pPr>
      <a:lvl2pPr marL="863998" marR="0" lvl="1" indent="-287999" algn="l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Clr>
          <a:srgbClr val="E6E6E6"/>
        </a:buClr>
        <a:buSzPct val="75000"/>
        <a:buFont typeface="StarSymbol"/>
        <a:buChar char="–"/>
        <a:tabLst/>
        <a:defRPr lang="cs-CZ" sz="2800" b="0" i="0" u="none" strike="noStrike" kern="0" cap="none" spc="0" baseline="0">
          <a:solidFill>
            <a:srgbClr val="E6E6E6"/>
          </a:solidFill>
          <a:uFillTx/>
          <a:latin typeface="Thorndale" pitchFamily="18"/>
          <a:ea typeface="Lucida Sans Unicode" pitchFamily="2"/>
          <a:cs typeface="Tahoma" pitchFamily="2"/>
        </a:defRPr>
      </a:lvl2pPr>
      <a:lvl3pPr marL="1295997" marR="0" lvl="2" indent="-215999" algn="l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Clr>
          <a:srgbClr val="E6E6E6"/>
        </a:buClr>
        <a:buSzPct val="45000"/>
        <a:buFont typeface="StarSymbol"/>
        <a:buChar char="●"/>
        <a:tabLst/>
        <a:defRPr lang="cs-CZ" sz="2400" b="0" i="0" u="none" strike="noStrike" kern="0" cap="none" spc="0" baseline="0">
          <a:solidFill>
            <a:srgbClr val="E6E6E6"/>
          </a:solidFill>
          <a:uFillTx/>
          <a:latin typeface="Thorndale" pitchFamily="18"/>
          <a:ea typeface="Lucida Sans Unicode" pitchFamily="2"/>
          <a:cs typeface="Tahoma" pitchFamily="2"/>
        </a:defRPr>
      </a:lvl3pPr>
      <a:lvl4pPr marL="1727996" marR="0" lvl="3" indent="-215999" algn="l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Clr>
          <a:srgbClr val="E6E6E6"/>
        </a:buClr>
        <a:buSzPct val="75000"/>
        <a:buFont typeface="StarSymbol"/>
        <a:buChar char="–"/>
        <a:tabLst/>
        <a:defRPr lang="cs-CZ" sz="2000" b="0" i="0" u="none" strike="noStrike" kern="0" cap="none" spc="0" baseline="0">
          <a:solidFill>
            <a:srgbClr val="E6E6E6"/>
          </a:solidFill>
          <a:uFillTx/>
          <a:latin typeface="Thorndale" pitchFamily="18"/>
          <a:ea typeface="Lucida Sans Unicode" pitchFamily="2"/>
          <a:cs typeface="Tahoma" pitchFamily="2"/>
        </a:defRPr>
      </a:lvl4pPr>
      <a:lvl5pPr marL="2159995" marR="0" lvl="4" indent="-215999" algn="l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Clr>
          <a:srgbClr val="E6E6E6"/>
        </a:buClr>
        <a:buSzPct val="45000"/>
        <a:buFont typeface="StarSymbol"/>
        <a:buChar char="●"/>
        <a:tabLst/>
        <a:defRPr lang="cs-CZ" sz="2000" b="0" i="0" u="none" strike="noStrike" kern="0" cap="none" spc="0" baseline="0">
          <a:solidFill>
            <a:srgbClr val="E6E6E6"/>
          </a:solidFill>
          <a:uFillTx/>
          <a:latin typeface="Thorndale" pitchFamily="18"/>
          <a:ea typeface="Lucida Sans Unicode" pitchFamily="2"/>
          <a:cs typeface="Tahoma" pitchFamily="2"/>
        </a:defRPr>
      </a:lvl5pPr>
    </p:bodyStyle>
    <p:otherStyle/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 r:link="rId14" cstate="print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503998" y="337322"/>
            <a:ext cx="9071643" cy="126215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ctr" anchorCtr="1" compatLnSpc="1"/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503998" y="1769043"/>
            <a:ext cx="9071643" cy="4530961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503998" y="6671160"/>
            <a:ext cx="2348279" cy="521281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447361" y="6671160"/>
            <a:ext cx="3194995" cy="521281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1" compatLnSpc="1"/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7227362" y="6671160"/>
            <a:ext cx="2348279" cy="521281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fld id="{8C7BA750-75FE-45F9-96C7-EC9AC4254D7C}" type="slidenum">
              <a:rPr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4400" b="0" i="0" u="none" strike="noStrike" kern="0" cap="none" spc="0" baseline="0">
          <a:solidFill>
            <a:srgbClr val="000080"/>
          </a:solidFill>
          <a:uFillTx/>
          <a:latin typeface="Thorndale" pitchFamily="18"/>
          <a:cs typeface="Tahoma" pitchFamily="2"/>
        </a:defRPr>
      </a:lvl1pPr>
    </p:titleStyle>
    <p:bodyStyle>
      <a:lvl1pPr marL="431999" marR="0" lvl="0" indent="-323999" defTabSz="914400" rtl="0" fontAlgn="auto" hangingPunct="0">
        <a:lnSpc>
          <a:spcPct val="100000"/>
        </a:lnSpc>
        <a:spcBef>
          <a:spcPts val="0"/>
        </a:spcBef>
        <a:spcAft>
          <a:spcPts val="1415"/>
        </a:spcAft>
        <a:buClr>
          <a:srgbClr val="000080"/>
        </a:buClr>
        <a:buSzPct val="45000"/>
        <a:buFont typeface="StarSymbol"/>
        <a:buChar char="●"/>
        <a:tabLst/>
        <a:defRPr lang="cs-CZ" sz="3200" b="0" i="0" u="none" strike="noStrike" kern="0" cap="none" spc="0" baseline="0">
          <a:solidFill>
            <a:srgbClr val="000000"/>
          </a:solidFill>
          <a:uFillTx/>
          <a:latin typeface="Thorndale" pitchFamily="18"/>
          <a:ea typeface="Andale Sans UI" pitchFamily="2"/>
          <a:cs typeface="Tahoma" pitchFamily="2"/>
        </a:defRPr>
      </a:lvl1pPr>
      <a:lvl2pPr marL="863998" marR="0" lvl="1" indent="-287999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Clr>
          <a:srgbClr val="000080"/>
        </a:buClr>
        <a:buSzPct val="75000"/>
        <a:buFont typeface="StarSymbol"/>
        <a:buChar char="–"/>
        <a:tabLst/>
        <a:defRPr lang="cs-CZ" sz="2800" b="0" i="0" u="none" strike="noStrike" kern="0" cap="none" spc="0" baseline="0">
          <a:solidFill>
            <a:srgbClr val="000000"/>
          </a:solidFill>
          <a:uFillTx/>
          <a:latin typeface="Thorndale" pitchFamily="18"/>
          <a:ea typeface="Andale Sans UI" pitchFamily="2"/>
          <a:cs typeface="Tahoma" pitchFamily="2"/>
        </a:defRPr>
      </a:lvl2pPr>
      <a:lvl3pPr marL="1295997" marR="0" lvl="2" indent="-215999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Clr>
          <a:srgbClr val="000080"/>
        </a:buClr>
        <a:buSzPct val="45000"/>
        <a:buFont typeface="StarSymbol"/>
        <a:buChar char="●"/>
        <a:tabLst/>
        <a:defRPr lang="cs-CZ" sz="2400" b="0" i="0" u="none" strike="noStrike" kern="0" cap="none" spc="0" baseline="0">
          <a:solidFill>
            <a:srgbClr val="000000"/>
          </a:solidFill>
          <a:uFillTx/>
          <a:latin typeface="Thorndale" pitchFamily="18"/>
          <a:ea typeface="Andale Sans UI" pitchFamily="2"/>
          <a:cs typeface="Tahoma" pitchFamily="2"/>
        </a:defRPr>
      </a:lvl3pPr>
      <a:lvl4pPr marL="1727996" marR="0" lvl="3" indent="-215999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Clr>
          <a:srgbClr val="000080"/>
        </a:buClr>
        <a:buSzPct val="75000"/>
        <a:buFont typeface="StarSymbol"/>
        <a:buChar char="–"/>
        <a:tabLst/>
        <a:defRPr lang="cs-CZ" sz="2000" b="0" i="0" u="none" strike="noStrike" kern="0" cap="none" spc="0" baseline="0">
          <a:solidFill>
            <a:srgbClr val="000000"/>
          </a:solidFill>
          <a:uFillTx/>
          <a:latin typeface="Thorndale" pitchFamily="18"/>
          <a:ea typeface="Andale Sans UI" pitchFamily="2"/>
          <a:cs typeface="Tahoma" pitchFamily="2"/>
        </a:defRPr>
      </a:lvl4pPr>
      <a:lvl5pPr marL="2159995" marR="0" lvl="4" indent="-215999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Clr>
          <a:srgbClr val="000080"/>
        </a:buClr>
        <a:buSzPct val="45000"/>
        <a:buFont typeface="StarSymbol"/>
        <a:buChar char="●"/>
        <a:tabLst/>
        <a:defRPr lang="cs-CZ" sz="2000" b="0" i="0" u="none" strike="noStrike" kern="0" cap="none" spc="0" baseline="0">
          <a:solidFill>
            <a:srgbClr val="000000"/>
          </a:solidFill>
          <a:uFillTx/>
          <a:latin typeface="Thorndale" pitchFamily="18"/>
          <a:ea typeface="Andale Sans UI" pitchFamily="2"/>
          <a:cs typeface="Tahoma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udenstern_JMW.jpg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Relationship Id="rId5" Type="http://schemas.openxmlformats.org/officeDocument/2006/relationships/hyperlink" Target="http://cs.wikipedia.org/wiki/Soubor:Some_of_the_bodies_being_removed_by_German_civilians_for_decent_burial_at_Gusen_Concentration_Camp,_Muhlhausen,_near_Linz,_Austria.jpg" TargetMode="External"/><Relationship Id="rId4" Type="http://schemas.openxmlformats.org/officeDocument/2006/relationships/hyperlink" Target="http://en.wikipedia.org/wiki/File:Frankfurt_Am_Main-Fay-BADAFAMNDN-Heft_21-Nr_245-1904-Die_Judengasse_Suedseit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431800" y="2918375"/>
            <a:ext cx="9071643" cy="1262155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 dirty="0"/>
              <a:t>Židé za 2. světové války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5103961"/>
          </a:xfrm>
        </p:spPr>
        <p:txBody>
          <a:bodyPr>
            <a:spAutoFit/>
          </a:bodyPr>
          <a:lstStyle/>
          <a:p>
            <a:pPr marL="215999" lvl="0" indent="-215999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pPr marL="215999" lvl="0" indent="-215999">
              <a:buNone/>
            </a:pPr>
            <a:r>
              <a:rPr lang="cs-CZ" dirty="0"/>
              <a:t>                                                    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880076" y="5292007"/>
            <a:ext cx="5544619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80076" y="5292007"/>
            <a:ext cx="5544619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64444" y="6588151"/>
            <a:ext cx="3096341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VY_32_INOVACE_11_30</a:t>
            </a:r>
          </a:p>
        </p:txBody>
      </p:sp>
      <p:pic>
        <p:nvPicPr>
          <p:cNvPr id="7" name="Picture 2" descr="Y:\Loga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2159995" y="611486"/>
            <a:ext cx="5781678" cy="1447796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extovéPole 8"/>
          <p:cNvSpPr txBox="1"/>
          <p:nvPr/>
        </p:nvSpPr>
        <p:spPr>
          <a:xfrm>
            <a:off x="1007860" y="3995863"/>
            <a:ext cx="184727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8"/>
          <p:cNvSpPr/>
          <p:nvPr/>
        </p:nvSpPr>
        <p:spPr>
          <a:xfrm>
            <a:off x="1151880" y="1619597"/>
            <a:ext cx="7920880" cy="3816429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r>
              <a:rPr lang="cs-CZ" sz="1600" dirty="0" smtClean="0"/>
              <a:t>Tato práce je šířena pod licencí CC BY-SA 3.0. Odkazy a citace jsou platné k datu vytvoření této práce.</a:t>
            </a:r>
          </a:p>
          <a:p>
            <a:r>
              <a:rPr lang="cs-CZ" sz="1600" dirty="0"/>
              <a:t>Texty jsou vlastní originální tvorbou autora. </a:t>
            </a:r>
            <a:endParaRPr lang="cs-CZ" sz="1600" dirty="0" smtClean="0"/>
          </a:p>
          <a:p>
            <a:r>
              <a:rPr lang="cs-CZ" sz="1600" dirty="0" smtClean="0"/>
              <a:t>Škola: Základní škola Trávníky Otrokovice, příspěvková organizace</a:t>
            </a:r>
          </a:p>
          <a:p>
            <a:r>
              <a:rPr lang="cs-CZ" sz="1600" dirty="0" smtClean="0"/>
              <a:t>Číslo projektu: CZ.1.07/1.4.00/21.2637</a:t>
            </a:r>
          </a:p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dirty="0" smtClean="0">
                <a:solidFill>
                  <a:srgbClr val="000000"/>
                </a:solidFill>
              </a:rPr>
              <a:t>Název </a:t>
            </a:r>
            <a:r>
              <a:rPr lang="cs-CZ" sz="1600" dirty="0">
                <a:solidFill>
                  <a:srgbClr val="000000"/>
                </a:solidFill>
              </a:rPr>
              <a:t>výukového materiálu: </a:t>
            </a:r>
            <a:r>
              <a:rPr lang="cs-CZ" sz="1600" dirty="0" smtClean="0">
                <a:solidFill>
                  <a:srgbClr val="000000"/>
                </a:solidFill>
              </a:rPr>
              <a:t>Židé za 2. světové války</a:t>
            </a:r>
            <a:endParaRPr lang="cs-CZ" sz="1600" dirty="0">
              <a:solidFill>
                <a:srgbClr val="000000"/>
              </a:solidFill>
            </a:endParaRPr>
          </a:p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dirty="0">
                <a:solidFill>
                  <a:srgbClr val="000000"/>
                </a:solidFill>
              </a:rPr>
              <a:t>Autor: Marie </a:t>
            </a:r>
            <a:r>
              <a:rPr lang="cs-CZ" sz="1600" dirty="0" err="1">
                <a:solidFill>
                  <a:srgbClr val="000000"/>
                </a:solidFill>
              </a:rPr>
              <a:t>Heryánová</a:t>
            </a:r>
            <a:endParaRPr lang="cs-CZ" sz="1600" dirty="0">
              <a:solidFill>
                <a:srgbClr val="000000"/>
              </a:solidFill>
            </a:endParaRPr>
          </a:p>
          <a:p>
            <a:r>
              <a:rPr lang="cs-CZ" sz="16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Vytvořeno</a:t>
            </a:r>
            <a:r>
              <a:rPr lang="cs-CZ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</a:t>
            </a:r>
            <a:r>
              <a:rPr lang="cs-CZ" sz="16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2. 2. </a:t>
            </a:r>
            <a:r>
              <a:rPr lang="cs-CZ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2012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Ročník: 9.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Vzdělávací oblast: Člověk a společnost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Vzdělávací obor: Dějepis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Tematický okruh: Druhá světová válka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Téma:</a:t>
            </a:r>
            <a:r>
              <a:rPr lang="cs-CZ" sz="16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 Židovské obyvatelstvo</a:t>
            </a:r>
            <a:endParaRPr lang="cs-CZ" sz="16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Pomůcky: PC, </a:t>
            </a:r>
            <a:r>
              <a:rPr lang="cs-CZ" sz="16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dataprojektor</a:t>
            </a:r>
            <a:endParaRPr lang="cs-CZ" sz="16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Anotace: Určeno k názorné prezentaci života židovského obyvatelstva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6850165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468280" y="565127"/>
            <a:ext cx="9071643" cy="1262155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 dirty="0"/>
              <a:t>Židovská hvězda (Davidova hvězda)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39718" y="2065325"/>
            <a:ext cx="4426555" cy="4530961"/>
          </a:xfrm>
        </p:spPr>
        <p:txBody>
          <a:bodyPr/>
          <a:lstStyle/>
          <a:p>
            <a:pPr lvl="0"/>
            <a:r>
              <a:rPr lang="cs-CZ" sz="2800" dirty="0"/>
              <a:t>V 30. a 40. letech 20. století </a:t>
            </a:r>
            <a:r>
              <a:rPr lang="cs-CZ" sz="2800" dirty="0" smtClean="0"/>
              <a:t>museli Židé v </a:t>
            </a:r>
            <a:r>
              <a:rPr lang="cs-CZ" sz="2800" dirty="0"/>
              <a:t>nacistickém Německu a na Němci okupovaných územích  </a:t>
            </a:r>
            <a:r>
              <a:rPr lang="cs-CZ" sz="2800" dirty="0" smtClean="0"/>
              <a:t>nosit na veřejnosti žlutou Davidovu hvězdu </a:t>
            </a:r>
            <a:r>
              <a:rPr lang="cs-CZ" sz="2800" dirty="0"/>
              <a:t>s nápisem </a:t>
            </a:r>
            <a:r>
              <a:rPr lang="cs-CZ" sz="2800" dirty="0" err="1"/>
              <a:t>Jude</a:t>
            </a:r>
            <a:r>
              <a:rPr lang="cs-CZ" sz="2800" dirty="0"/>
              <a:t>, jako symbol svého </a:t>
            </a:r>
            <a:r>
              <a:rPr lang="cs-CZ" sz="2800" dirty="0" smtClean="0"/>
              <a:t>zostuzení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3314" name="Picture 2" descr="http://upload.wikimedia.org/wikipedia/commons/c/c9/Judenstern_JMW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26064" y="2136763"/>
            <a:ext cx="4031040" cy="364333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326064" y="5780101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 1</a:t>
            </a:r>
            <a:endParaRPr lang="cs-CZ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>
            <a:spAutoFit/>
          </a:bodyPr>
          <a:lstStyle/>
          <a:p>
            <a:pPr lvl="0">
              <a:buNone/>
            </a:pPr>
            <a:r>
              <a:rPr lang="cs-CZ"/>
              <a:t>Omezený pohyb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lvl="0"/>
            <a:r>
              <a:rPr lang="cs-CZ" sz="2800" dirty="0"/>
              <a:t>Židé měli omezený pohyb a nesměli jezdit v hromadných dopravních prostředcích.</a:t>
            </a:r>
          </a:p>
          <a:p>
            <a:pPr lvl="0"/>
            <a:r>
              <a:rPr lang="cs-CZ" sz="2800" dirty="0"/>
              <a:t>Nesměli také navštěvovat školy, kulturní a sportovní zařízení.</a:t>
            </a:r>
          </a:p>
          <a:p>
            <a:pPr lvl="0"/>
            <a:r>
              <a:rPr lang="cs-CZ" sz="2800" dirty="0"/>
              <a:t>Nesměli  vykonávat svá původní povolání.</a:t>
            </a:r>
          </a:p>
          <a:p>
            <a:pPr lvl="0"/>
            <a:r>
              <a:rPr lang="cs-CZ" sz="2800" dirty="0"/>
              <a:t>Měli menší příděl </a:t>
            </a:r>
            <a:r>
              <a:rPr lang="cs-CZ" sz="2800" dirty="0" smtClean="0"/>
              <a:t>potravin!</a:t>
            </a:r>
            <a:endParaRPr lang="cs-CZ" sz="2800" dirty="0"/>
          </a:p>
          <a:p>
            <a:pPr lvl="0"/>
            <a:r>
              <a:rPr lang="cs-CZ" sz="2800" dirty="0"/>
              <a:t>Nesměli chovat domácí </a:t>
            </a:r>
            <a:r>
              <a:rPr lang="cs-CZ" sz="2800" dirty="0" smtClean="0"/>
              <a:t>mazlíčky, např. zlaté rybičky.</a:t>
            </a:r>
            <a:endParaRPr lang="cs-CZ" sz="2800" dirty="0"/>
          </a:p>
          <a:p>
            <a:pPr lvl="0"/>
            <a:r>
              <a:rPr lang="cs-CZ" sz="2800" dirty="0"/>
              <a:t>Nesměli používat </a:t>
            </a:r>
            <a:r>
              <a:rPr lang="cs-CZ" sz="2800" dirty="0" smtClean="0"/>
              <a:t>chodník.</a:t>
            </a:r>
          </a:p>
          <a:p>
            <a:pPr lvl="0"/>
            <a:endParaRPr lang="cs-CZ" sz="2800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lvl="0">
              <a:buNone/>
            </a:pPr>
            <a:r>
              <a:rPr lang="cs-CZ" dirty="0"/>
              <a:t>Arizace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4294967295"/>
          </p:nvPr>
        </p:nvSpPr>
        <p:spPr>
          <a:xfrm>
            <a:off x="575816" y="1979996"/>
            <a:ext cx="8964183" cy="4859999"/>
          </a:xfrm>
        </p:spPr>
        <p:txBody>
          <a:bodyPr/>
          <a:lstStyle/>
          <a:p>
            <a:pPr lvl="0"/>
            <a:r>
              <a:rPr lang="cs-CZ" sz="2800" b="1" dirty="0"/>
              <a:t>Arizace  </a:t>
            </a:r>
            <a:r>
              <a:rPr lang="cs-CZ" sz="2800" dirty="0"/>
              <a:t>znamenala </a:t>
            </a:r>
            <a:r>
              <a:rPr lang="cs-CZ" sz="2800" dirty="0" smtClean="0"/>
              <a:t> </a:t>
            </a:r>
            <a:r>
              <a:rPr lang="cs-CZ" sz="2800" dirty="0"/>
              <a:t>vyvlastnění majetku osobám, které byly židovského původu a jeho převedení do rukou nežidovských (tzv. árijských) správců a posléze </a:t>
            </a:r>
            <a:r>
              <a:rPr lang="cs-CZ" sz="2800" dirty="0" smtClean="0"/>
              <a:t>jejich majitelů. Toto se odehrávalo jak v Německu, tak na okupovaných územích.</a:t>
            </a:r>
            <a:endParaRPr lang="cs-CZ" sz="28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lvl="0">
              <a:buNone/>
            </a:pPr>
            <a:r>
              <a:rPr lang="cs-CZ"/>
              <a:t>Ghetto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4426555" cy="4694758"/>
          </a:xfrm>
        </p:spPr>
        <p:txBody>
          <a:bodyPr/>
          <a:lstStyle/>
          <a:p>
            <a:pPr lvl="0"/>
            <a:r>
              <a:rPr lang="cs-CZ" sz="2800" b="1" dirty="0"/>
              <a:t>Ghetto</a:t>
            </a:r>
            <a:r>
              <a:rPr lang="cs-CZ" sz="2800" dirty="0"/>
              <a:t> je část města, kde žijí lidé stejného náboženského, národnostního či rasového původu </a:t>
            </a:r>
            <a:r>
              <a:rPr lang="cs-CZ" sz="2800" dirty="0" smtClean="0"/>
              <a:t>.</a:t>
            </a:r>
            <a:endParaRPr lang="cs-CZ" sz="2800" dirty="0"/>
          </a:p>
          <a:p>
            <a:pPr lvl="0"/>
            <a:r>
              <a:rPr lang="cs-CZ" sz="2800" dirty="0" smtClean="0"/>
              <a:t>Žijí zde nejčastěji nedobrovolně a jsou vystaveni strádání.</a:t>
            </a:r>
            <a:endParaRPr lang="cs-CZ" sz="2800" dirty="0"/>
          </a:p>
          <a:p>
            <a:pPr lvl="0"/>
            <a:r>
              <a:rPr lang="cs-CZ" sz="2800" dirty="0"/>
              <a:t>Ghetta označovala </a:t>
            </a:r>
            <a:r>
              <a:rPr lang="cs-CZ" sz="2800" dirty="0" smtClean="0"/>
              <a:t>části </a:t>
            </a:r>
            <a:r>
              <a:rPr lang="cs-CZ" sz="2800" dirty="0"/>
              <a:t>měst, kde museli žít </a:t>
            </a:r>
            <a:r>
              <a:rPr lang="cs-CZ" sz="2800" dirty="0" smtClean="0"/>
              <a:t>Židé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480" y="3356277"/>
            <a:ext cx="10073158" cy="85968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rPr>
              <a:t>.</a:t>
            </a:r>
          </a:p>
        </p:txBody>
      </p:sp>
      <p:pic>
        <p:nvPicPr>
          <p:cNvPr id="7170" name="Picture 2" descr="File:Frankfurt Am Main-Fay-BADAFAMNDN-Heft 21-Nr 245-1904-Die Judengasse Suedseit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54560" y="1922449"/>
            <a:ext cx="4772599" cy="3537689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749914" y="5460138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lvl="0">
              <a:buNone/>
            </a:pPr>
            <a:r>
              <a:rPr lang="cs-CZ" dirty="0"/>
              <a:t>Vyvraždění </a:t>
            </a:r>
            <a:r>
              <a:rPr lang="cs-CZ" dirty="0" smtClean="0"/>
              <a:t>židů</a:t>
            </a:r>
            <a:endParaRPr lang="cs-CZ" dirty="0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2160718"/>
          </a:xfrm>
        </p:spPr>
        <p:txBody>
          <a:bodyPr/>
          <a:lstStyle/>
          <a:p>
            <a:pPr lvl="0"/>
            <a:r>
              <a:rPr lang="cs-CZ" sz="2800" dirty="0"/>
              <a:t>Během druhé </a:t>
            </a:r>
            <a:r>
              <a:rPr lang="cs-CZ" sz="2800" dirty="0" smtClean="0"/>
              <a:t>světové</a:t>
            </a:r>
          </a:p>
          <a:p>
            <a:pPr lvl="0">
              <a:buNone/>
            </a:pPr>
            <a:r>
              <a:rPr sz="2800" dirty="0" smtClean="0"/>
              <a:t> </a:t>
            </a:r>
            <a:r>
              <a:rPr lang="cs-CZ" sz="2800" dirty="0" smtClean="0"/>
              <a:t> </a:t>
            </a:r>
            <a:r>
              <a:rPr lang="cs-CZ" sz="2800" dirty="0"/>
              <a:t>války </a:t>
            </a:r>
            <a:r>
              <a:rPr lang="cs-CZ" sz="2800" dirty="0" smtClean="0"/>
              <a:t>bylo násilně vyvražděno</a:t>
            </a:r>
          </a:p>
          <a:p>
            <a:pPr lvl="0">
              <a:buNone/>
            </a:pPr>
            <a:r>
              <a:rPr sz="2800" dirty="0" smtClean="0"/>
              <a:t> </a:t>
            </a:r>
            <a:r>
              <a:rPr lang="cs-CZ" sz="2800" dirty="0" smtClean="0"/>
              <a:t> 6 </a:t>
            </a:r>
            <a:r>
              <a:rPr lang="cs-CZ" sz="2800" dirty="0"/>
              <a:t>000 </a:t>
            </a:r>
            <a:r>
              <a:rPr lang="cs-CZ" sz="2800" dirty="0" err="1" smtClean="0"/>
              <a:t>000</a:t>
            </a:r>
            <a:endParaRPr sz="2800" dirty="0" smtClean="0"/>
          </a:p>
          <a:p>
            <a:pPr lvl="0">
              <a:buNone/>
            </a:pPr>
            <a:r>
              <a:rPr lang="cs-CZ" sz="2800" dirty="0" smtClean="0"/>
              <a:t>  židovského obyvatelstva. </a:t>
            </a:r>
            <a:endParaRPr lang="cs-CZ" sz="2800" dirty="0"/>
          </a:p>
        </p:txBody>
      </p:sp>
      <p:pic>
        <p:nvPicPr>
          <p:cNvPr id="5122" name="Picture 2" descr="Soubor:Some of the bodies being removed by German civilians for decent burial at Gusen Concentration Camp, Muhlhausen, near Linz, Austri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26064" y="1922449"/>
            <a:ext cx="3928018" cy="459417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392240" y="6147291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 smtClean="0"/>
              <a:t>3</a:t>
            </a:r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lvl="0">
              <a:buNone/>
            </a:pPr>
            <a:r>
              <a:rPr lang="cs-CZ"/>
              <a:t>Zdroje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lvl="0">
              <a:buNone/>
            </a:pPr>
            <a:r>
              <a:rPr lang="cs-CZ" sz="1400" b="1" dirty="0" smtClean="0"/>
              <a:t>O</a:t>
            </a:r>
            <a:r>
              <a:rPr sz="1400" b="1" dirty="0" smtClean="0"/>
              <a:t>br</a:t>
            </a:r>
            <a:r>
              <a:rPr sz="1400" b="1" dirty="0" smtClean="0"/>
              <a:t>. 1  </a:t>
            </a:r>
            <a:r>
              <a:rPr sz="1400" dirty="0" smtClean="0"/>
              <a:t>Davidova </a:t>
            </a:r>
            <a:r>
              <a:rPr sz="1400" dirty="0" smtClean="0"/>
              <a:t>hvězda</a:t>
            </a:r>
            <a:r>
              <a:rPr sz="1400" dirty="0" smtClean="0"/>
              <a:t>.</a:t>
            </a:r>
          </a:p>
          <a:p>
            <a:pPr lvl="0">
              <a:buNone/>
            </a:pPr>
            <a:r>
              <a:rPr sz="1400" dirty="0" smtClean="0"/>
              <a:t> </a:t>
            </a:r>
            <a:r>
              <a:rPr lang="cs-CZ" sz="1400" dirty="0"/>
              <a:t>ULLRICH, THREEDOTS, Daniel. </a:t>
            </a:r>
            <a:r>
              <a:rPr lang="cs-CZ" sz="1400" dirty="0" err="1"/>
              <a:t>Soubor:Judenstern</a:t>
            </a:r>
            <a:r>
              <a:rPr lang="cs-CZ" sz="1400" dirty="0"/>
              <a:t> JMW.jpg.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2012-08-22</a:t>
            </a:r>
            <a:r>
              <a:rPr lang="cs-CZ" sz="1400" dirty="0" smtClean="0"/>
              <a:t>]. </a:t>
            </a:r>
            <a:r>
              <a:rPr lang="cs-CZ" sz="1400" dirty="0"/>
              <a:t>Dostupné z: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cs.wikipedia.org/wiki/Soubor:Judenstern_JMW.jpg</a:t>
            </a:r>
            <a:r>
              <a:rPr lang="cs-CZ" sz="1400" dirty="0" smtClean="0"/>
              <a:t>  </a:t>
            </a:r>
            <a:endParaRPr sz="1400" dirty="0" smtClean="0"/>
          </a:p>
          <a:p>
            <a:pPr lvl="0">
              <a:buNone/>
            </a:pPr>
            <a:r>
              <a:rPr sz="1400" b="1" dirty="0" smtClean="0"/>
              <a:t>Obr. 2</a:t>
            </a:r>
            <a:r>
              <a:rPr sz="1400" dirty="0" smtClean="0"/>
              <a:t> </a:t>
            </a:r>
            <a:r>
              <a:rPr sz="1400" dirty="0" smtClean="0"/>
              <a:t>Ghetto. </a:t>
            </a:r>
            <a:endParaRPr sz="1400" dirty="0" smtClean="0"/>
          </a:p>
          <a:p>
            <a:pPr lvl="0">
              <a:buNone/>
            </a:pPr>
            <a:r>
              <a:rPr lang="cs-CZ" sz="1400" dirty="0" smtClean="0"/>
              <a:t>MYLIUS</a:t>
            </a:r>
            <a:r>
              <a:rPr lang="cs-CZ" sz="1400" dirty="0"/>
              <a:t>, Carl Friedrich. File:Frankfurt </a:t>
            </a:r>
            <a:r>
              <a:rPr lang="cs-CZ" sz="1400" dirty="0" err="1"/>
              <a:t>Am</a:t>
            </a:r>
            <a:r>
              <a:rPr lang="cs-CZ" sz="1400" dirty="0"/>
              <a:t> </a:t>
            </a:r>
            <a:r>
              <a:rPr lang="cs-CZ" sz="1400" dirty="0" err="1"/>
              <a:t>Main</a:t>
            </a:r>
            <a:r>
              <a:rPr lang="cs-CZ" sz="1400" dirty="0"/>
              <a:t>-</a:t>
            </a:r>
            <a:r>
              <a:rPr lang="cs-CZ" sz="1400" dirty="0" err="1"/>
              <a:t>Fay</a:t>
            </a:r>
            <a:r>
              <a:rPr lang="cs-CZ" sz="1400" dirty="0"/>
              <a:t>-BADAFAMNDN-Heft 21-Nr 245-1904-Die </a:t>
            </a:r>
            <a:r>
              <a:rPr lang="cs-CZ" sz="1400" dirty="0" err="1"/>
              <a:t>Judengasse</a:t>
            </a:r>
            <a:r>
              <a:rPr lang="cs-CZ" sz="1400" dirty="0"/>
              <a:t> Suedseite.jpg.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2012-08-22</a:t>
            </a:r>
            <a:r>
              <a:rPr lang="cs-CZ" sz="1400" dirty="0" smtClean="0"/>
              <a:t>]. </a:t>
            </a:r>
            <a:r>
              <a:rPr lang="cs-CZ" sz="1400" dirty="0"/>
              <a:t>Dostupné z: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en.wikipedia.org/wiki/File:Frankfurt_Am_Main-Fay-BADAFAMNDN-Heft_21-Nr_245-1904-Die_Judengasse_Suedseite.jpg</a:t>
            </a:r>
            <a:r>
              <a:rPr lang="cs-CZ" sz="1400" dirty="0" smtClean="0"/>
              <a:t> </a:t>
            </a:r>
          </a:p>
          <a:p>
            <a:pPr lvl="0">
              <a:buNone/>
            </a:pPr>
            <a:r>
              <a:rPr sz="1400" b="1" dirty="0" smtClean="0"/>
              <a:t>Obr. 3</a:t>
            </a:r>
            <a:r>
              <a:rPr sz="1400" dirty="0" smtClean="0"/>
              <a:t> </a:t>
            </a:r>
            <a:r>
              <a:rPr sz="1400" dirty="0" smtClean="0"/>
              <a:t>Holokaust</a:t>
            </a:r>
            <a:r>
              <a:rPr sz="1400" dirty="0" smtClean="0"/>
              <a:t>.</a:t>
            </a:r>
          </a:p>
          <a:p>
            <a:pPr lvl="0">
              <a:buNone/>
            </a:pPr>
            <a:r>
              <a:rPr sz="1400" dirty="0" smtClean="0"/>
              <a:t> </a:t>
            </a:r>
            <a:r>
              <a:rPr lang="cs-CZ" sz="1400" dirty="0" err="1"/>
              <a:t>Soubor:Some</a:t>
            </a:r>
            <a:r>
              <a:rPr lang="cs-CZ" sz="1400" dirty="0"/>
              <a:t> </a:t>
            </a:r>
            <a:r>
              <a:rPr lang="cs-CZ" sz="1400" dirty="0" err="1"/>
              <a:t>of</a:t>
            </a:r>
            <a:r>
              <a:rPr lang="cs-CZ" sz="1400" dirty="0"/>
              <a:t> </a:t>
            </a:r>
            <a:r>
              <a:rPr lang="cs-CZ" sz="1400" dirty="0" err="1"/>
              <a:t>the</a:t>
            </a:r>
            <a:r>
              <a:rPr lang="cs-CZ" sz="1400" dirty="0"/>
              <a:t> </a:t>
            </a:r>
            <a:r>
              <a:rPr lang="cs-CZ" sz="1400" dirty="0" err="1"/>
              <a:t>bodies</a:t>
            </a:r>
            <a:r>
              <a:rPr lang="cs-CZ" sz="1400" dirty="0"/>
              <a:t> </a:t>
            </a:r>
            <a:r>
              <a:rPr lang="cs-CZ" sz="1400" dirty="0" err="1"/>
              <a:t>being</a:t>
            </a:r>
            <a:r>
              <a:rPr lang="cs-CZ" sz="1400" dirty="0"/>
              <a:t> </a:t>
            </a:r>
            <a:r>
              <a:rPr lang="cs-CZ" sz="1400" dirty="0" err="1"/>
              <a:t>removed</a:t>
            </a:r>
            <a:r>
              <a:rPr lang="cs-CZ" sz="1400" dirty="0"/>
              <a:t> by </a:t>
            </a:r>
            <a:r>
              <a:rPr lang="cs-CZ" sz="1400" dirty="0" err="1"/>
              <a:t>German</a:t>
            </a:r>
            <a:r>
              <a:rPr lang="cs-CZ" sz="1400" dirty="0"/>
              <a:t> </a:t>
            </a:r>
            <a:r>
              <a:rPr lang="cs-CZ" sz="1400" dirty="0" err="1"/>
              <a:t>civilians</a:t>
            </a:r>
            <a:r>
              <a:rPr lang="cs-CZ" sz="1400" dirty="0"/>
              <a:t> </a:t>
            </a:r>
            <a:r>
              <a:rPr lang="cs-CZ" sz="1400" dirty="0" err="1"/>
              <a:t>for</a:t>
            </a:r>
            <a:r>
              <a:rPr lang="cs-CZ" sz="1400" dirty="0"/>
              <a:t> </a:t>
            </a:r>
            <a:r>
              <a:rPr lang="cs-CZ" sz="1400" dirty="0" err="1"/>
              <a:t>decent</a:t>
            </a:r>
            <a:r>
              <a:rPr lang="cs-CZ" sz="1400" dirty="0"/>
              <a:t> </a:t>
            </a:r>
            <a:r>
              <a:rPr lang="cs-CZ" sz="1400" dirty="0" err="1"/>
              <a:t>burial</a:t>
            </a:r>
            <a:r>
              <a:rPr lang="cs-CZ" sz="1400" dirty="0"/>
              <a:t> </a:t>
            </a:r>
            <a:r>
              <a:rPr lang="cs-CZ" sz="1400" dirty="0" err="1"/>
              <a:t>at</a:t>
            </a:r>
            <a:r>
              <a:rPr lang="cs-CZ" sz="1400" dirty="0"/>
              <a:t> </a:t>
            </a:r>
            <a:r>
              <a:rPr lang="cs-CZ" sz="1400" dirty="0" err="1"/>
              <a:t>Gusen</a:t>
            </a:r>
            <a:r>
              <a:rPr lang="cs-CZ" sz="1400" dirty="0"/>
              <a:t> </a:t>
            </a:r>
            <a:r>
              <a:rPr lang="cs-CZ" sz="1400" dirty="0" err="1"/>
              <a:t>Concentration</a:t>
            </a:r>
            <a:r>
              <a:rPr lang="cs-CZ" sz="1400" dirty="0"/>
              <a:t> Camp, </a:t>
            </a:r>
            <a:r>
              <a:rPr lang="cs-CZ" sz="1400" dirty="0" err="1"/>
              <a:t>Muhlhausen</a:t>
            </a:r>
            <a:r>
              <a:rPr lang="cs-CZ" sz="1400" dirty="0"/>
              <a:t>, </a:t>
            </a:r>
            <a:r>
              <a:rPr lang="cs-CZ" sz="1400" dirty="0" err="1"/>
              <a:t>near</a:t>
            </a:r>
            <a:r>
              <a:rPr lang="cs-CZ" sz="1400" dirty="0"/>
              <a:t> </a:t>
            </a:r>
            <a:r>
              <a:rPr lang="cs-CZ" sz="1400" dirty="0" err="1"/>
              <a:t>Linz</a:t>
            </a:r>
            <a:r>
              <a:rPr lang="cs-CZ" sz="1400" dirty="0"/>
              <a:t>, Austria.jpg.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2012-08-22</a:t>
            </a:r>
            <a:r>
              <a:rPr lang="cs-CZ" sz="1400" dirty="0" smtClean="0"/>
              <a:t>]. </a:t>
            </a:r>
            <a:r>
              <a:rPr lang="cs-CZ" sz="1400" dirty="0"/>
              <a:t>Dostupné z: </a:t>
            </a:r>
            <a:r>
              <a:rPr lang="cs-CZ" sz="1400" dirty="0">
                <a:hlinkClick r:id="rId5"/>
              </a:rPr>
              <a:t>http://cs.wikipedia.org/wiki/Soubor:Some_of_the_bodies_being_removed_by_German_civilians_for_decent_burial_at_Gusen_Concentration_Camp,_Muhlhausen,_near_Linz,_</a:t>
            </a:r>
            <a:r>
              <a:rPr lang="cs-CZ" sz="1400" dirty="0" smtClean="0">
                <a:hlinkClick r:id="rId5"/>
              </a:rPr>
              <a:t>Austria.jpg</a:t>
            </a:r>
            <a:r>
              <a:rPr lang="cs-CZ" sz="1400" dirty="0" smtClean="0"/>
              <a:t>  </a:t>
            </a:r>
            <a:endParaRPr lang="cs-CZ" sz="1400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lyt darkblu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lyt sunris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377</Words>
  <Application>Microsoft Office PowerPoint</Application>
  <PresentationFormat>Vlastní</PresentationFormat>
  <Paragraphs>49</Paragraphs>
  <Slides>8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lyt darkblue</vt:lpstr>
      <vt:lpstr>lyt sunrise</vt:lpstr>
      <vt:lpstr>Židé za 2. světové války</vt:lpstr>
      <vt:lpstr>Prezentace aplikace PowerPoint</vt:lpstr>
      <vt:lpstr>Židovská hvězda (Davidova hvězda)</vt:lpstr>
      <vt:lpstr>Omezený pohyb</vt:lpstr>
      <vt:lpstr>Arizace</vt:lpstr>
      <vt:lpstr>Ghetto</vt:lpstr>
      <vt:lpstr>Vyvraždění židů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Židé za 2. světové války</dc:title>
  <dc:creator>Eva Hrnčiříková</dc:creator>
  <cp:lastModifiedBy>Málková</cp:lastModifiedBy>
  <cp:revision>28</cp:revision>
  <dcterms:created xsi:type="dcterms:W3CDTF">2012-01-12T17:40:47Z</dcterms:created>
  <dcterms:modified xsi:type="dcterms:W3CDTF">2013-06-10T11:44:13Z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fo 1">
    <vt:lpwstr/>
  </property>
  <property fmtid="{D5CDD505-2E9C-101B-9397-08002B2CF9AE}" pid="3" name="Info 2">
    <vt:lpwstr/>
  </property>
  <property fmtid="{D5CDD505-2E9C-101B-9397-08002B2CF9AE}" pid="4" name="Info 3">
    <vt:lpwstr/>
  </property>
  <property fmtid="{D5CDD505-2E9C-101B-9397-08002B2CF9AE}" pid="5" name="Info 4">
    <vt:lpwstr/>
  </property>
</Properties>
</file>