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9" r:id="rId1"/>
  </p:sldMasterIdLst>
  <p:sldIdLst>
    <p:sldId id="266" r:id="rId2"/>
    <p:sldId id="265" r:id="rId3"/>
    <p:sldId id="257" r:id="rId4"/>
    <p:sldId id="258" r:id="rId5"/>
    <p:sldId id="259" r:id="rId6"/>
    <p:sldId id="260" r:id="rId7"/>
    <p:sldId id="263" r:id="rId8"/>
    <p:sldId id="264" r:id="rId9"/>
    <p:sldId id="261" r:id="rId10"/>
    <p:sldId id="262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8627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346" name="Group 2"/>
          <p:cNvGrpSpPr>
            <a:grpSpLocks/>
          </p:cNvGrpSpPr>
          <p:nvPr/>
        </p:nvGrpSpPr>
        <p:grpSpPr bwMode="auto">
          <a:xfrm>
            <a:off x="-498475" y="1311275"/>
            <a:ext cx="10429875" cy="5908675"/>
            <a:chOff x="-313" y="824"/>
            <a:chExt cx="6570" cy="3722"/>
          </a:xfrm>
        </p:grpSpPr>
        <p:sp>
          <p:nvSpPr>
            <p:cNvPr id="57347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48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49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50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51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52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53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54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55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56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57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58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59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60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61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2" y="3504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/>
            </a:p>
          </p:txBody>
        </p:sp>
        <p:sp>
          <p:nvSpPr>
            <p:cNvPr id="57362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/>
            </a:p>
          </p:txBody>
        </p:sp>
        <p:sp>
          <p:nvSpPr>
            <p:cNvPr id="57363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57364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57365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57366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57367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57368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57369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70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57371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57372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57373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57374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75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76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77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78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57379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80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81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82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83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84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85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86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87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88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89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90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91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92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93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94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95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96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97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98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399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00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01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02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03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04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05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06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07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08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09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10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11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12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13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14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15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16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17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18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19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20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21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22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23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24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25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26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27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28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29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30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31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32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33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34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35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36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37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38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39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40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41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42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43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44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45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46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47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48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49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50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51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52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53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54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55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56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57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58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59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60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61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62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63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64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65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66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67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68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69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70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71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72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73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74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75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76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77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78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79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80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81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82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83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84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85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86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87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88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89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90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91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92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93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94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95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96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97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98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499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00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01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02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03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04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05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06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07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08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09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10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11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12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13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14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15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16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17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18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19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20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21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22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23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24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25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26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27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28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29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30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31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32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33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34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35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36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37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38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39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40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41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42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43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44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45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46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47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48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49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50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51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52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53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54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55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56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57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58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59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60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7561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7562" name="Rectangle 21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446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7563" name="Rectangle 21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57564" name="Rectangle 220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7565" name="Rectangle 221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7566" name="Rectangle 222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06A332D8-D007-42BA-AAD3-A23B0D1E23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A401FA17-DDF6-4654-A9CF-C2339FBFC4F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5408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50504B39-6117-4585-A0D5-F469BD5B592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3145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578DE981-23D2-48C0-8B68-69D31D77026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3600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6249EC15-1D3E-4B26-AC8F-874D038FC1B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986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2E66ECBE-C0F3-46AF-A463-AA6D676AF3B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1573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24815897-615B-4EB1-96D1-1027D305189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7187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2AD1BFF8-A96B-48B0-8C22-DFABBE71370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91037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26C26BCC-7952-47B0-B773-37D09851899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403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F9B5F8ED-1A41-4DEE-B6F4-B60968B005E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3398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94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94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E3747BB3-D8E0-4E7E-B549-FD4AC3DAC16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4648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322" name="Group 2"/>
          <p:cNvGrpSpPr>
            <a:grpSpLocks/>
          </p:cNvGrpSpPr>
          <p:nvPr/>
        </p:nvGrpSpPr>
        <p:grpSpPr bwMode="auto">
          <a:xfrm>
            <a:off x="-496888" y="1308100"/>
            <a:ext cx="10429876" cy="5908675"/>
            <a:chOff x="-313" y="824"/>
            <a:chExt cx="6570" cy="3722"/>
          </a:xfrm>
        </p:grpSpPr>
        <p:sp>
          <p:nvSpPr>
            <p:cNvPr id="56323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24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25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26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27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28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29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30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31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32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33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34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35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36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37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2" y="3504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38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39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40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41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42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43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44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45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46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47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48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49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50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51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52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53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54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56355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56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57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58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59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60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61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62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63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64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65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66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67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68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69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70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71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72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73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74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75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76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77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78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79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80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81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82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83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84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85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86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87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88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89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90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91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92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93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94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95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96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97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98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99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00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01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02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03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04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05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06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07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08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09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10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11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12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13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14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15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16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17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18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19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20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21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22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23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24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25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26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27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28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29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30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31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32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33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34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35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36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37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38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39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40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41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42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43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44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45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46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47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48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49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50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51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52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53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54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55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56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57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58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59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60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61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62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63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64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65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66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67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68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69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70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71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72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73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74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75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76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77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78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79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80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81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82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83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84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85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86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87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88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89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90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91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92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93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94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95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96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97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98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499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00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01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02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03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04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05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06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07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08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09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10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11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12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13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14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15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16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17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18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19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20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21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22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23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24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25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26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27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28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29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30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31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32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33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34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35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36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537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6538" name="Rectangle 21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FFFFFF"/>
                  </a:outerShdw>
                </a:effectLst>
              </a:defRPr>
            </a:lvl1pPr>
          </a:lstStyle>
          <a:p>
            <a:fld id="{3DFC2753-3659-412A-9EBD-CEF7DC6B047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6539" name="Rectangle 2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FFFFFF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56540" name="Rectangle 2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3638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FFFFFF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56541" name="Rectangle 22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6542" name="Rectangle 2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32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4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file:///\\upload.wikimedia.org\wikipedia\commons\e\ed\Hazard_X.svg" TargetMode="External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hyperlink" Target="file:///\\upload.wikimedia.org\wikipedia\commons\8\87\Hazard_C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file:///\\upload.wikimedia.org\wikipedia\commons\3\39\Hazard_T.svg" TargetMode="External"/><Relationship Id="rId5" Type="http://schemas.openxmlformats.org/officeDocument/2006/relationships/image" Target="../media/image5.png"/><Relationship Id="rId4" Type="http://schemas.openxmlformats.org/officeDocument/2006/relationships/hyperlink" Target="file:///\\upload.wikimedia.org\wikipedia\commons\0\06\Hazard_F.svg" TargetMode="External"/><Relationship Id="rId9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1835150" y="333375"/>
            <a:ext cx="5473700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8147" name="Group 19"/>
          <p:cNvGraphicFramePr>
            <a:graphicFrameLocks noGrp="1"/>
          </p:cNvGraphicFramePr>
          <p:nvPr/>
        </p:nvGraphicFramePr>
        <p:xfrm>
          <a:off x="1150938" y="4508500"/>
          <a:ext cx="6842125" cy="2234565"/>
        </p:xfrm>
        <a:graphic>
          <a:graphicData uri="http://schemas.openxmlformats.org/drawingml/2006/table">
            <a:tbl>
              <a:tblPr/>
              <a:tblGrid>
                <a:gridCol w="6842125"/>
              </a:tblGrid>
              <a:tr h="441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Základní škola a Mateřská škola generála Pattona Dýšina,    příspěvková organizace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AUTOR:      Mgr. Gabriela Budínská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NÁZEV:      VY_32_INOVACE_7B_02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TÉMA:        CHEMIE PRO 2. STUPEŇ ZŠ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220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ČÍSLO PROJEKTU:  </a:t>
                      </a:r>
                      <a:r>
                        <a:rPr kumimoji="0" 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CZ. 1. 07/ 1. 4. 00/ 21. 1843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8145" name="Picture 4" descr="C:\Users\jitka\Desktop\DSC_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587500"/>
            <a:ext cx="46259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3925"/>
          </a:xfrm>
        </p:spPr>
        <p:txBody>
          <a:bodyPr/>
          <a:lstStyle/>
          <a:p>
            <a:r>
              <a:rPr lang="cs-CZ" b="1"/>
              <a:t>Anotace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5613" y="1268413"/>
            <a:ext cx="8226425" cy="4827587"/>
          </a:xfrm>
        </p:spPr>
        <p:txBody>
          <a:bodyPr/>
          <a:lstStyle/>
          <a:p>
            <a:r>
              <a:rPr lang="cs-CZ"/>
              <a:t>Prezentace seznamuje žáky s vlastnostmi látek, skupenstvím a jeho přeměnami. Informuje o základních charakteristikách látek – teplotě varu, teplotě tání a hustotě – uvádí vztah pro její výpočet.</a:t>
            </a:r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  <a:p>
            <a:r>
              <a:rPr lang="cs-CZ" sz="2400"/>
              <a:t>Autorem tohoto materiálu a všech jeho částí, není-li uvedeno jinak, je Mgr. Gabriela Budínská.</a:t>
            </a:r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60425"/>
          </a:xfrm>
        </p:spPr>
        <p:txBody>
          <a:bodyPr/>
          <a:lstStyle/>
          <a:p>
            <a:r>
              <a:rPr lang="cs-CZ" b="1"/>
              <a:t>Vlastnosti látek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875"/>
            <a:ext cx="8229600" cy="4713288"/>
          </a:xfrm>
        </p:spPr>
        <p:txBody>
          <a:bodyPr/>
          <a:lstStyle/>
          <a:p>
            <a:r>
              <a:rPr lang="cs-CZ" b="1"/>
              <a:t>Látky -</a:t>
            </a:r>
            <a:r>
              <a:rPr lang="cs-CZ"/>
              <a:t> zatím je jich známo více </a:t>
            </a:r>
          </a:p>
          <a:p>
            <a:pPr>
              <a:buFont typeface="Wingdings" pitchFamily="2" charset="2"/>
              <a:buNone/>
            </a:pPr>
            <a:r>
              <a:rPr lang="cs-CZ"/>
              <a:t>                než 10 milionů</a:t>
            </a:r>
          </a:p>
          <a:p>
            <a:pPr>
              <a:buFont typeface="Wingdings" pitchFamily="2" charset="2"/>
              <a:buNone/>
            </a:pPr>
            <a:r>
              <a:rPr lang="cs-CZ"/>
              <a:t>              - je jimi tvořeno všechno, co nás         </a:t>
            </a:r>
          </a:p>
          <a:p>
            <a:pPr>
              <a:buFont typeface="Wingdings" pitchFamily="2" charset="2"/>
              <a:buNone/>
            </a:pPr>
            <a:r>
              <a:rPr lang="cs-CZ"/>
              <a:t>                obklopuje</a:t>
            </a:r>
          </a:p>
          <a:p>
            <a:pPr>
              <a:buFont typeface="Wingdings" pitchFamily="2" charset="2"/>
              <a:buNone/>
            </a:pPr>
            <a:r>
              <a:rPr lang="cs-CZ"/>
              <a:t>              - tvoří tělesa různých tvarů </a:t>
            </a:r>
          </a:p>
          <a:p>
            <a:pPr>
              <a:buFont typeface="Wingdings" pitchFamily="2" charset="2"/>
              <a:buNone/>
            </a:pPr>
            <a:r>
              <a:rPr lang="cs-CZ"/>
              <a:t>                a velikostí</a:t>
            </a:r>
          </a:p>
          <a:p>
            <a:pPr>
              <a:buFont typeface="Wingdings" pitchFamily="2" charset="2"/>
              <a:buNone/>
            </a:pPr>
            <a:r>
              <a:rPr lang="cs-CZ"/>
              <a:t>              - k jejich rozlišení musíme znát   </a:t>
            </a:r>
          </a:p>
          <a:p>
            <a:pPr>
              <a:buFont typeface="Wingdings" pitchFamily="2" charset="2"/>
              <a:buNone/>
            </a:pPr>
            <a:r>
              <a:rPr lang="cs-CZ"/>
              <a:t>                jejich vlastnosti</a:t>
            </a:r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00100"/>
          </a:xfrm>
        </p:spPr>
        <p:txBody>
          <a:bodyPr/>
          <a:lstStyle/>
          <a:p>
            <a:r>
              <a:rPr lang="cs-CZ" b="1"/>
              <a:t>Zjišťování vlastností látek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875"/>
            <a:ext cx="8229600" cy="4679950"/>
          </a:xfrm>
        </p:spPr>
        <p:txBody>
          <a:bodyPr/>
          <a:lstStyle/>
          <a:p>
            <a:r>
              <a:rPr lang="cs-CZ" sz="3000"/>
              <a:t>Některé vlastnosti látek jsou </a:t>
            </a:r>
            <a:r>
              <a:rPr lang="cs-CZ" sz="3000" b="1"/>
              <a:t>snadno</a:t>
            </a:r>
            <a:r>
              <a:rPr lang="cs-CZ" sz="3000"/>
              <a:t> </a:t>
            </a:r>
            <a:r>
              <a:rPr lang="cs-CZ" sz="3000" b="1"/>
              <a:t>zjistitelné</a:t>
            </a:r>
          </a:p>
          <a:p>
            <a:pPr>
              <a:buFont typeface="Wingdings" pitchFamily="2" charset="2"/>
              <a:buNone/>
            </a:pPr>
            <a:r>
              <a:rPr lang="cs-CZ" sz="3000"/>
              <a:t>		   - skupenství</a:t>
            </a:r>
          </a:p>
          <a:p>
            <a:pPr>
              <a:buFont typeface="Wingdings" pitchFamily="2" charset="2"/>
              <a:buNone/>
            </a:pPr>
            <a:r>
              <a:rPr lang="cs-CZ" sz="3000"/>
              <a:t>		   - barva</a:t>
            </a:r>
          </a:p>
          <a:p>
            <a:pPr>
              <a:buFont typeface="Wingdings" pitchFamily="2" charset="2"/>
              <a:buNone/>
            </a:pPr>
            <a:r>
              <a:rPr lang="cs-CZ" sz="3000"/>
              <a:t>		   - vzhled</a:t>
            </a:r>
          </a:p>
          <a:p>
            <a:pPr>
              <a:buFont typeface="Wingdings" pitchFamily="2" charset="2"/>
              <a:buNone/>
            </a:pPr>
            <a:r>
              <a:rPr lang="cs-CZ" sz="3000"/>
              <a:t>           - zápach</a:t>
            </a:r>
          </a:p>
          <a:p>
            <a:pPr>
              <a:buFont typeface="Wingdings" pitchFamily="2" charset="2"/>
              <a:buNone/>
            </a:pPr>
            <a:r>
              <a:rPr lang="cs-CZ" sz="3000"/>
              <a:t>           - teplota tání a teplota varu</a:t>
            </a:r>
          </a:p>
          <a:p>
            <a:pPr>
              <a:buFont typeface="Wingdings" pitchFamily="2" charset="2"/>
              <a:buNone/>
            </a:pPr>
            <a:r>
              <a:rPr lang="cs-CZ" sz="3000"/>
              <a:t>           - rozpustnost v různých rozpouštědlech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20712"/>
          </a:xfrm>
        </p:spPr>
        <p:txBody>
          <a:bodyPr/>
          <a:lstStyle/>
          <a:p>
            <a:r>
              <a:rPr lang="cs-CZ" sz="3600" b="1"/>
              <a:t>Skupenství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 b="1"/>
              <a:t>Pevné</a:t>
            </a:r>
            <a:r>
              <a:rPr lang="cs-CZ" sz="2800"/>
              <a:t> – částice látky jsou </a:t>
            </a:r>
            <a:r>
              <a:rPr lang="cs-CZ" sz="2800" b="1"/>
              <a:t>uspořádány</a:t>
            </a:r>
            <a:r>
              <a:rPr lang="cs-CZ" sz="2800"/>
              <a:t> 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/>
              <a:t>              </a:t>
            </a:r>
            <a:r>
              <a:rPr lang="cs-CZ" sz="2800" b="1"/>
              <a:t>pravidelně</a:t>
            </a:r>
            <a:r>
              <a:rPr lang="cs-CZ" sz="2800"/>
              <a:t> a jsou velmi </a:t>
            </a:r>
            <a:r>
              <a:rPr lang="cs-CZ" sz="2800" b="1"/>
              <a:t>těsně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/>
              <a:t>              </a:t>
            </a:r>
            <a:r>
              <a:rPr lang="cs-CZ" sz="2800" b="1"/>
              <a:t>u sebe</a:t>
            </a:r>
            <a:r>
              <a:rPr lang="cs-CZ" sz="2800"/>
              <a:t>, takové látky mají </a:t>
            </a:r>
            <a:r>
              <a:rPr lang="cs-CZ" sz="2800" b="1"/>
              <a:t>stálý tvar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 b="1"/>
              <a:t>Kapalné</a:t>
            </a:r>
            <a:r>
              <a:rPr lang="cs-CZ" sz="2800"/>
              <a:t> – částice </a:t>
            </a:r>
            <a:r>
              <a:rPr lang="cs-CZ" sz="2800" b="1"/>
              <a:t>nejsou pravidelně</a:t>
            </a:r>
            <a:r>
              <a:rPr lang="cs-CZ" sz="2800"/>
              <a:t>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/>
              <a:t>              </a:t>
            </a:r>
            <a:r>
              <a:rPr lang="cs-CZ" sz="2800" b="1"/>
              <a:t>uspořádány</a:t>
            </a:r>
            <a:r>
              <a:rPr lang="cs-CZ" sz="2800"/>
              <a:t>, ale jsou blízko sebe,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/>
              <a:t>              takové látky </a:t>
            </a:r>
            <a:r>
              <a:rPr lang="cs-CZ" sz="2800" b="1"/>
              <a:t>nemají stálý tvar</a:t>
            </a:r>
            <a:r>
              <a:rPr lang="cs-CZ" sz="2800"/>
              <a:t> – ten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/>
              <a:t>              je určen tvarem nádoby, v níž jsou nality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 b="1"/>
              <a:t>Plynné</a:t>
            </a:r>
            <a:r>
              <a:rPr lang="cs-CZ" sz="2800"/>
              <a:t> – částice se </a:t>
            </a:r>
            <a:r>
              <a:rPr lang="cs-CZ" sz="2800" b="1"/>
              <a:t>volně pohybují</a:t>
            </a:r>
            <a:r>
              <a:rPr lang="cs-CZ" sz="2800"/>
              <a:t>, takové látky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/>
              <a:t>              </a:t>
            </a:r>
            <a:r>
              <a:rPr lang="cs-CZ" sz="2800" b="1"/>
              <a:t>nemají stálý tvar</a:t>
            </a:r>
            <a:r>
              <a:rPr lang="cs-CZ" sz="2800"/>
              <a:t> – zaplňují celý objem 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/>
              <a:t>              nádoby, v níž jsou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/>
              <a:t>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381000"/>
            <a:ext cx="8229600" cy="671513"/>
          </a:xfrm>
        </p:spPr>
        <p:txBody>
          <a:bodyPr/>
          <a:lstStyle/>
          <a:p>
            <a:r>
              <a:rPr lang="cs-CZ" sz="3200" b="1"/>
              <a:t>   Skupenské přeměny látek</a:t>
            </a:r>
          </a:p>
        </p:txBody>
      </p:sp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3276600" y="1341438"/>
            <a:ext cx="2663825" cy="8636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b="1"/>
              <a:t>PLYNNÉ</a:t>
            </a:r>
          </a:p>
          <a:p>
            <a:pPr algn="ctr"/>
            <a:r>
              <a:rPr lang="cs-CZ" sz="2400" b="1"/>
              <a:t> SKUPENSTVÍ</a:t>
            </a:r>
          </a:p>
        </p:txBody>
      </p:sp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1042988" y="4437063"/>
            <a:ext cx="2736850" cy="100806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b="1"/>
              <a:t>PEVNÉ</a:t>
            </a:r>
          </a:p>
          <a:p>
            <a:pPr algn="ctr"/>
            <a:r>
              <a:rPr lang="cs-CZ" sz="2400" b="1"/>
              <a:t> SKUPENSTVÍ</a:t>
            </a:r>
          </a:p>
        </p:txBody>
      </p:sp>
      <p:sp>
        <p:nvSpPr>
          <p:cNvPr id="7176" name="Rectangle 8"/>
          <p:cNvSpPr>
            <a:spLocks noChangeArrowheads="1"/>
          </p:cNvSpPr>
          <p:nvPr/>
        </p:nvSpPr>
        <p:spPr bwMode="auto">
          <a:xfrm>
            <a:off x="5435600" y="4437063"/>
            <a:ext cx="2808288" cy="100806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b="1"/>
              <a:t>KAPALNÉ </a:t>
            </a:r>
          </a:p>
          <a:p>
            <a:pPr algn="ctr"/>
            <a:r>
              <a:rPr lang="cs-CZ" sz="2400" b="1"/>
              <a:t>SKUPENSTVÍ</a:t>
            </a:r>
          </a:p>
        </p:txBody>
      </p:sp>
      <p:sp>
        <p:nvSpPr>
          <p:cNvPr id="7177" name="Line 9"/>
          <p:cNvSpPr>
            <a:spLocks noChangeShapeType="1"/>
          </p:cNvSpPr>
          <p:nvPr/>
        </p:nvSpPr>
        <p:spPr bwMode="auto">
          <a:xfrm flipV="1">
            <a:off x="2555875" y="2205038"/>
            <a:ext cx="1079500" cy="223202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81" name="AutoShape 13"/>
          <p:cNvSpPr>
            <a:spLocks/>
          </p:cNvSpPr>
          <p:nvPr/>
        </p:nvSpPr>
        <p:spPr bwMode="auto">
          <a:xfrm>
            <a:off x="611188" y="3213100"/>
            <a:ext cx="1652587" cy="503238"/>
          </a:xfrm>
          <a:prstGeom prst="borderCallout3">
            <a:avLst>
              <a:gd name="adj1" fmla="val 22713"/>
              <a:gd name="adj2" fmla="val 104611"/>
              <a:gd name="adj3" fmla="val 22713"/>
              <a:gd name="adj4" fmla="val 141403"/>
              <a:gd name="adj5" fmla="val 50157"/>
              <a:gd name="adj6" fmla="val 141403"/>
              <a:gd name="adj7" fmla="val 77917"/>
              <a:gd name="adj8" fmla="val 14101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/>
            <a:r>
              <a:rPr lang="cs-CZ" sz="2400"/>
              <a:t>sublimace</a:t>
            </a:r>
          </a:p>
        </p:txBody>
      </p:sp>
      <p:sp>
        <p:nvSpPr>
          <p:cNvPr id="7182" name="Line 14"/>
          <p:cNvSpPr>
            <a:spLocks noChangeShapeType="1"/>
          </p:cNvSpPr>
          <p:nvPr/>
        </p:nvSpPr>
        <p:spPr bwMode="auto">
          <a:xfrm flipH="1">
            <a:off x="2916238" y="2205038"/>
            <a:ext cx="1079500" cy="223202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87" name="AutoShape 19"/>
          <p:cNvSpPr>
            <a:spLocks/>
          </p:cNvSpPr>
          <p:nvPr/>
        </p:nvSpPr>
        <p:spPr bwMode="auto">
          <a:xfrm>
            <a:off x="736600" y="2124075"/>
            <a:ext cx="2063750" cy="512763"/>
          </a:xfrm>
          <a:prstGeom prst="borderCallout2">
            <a:avLst>
              <a:gd name="adj1" fmla="val 22292"/>
              <a:gd name="adj2" fmla="val 103694"/>
              <a:gd name="adj3" fmla="val 22292"/>
              <a:gd name="adj4" fmla="val 118000"/>
              <a:gd name="adj5" fmla="val 320741"/>
              <a:gd name="adj6" fmla="val 12084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/>
            <a:r>
              <a:rPr lang="cs-CZ" sz="2400"/>
              <a:t>desublimace</a:t>
            </a:r>
          </a:p>
        </p:txBody>
      </p:sp>
      <p:sp>
        <p:nvSpPr>
          <p:cNvPr id="7188" name="Line 20"/>
          <p:cNvSpPr>
            <a:spLocks noChangeShapeType="1"/>
          </p:cNvSpPr>
          <p:nvPr/>
        </p:nvSpPr>
        <p:spPr bwMode="auto">
          <a:xfrm>
            <a:off x="5724525" y="2205038"/>
            <a:ext cx="1368425" cy="223202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89" name="Line 21"/>
          <p:cNvSpPr>
            <a:spLocks noChangeShapeType="1"/>
          </p:cNvSpPr>
          <p:nvPr/>
        </p:nvSpPr>
        <p:spPr bwMode="auto">
          <a:xfrm flipH="1" flipV="1">
            <a:off x="5292725" y="2205038"/>
            <a:ext cx="1295400" cy="223202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90" name="AutoShape 22"/>
          <p:cNvSpPr>
            <a:spLocks/>
          </p:cNvSpPr>
          <p:nvPr/>
        </p:nvSpPr>
        <p:spPr bwMode="auto">
          <a:xfrm>
            <a:off x="6804025" y="2997200"/>
            <a:ext cx="1800225" cy="503238"/>
          </a:xfrm>
          <a:prstGeom prst="borderCallout2">
            <a:avLst>
              <a:gd name="adj1" fmla="val 22713"/>
              <a:gd name="adj2" fmla="val -4231"/>
              <a:gd name="adj3" fmla="val 22713"/>
              <a:gd name="adj4" fmla="val -9347"/>
              <a:gd name="adj5" fmla="val 104102"/>
              <a:gd name="adj6" fmla="val -1463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/>
            <a:r>
              <a:rPr lang="cs-CZ" sz="2400"/>
              <a:t>zkapalnění</a:t>
            </a:r>
          </a:p>
        </p:txBody>
      </p:sp>
      <p:sp>
        <p:nvSpPr>
          <p:cNvPr id="7192" name="AutoShape 24"/>
          <p:cNvSpPr>
            <a:spLocks/>
          </p:cNvSpPr>
          <p:nvPr/>
        </p:nvSpPr>
        <p:spPr bwMode="auto">
          <a:xfrm>
            <a:off x="3779838" y="3365500"/>
            <a:ext cx="1728787" cy="495300"/>
          </a:xfrm>
          <a:prstGeom prst="borderCallout3">
            <a:avLst>
              <a:gd name="adj1" fmla="val 23079"/>
              <a:gd name="adj2" fmla="val 104407"/>
              <a:gd name="adj3" fmla="val 23079"/>
              <a:gd name="adj4" fmla="val 130301"/>
              <a:gd name="adj5" fmla="val 23079"/>
              <a:gd name="adj6" fmla="val 130301"/>
              <a:gd name="adj7" fmla="val 23079"/>
              <a:gd name="adj8" fmla="val 12938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/>
            <a:r>
              <a:rPr lang="cs-CZ" sz="2400"/>
              <a:t>vypařování</a:t>
            </a:r>
          </a:p>
        </p:txBody>
      </p:sp>
      <p:sp>
        <p:nvSpPr>
          <p:cNvPr id="7193" name="Line 25"/>
          <p:cNvSpPr>
            <a:spLocks noChangeShapeType="1"/>
          </p:cNvSpPr>
          <p:nvPr/>
        </p:nvSpPr>
        <p:spPr bwMode="auto">
          <a:xfrm>
            <a:off x="3779838" y="4652963"/>
            <a:ext cx="1655762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94" name="Line 26"/>
          <p:cNvSpPr>
            <a:spLocks noChangeShapeType="1"/>
          </p:cNvSpPr>
          <p:nvPr/>
        </p:nvSpPr>
        <p:spPr bwMode="auto">
          <a:xfrm flipH="1">
            <a:off x="3779838" y="4941888"/>
            <a:ext cx="1655762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97" name="AutoShape 29"/>
          <p:cNvSpPr>
            <a:spLocks/>
          </p:cNvSpPr>
          <p:nvPr/>
        </p:nvSpPr>
        <p:spPr bwMode="auto">
          <a:xfrm>
            <a:off x="4283075" y="4076700"/>
            <a:ext cx="914400" cy="431800"/>
          </a:xfrm>
          <a:prstGeom prst="borderCallout2">
            <a:avLst>
              <a:gd name="adj1" fmla="val 26472"/>
              <a:gd name="adj2" fmla="val -8333"/>
              <a:gd name="adj3" fmla="val 26472"/>
              <a:gd name="adj4" fmla="val -21704"/>
              <a:gd name="adj5" fmla="val 132352"/>
              <a:gd name="adj6" fmla="val -3559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/>
            <a:r>
              <a:rPr lang="cs-CZ" sz="2400"/>
              <a:t>tání</a:t>
            </a:r>
          </a:p>
        </p:txBody>
      </p:sp>
      <p:sp>
        <p:nvSpPr>
          <p:cNvPr id="7198" name="AutoShape 30"/>
          <p:cNvSpPr>
            <a:spLocks/>
          </p:cNvSpPr>
          <p:nvPr/>
        </p:nvSpPr>
        <p:spPr bwMode="auto">
          <a:xfrm>
            <a:off x="3851275" y="5157788"/>
            <a:ext cx="1225550" cy="503237"/>
          </a:xfrm>
          <a:prstGeom prst="borderCallout2">
            <a:avLst>
              <a:gd name="adj1" fmla="val 22713"/>
              <a:gd name="adj2" fmla="val 106218"/>
              <a:gd name="adj3" fmla="val 22713"/>
              <a:gd name="adj4" fmla="val 108940"/>
              <a:gd name="adj5" fmla="val -42903"/>
              <a:gd name="adj6" fmla="val 11165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/>
            <a:r>
              <a:rPr lang="cs-CZ" sz="2400"/>
              <a:t>tuhnutí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0387"/>
          </a:xfrm>
        </p:spPr>
        <p:txBody>
          <a:bodyPr/>
          <a:lstStyle/>
          <a:p>
            <a:r>
              <a:rPr lang="cs-CZ" sz="3600" b="1"/>
              <a:t>Teplota varu a teplota tání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268413"/>
            <a:ext cx="8218487" cy="5113337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600"/>
              <a:t>Teplota varu a teplota tání patří mezi </a:t>
            </a:r>
            <a:r>
              <a:rPr lang="cs-CZ" sz="2600" b="1"/>
              <a:t>základní</a:t>
            </a:r>
            <a:r>
              <a:rPr lang="cs-CZ" sz="2600"/>
              <a:t> </a:t>
            </a:r>
            <a:r>
              <a:rPr lang="cs-CZ" sz="2600" b="1"/>
              <a:t>charakteristiky látek</a:t>
            </a:r>
            <a:r>
              <a:rPr lang="cs-CZ" sz="2600"/>
              <a:t>. Podle jejich hodnot můžeme určit o jakou látku se jedná. Je možné také zjistit, jestli je látka znečištěná. </a:t>
            </a:r>
            <a:r>
              <a:rPr lang="cs-CZ" sz="2600" b="1"/>
              <a:t>Nečistoty</a:t>
            </a:r>
            <a:r>
              <a:rPr lang="cs-CZ" sz="2600"/>
              <a:t> totiž </a:t>
            </a:r>
            <a:r>
              <a:rPr lang="cs-CZ" sz="2600" b="1"/>
              <a:t>teplotu varu</a:t>
            </a:r>
            <a:r>
              <a:rPr lang="cs-CZ" sz="2600"/>
              <a:t> dané látky </a:t>
            </a:r>
            <a:r>
              <a:rPr lang="cs-CZ" sz="2600" b="1"/>
              <a:t>zvyšují</a:t>
            </a:r>
            <a:r>
              <a:rPr lang="cs-CZ" sz="2600"/>
              <a:t> a </a:t>
            </a:r>
            <a:r>
              <a:rPr lang="cs-CZ" sz="2600" b="1"/>
              <a:t>teplotu tání snižují</a:t>
            </a:r>
            <a:r>
              <a:rPr lang="cs-CZ" sz="2600"/>
              <a:t>.</a:t>
            </a:r>
          </a:p>
          <a:p>
            <a:pPr>
              <a:lnSpc>
                <a:spcPct val="90000"/>
              </a:lnSpc>
            </a:pPr>
            <a:r>
              <a:rPr lang="cs-CZ" sz="2600" b="1"/>
              <a:t>Teplota varu</a:t>
            </a:r>
            <a:r>
              <a:rPr lang="cs-CZ" sz="2600"/>
              <a:t> je teplota, při které se kapalina </a:t>
            </a:r>
            <a:r>
              <a:rPr lang="cs-CZ" sz="2600" b="1"/>
              <a:t>vypařuje</a:t>
            </a:r>
            <a:r>
              <a:rPr lang="cs-CZ" sz="2600"/>
              <a:t> v celém svém objemu.</a:t>
            </a:r>
          </a:p>
          <a:p>
            <a:pPr>
              <a:lnSpc>
                <a:spcPct val="90000"/>
              </a:lnSpc>
            </a:pPr>
            <a:r>
              <a:rPr lang="cs-CZ" sz="2600" b="1"/>
              <a:t>Teplota tání</a:t>
            </a:r>
            <a:r>
              <a:rPr lang="cs-CZ" sz="2600"/>
              <a:t> je teplota, při níž pevná látka </a:t>
            </a:r>
            <a:r>
              <a:rPr lang="cs-CZ" sz="2600" b="1"/>
              <a:t>taje</a:t>
            </a:r>
            <a:r>
              <a:rPr lang="cs-CZ" sz="2600"/>
              <a:t>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600"/>
              <a:t>    a mění se v kapalinu (popřípadě v taveninu).</a:t>
            </a:r>
          </a:p>
          <a:p>
            <a:pPr>
              <a:lnSpc>
                <a:spcPct val="90000"/>
              </a:lnSpc>
            </a:pPr>
            <a:r>
              <a:rPr lang="cs-CZ" sz="2600"/>
              <a:t>Teplota varu i teplota tání jsou </a:t>
            </a:r>
            <a:r>
              <a:rPr lang="cs-CZ" sz="2600" b="1"/>
              <a:t>závislé na tlaku</a:t>
            </a:r>
            <a:r>
              <a:rPr lang="cs-CZ" sz="2600"/>
              <a:t> okolního vzduchu. Jejich hodnoty uváděné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600"/>
              <a:t>    v tabulkách jsou hodnoty změřené při tlaku 101 kPa (tzv. „normální“ tlak)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39775"/>
          </a:xfrm>
        </p:spPr>
        <p:txBody>
          <a:bodyPr/>
          <a:lstStyle/>
          <a:p>
            <a:r>
              <a:rPr lang="cs-CZ" sz="3600" b="1"/>
              <a:t>Hustota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875"/>
            <a:ext cx="8229600" cy="4683125"/>
          </a:xfrm>
        </p:spPr>
        <p:txBody>
          <a:bodyPr/>
          <a:lstStyle/>
          <a:p>
            <a:r>
              <a:rPr lang="cs-CZ"/>
              <a:t>Hustota je </a:t>
            </a:r>
            <a:r>
              <a:rPr lang="cs-CZ" b="1"/>
              <a:t>jednou z charakteristických</a:t>
            </a:r>
            <a:r>
              <a:rPr lang="cs-CZ"/>
              <a:t> </a:t>
            </a:r>
            <a:r>
              <a:rPr lang="cs-CZ" b="1"/>
              <a:t>vlastností</a:t>
            </a:r>
            <a:r>
              <a:rPr lang="cs-CZ"/>
              <a:t> látek.</a:t>
            </a:r>
          </a:p>
          <a:p>
            <a:r>
              <a:rPr lang="cs-CZ" b="1"/>
              <a:t>Hustotu</a:t>
            </a:r>
            <a:r>
              <a:rPr lang="cs-CZ"/>
              <a:t> označujeme řeckým písmenem </a:t>
            </a:r>
          </a:p>
          <a:p>
            <a:pPr>
              <a:buFont typeface="Wingdings" pitchFamily="2" charset="2"/>
              <a:buNone/>
            </a:pPr>
            <a:r>
              <a:rPr lang="cs-CZ"/>
              <a:t>   </a:t>
            </a:r>
            <a:r>
              <a:rPr lang="el-GR"/>
              <a:t>ς</a:t>
            </a:r>
            <a:r>
              <a:rPr lang="cs-CZ"/>
              <a:t> (čti ró) a je </a:t>
            </a:r>
            <a:r>
              <a:rPr lang="cs-CZ" b="1"/>
              <a:t>určena podílem hmotnosti</a:t>
            </a:r>
          </a:p>
          <a:p>
            <a:pPr>
              <a:buFont typeface="Wingdings" pitchFamily="2" charset="2"/>
              <a:buNone/>
            </a:pPr>
            <a:r>
              <a:rPr lang="cs-CZ"/>
              <a:t>   </a:t>
            </a:r>
            <a:r>
              <a:rPr lang="cs-CZ" b="1"/>
              <a:t>a objemu</a:t>
            </a:r>
            <a:r>
              <a:rPr lang="cs-CZ"/>
              <a:t> tělesa z určité látky.               Její jednotkou je kg/m</a:t>
            </a:r>
            <a:r>
              <a:rPr lang="cs-CZ" baseline="30000"/>
              <a:t>3</a:t>
            </a:r>
            <a:r>
              <a:rPr lang="cs-CZ"/>
              <a:t> nebo g/cm</a:t>
            </a:r>
            <a:r>
              <a:rPr lang="cs-CZ" baseline="30000"/>
              <a:t>3</a:t>
            </a:r>
            <a:r>
              <a:rPr lang="cs-CZ"/>
              <a:t>.       Její hodnoty jsou uvedeny v tabulkách.</a:t>
            </a:r>
          </a:p>
          <a:p>
            <a:pPr>
              <a:buFont typeface="Wingdings" pitchFamily="2" charset="2"/>
              <a:buNone/>
            </a:pPr>
            <a:r>
              <a:rPr lang="cs-CZ"/>
              <a:t>                        </a:t>
            </a:r>
            <a:r>
              <a:rPr lang="el-GR" b="1"/>
              <a:t>ς</a:t>
            </a:r>
            <a:r>
              <a:rPr lang="cs-CZ" b="1"/>
              <a:t> = m / V</a:t>
            </a:r>
          </a:p>
          <a:p>
            <a:pPr>
              <a:buFont typeface="Wingdings" pitchFamily="2" charset="2"/>
              <a:buNone/>
            </a:pPr>
            <a:endParaRPr lang="el-GR" b="1"/>
          </a:p>
          <a:p>
            <a:pPr>
              <a:buFont typeface="Wingdings" pitchFamily="2" charset="2"/>
              <a:buNone/>
            </a:pPr>
            <a:endParaRPr lang="el-GR"/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39775"/>
          </a:xfrm>
        </p:spPr>
        <p:txBody>
          <a:bodyPr/>
          <a:lstStyle/>
          <a:p>
            <a:r>
              <a:rPr lang="cs-CZ" sz="3200" b="1"/>
              <a:t>Nebezpečné látky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/>
              <a:t>Některé látky jsou pro člověka či jiné organismy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/>
              <a:t>nebezpečné. Tyto látky jsou označené </a:t>
            </a:r>
            <a:r>
              <a:rPr lang="cs-CZ" sz="2400" b="1"/>
              <a:t>výstražnými</a:t>
            </a:r>
            <a:r>
              <a:rPr lang="cs-CZ" sz="2400"/>
              <a:t>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b="1"/>
              <a:t>symboly</a:t>
            </a:r>
            <a:r>
              <a:rPr lang="cs-CZ" sz="2400"/>
              <a:t>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b="1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b="1"/>
              <a:t>Hořlaviny</a:t>
            </a:r>
            <a:r>
              <a:rPr lang="cs-CZ" sz="2400"/>
              <a:t>                           </a:t>
            </a:r>
            <a:r>
              <a:rPr lang="cs-CZ" sz="2400" b="1"/>
              <a:t>Žíraviny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b="1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b="1"/>
              <a:t>Jedy</a:t>
            </a:r>
            <a:r>
              <a:rPr lang="cs-CZ" sz="2400"/>
              <a:t>                                    </a:t>
            </a:r>
            <a:r>
              <a:rPr lang="cs-CZ" sz="2400" b="1"/>
              <a:t>Zdraví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b="1"/>
              <a:t>                                           škodlivé</a:t>
            </a:r>
            <a:r>
              <a:rPr lang="cs-CZ" sz="2400"/>
              <a:t>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/>
              <a:t>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/>
          </a:p>
        </p:txBody>
      </p:sp>
      <p:pic>
        <p:nvPicPr>
          <p:cNvPr id="8201" name="Picture 9" descr="Soubor:Hazard C.sv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425" y="2349500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3" name="Picture 11" descr="File:Hazard F.svg">
            <a:hlinkClick r:id="rId4" action="ppaction://hlinkfile"/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25663" y="2357438"/>
            <a:ext cx="1441450" cy="1441450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206" name="Picture 14" descr="Soubor:Hazard T.svg">
            <a:hlinkClick r:id="rId6" action="ppaction://hlinkfile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4365625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8" name="Picture 16" descr="Soubor:Hazard X.svg">
            <a:hlinkClick r:id="rId8" action="ppaction://hlinkfile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425" y="4221163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2206625" y="2205038"/>
            <a:ext cx="47307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9223" name="Rectangle 7"/>
          <p:cNvSpPr>
            <a:spLocks noGrp="1" noChangeArrowheads="1"/>
          </p:cNvSpPr>
          <p:nvPr>
            <p:ph type="title"/>
          </p:nvPr>
        </p:nvSpPr>
        <p:spPr>
          <a:xfrm>
            <a:off x="455613" y="115888"/>
            <a:ext cx="8226425" cy="720725"/>
          </a:xfrm>
        </p:spPr>
        <p:txBody>
          <a:bodyPr/>
          <a:lstStyle/>
          <a:p>
            <a:r>
              <a:rPr lang="cs-CZ" sz="4000" b="1"/>
              <a:t>Použité zdroje</a:t>
            </a:r>
          </a:p>
        </p:txBody>
      </p:sp>
      <p:sp>
        <p:nvSpPr>
          <p:cNvPr id="9224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455613" y="836613"/>
            <a:ext cx="8226425" cy="547211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500"/>
              <a:t>Obrázky z otevřené galerie Microsoft Office.</a:t>
            </a:r>
          </a:p>
          <a:p>
            <a:pPr>
              <a:lnSpc>
                <a:spcPct val="90000"/>
              </a:lnSpc>
            </a:pPr>
            <a:r>
              <a:rPr lang="cs-CZ" sz="2500"/>
              <a:t>BENEŠ, Pavel, Václav PUMPR a Jiří BANÝR. </a:t>
            </a:r>
            <a:r>
              <a:rPr lang="cs-CZ" sz="2500" i="1"/>
              <a:t>Základy chemie pro 2. stupeň základní školy, nižší ročníky víceletých gymnázií a střední školy</a:t>
            </a:r>
            <a:r>
              <a:rPr lang="cs-CZ" sz="2500"/>
              <a:t>. Vyd. 2. Ilustrace Naděžda Lexová, Miroslava Jakešová. Praha: Fortuna, 1996c1993, 2 sv. ISBN 80-7168-312-42. </a:t>
            </a:r>
          </a:p>
          <a:p>
            <a:pPr>
              <a:lnSpc>
                <a:spcPct val="90000"/>
              </a:lnSpc>
            </a:pPr>
            <a:r>
              <a:rPr lang="cs-CZ" sz="2500"/>
              <a:t>ŠKODA, Jiří a Pavel DOULÍK. </a:t>
            </a:r>
            <a:r>
              <a:rPr lang="cs-CZ" sz="2500" i="1"/>
              <a:t>Chemie 8: pro základní školy a víceletá gymnázia : učebnice</a:t>
            </a:r>
            <a:r>
              <a:rPr lang="cs-CZ" sz="2500"/>
              <a:t>. 1. vyd. Plzeň: Fraus, 2006, 136 s. ISBN 80-723-8442-2. </a:t>
            </a:r>
          </a:p>
          <a:p>
            <a:pPr>
              <a:lnSpc>
                <a:spcPct val="90000"/>
              </a:lnSpc>
            </a:pPr>
            <a:r>
              <a:rPr lang="cs-CZ" sz="2500"/>
              <a:t>WERTHEIM, Jane, Chris OXLADE a John WATERHOUSE. </a:t>
            </a:r>
            <a:r>
              <a:rPr lang="cs-CZ" sz="2500" i="1"/>
              <a:t>Ilustrovaný přehled chemie</a:t>
            </a:r>
            <a:r>
              <a:rPr lang="cs-CZ" sz="2500"/>
              <a:t>. [1. vyd.]. Překlad Petr Pánek. Ilustrace Kuo Kang Chen. Ostrava: Blesk, 1994, 128 s., barev. vyobr. ISBN 80-856-0633-X.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50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dy">
  <a:themeElements>
    <a:clrScheme name="Body 4">
      <a:dk1>
        <a:srgbClr val="000000"/>
      </a:dk1>
      <a:lt1>
        <a:srgbClr val="FDEB9D"/>
      </a:lt1>
      <a:dk2>
        <a:srgbClr val="000000"/>
      </a:dk2>
      <a:lt2>
        <a:srgbClr val="E0CE82"/>
      </a:lt2>
      <a:accent1>
        <a:srgbClr val="EAEAEA"/>
      </a:accent1>
      <a:accent2>
        <a:srgbClr val="C2B476"/>
      </a:accent2>
      <a:accent3>
        <a:srgbClr val="FEF3CC"/>
      </a:accent3>
      <a:accent4>
        <a:srgbClr val="000000"/>
      </a:accent4>
      <a:accent5>
        <a:srgbClr val="F3F3F3"/>
      </a:accent5>
      <a:accent6>
        <a:srgbClr val="B0A36A"/>
      </a:accent6>
      <a:hlink>
        <a:srgbClr val="A47900"/>
      </a:hlink>
      <a:folHlink>
        <a:srgbClr val="8C8900"/>
      </a:folHlink>
    </a:clrScheme>
    <a:fontScheme name="Body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ody 1">
        <a:dk1>
          <a:srgbClr val="00008A"/>
        </a:dk1>
        <a:lt1>
          <a:srgbClr val="FFFFFF"/>
        </a:lt1>
        <a:dk2>
          <a:srgbClr val="000099"/>
        </a:dk2>
        <a:lt2>
          <a:srgbClr val="FFFFFF"/>
        </a:lt2>
        <a:accent1>
          <a:srgbClr val="0099FF"/>
        </a:accent1>
        <a:accent2>
          <a:srgbClr val="00007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6E"/>
        </a:accent6>
        <a:hlink>
          <a:srgbClr val="EAEAEA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2">
        <a:dk1>
          <a:srgbClr val="5B5B89"/>
        </a:dk1>
        <a:lt1>
          <a:srgbClr val="FFFFFF"/>
        </a:lt1>
        <a:dk2>
          <a:srgbClr val="666699"/>
        </a:dk2>
        <a:lt2>
          <a:srgbClr val="DFDEF6"/>
        </a:lt2>
        <a:accent1>
          <a:srgbClr val="6666FF"/>
        </a:accent1>
        <a:accent2>
          <a:srgbClr val="52527C"/>
        </a:accent2>
        <a:accent3>
          <a:srgbClr val="B8B8CA"/>
        </a:accent3>
        <a:accent4>
          <a:srgbClr val="DADADA"/>
        </a:accent4>
        <a:accent5>
          <a:srgbClr val="B8B8FF"/>
        </a:accent5>
        <a:accent6>
          <a:srgbClr val="494970"/>
        </a:accent6>
        <a:hlink>
          <a:srgbClr val="9999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3">
        <a:dk1>
          <a:srgbClr val="70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6000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560000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4">
        <a:dk1>
          <a:srgbClr val="000000"/>
        </a:dk1>
        <a:lt1>
          <a:srgbClr val="FDEB9D"/>
        </a:lt1>
        <a:dk2>
          <a:srgbClr val="000000"/>
        </a:dk2>
        <a:lt2>
          <a:srgbClr val="E0CE82"/>
        </a:lt2>
        <a:accent1>
          <a:srgbClr val="EAEAEA"/>
        </a:accent1>
        <a:accent2>
          <a:srgbClr val="C2B476"/>
        </a:accent2>
        <a:accent3>
          <a:srgbClr val="FEF3CC"/>
        </a:accent3>
        <a:accent4>
          <a:srgbClr val="000000"/>
        </a:accent4>
        <a:accent5>
          <a:srgbClr val="F3F3F3"/>
        </a:accent5>
        <a:accent6>
          <a:srgbClr val="B0A36A"/>
        </a:accent6>
        <a:hlink>
          <a:srgbClr val="A47900"/>
        </a:hlink>
        <a:folHlink>
          <a:srgbClr val="8C8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5">
        <a:dk1>
          <a:srgbClr val="5B5E52"/>
        </a:dk1>
        <a:lt1>
          <a:srgbClr val="FFFFFF"/>
        </a:lt1>
        <a:dk2>
          <a:srgbClr val="686B5D"/>
        </a:dk2>
        <a:lt2>
          <a:srgbClr val="CCD5C7"/>
        </a:lt2>
        <a:accent1>
          <a:srgbClr val="809EA8"/>
        </a:accent1>
        <a:accent2>
          <a:srgbClr val="4F5147"/>
        </a:accent2>
        <a:accent3>
          <a:srgbClr val="B9BAB6"/>
        </a:accent3>
        <a:accent4>
          <a:srgbClr val="DADADA"/>
        </a:accent4>
        <a:accent5>
          <a:srgbClr val="C0CCD1"/>
        </a:accent5>
        <a:accent6>
          <a:srgbClr val="47493F"/>
        </a:accent6>
        <a:hlink>
          <a:srgbClr val="AAA854"/>
        </a:hlink>
        <a:folHlink>
          <a:srgbClr val="E1D09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6">
        <a:dk1>
          <a:srgbClr val="46532B"/>
        </a:dk1>
        <a:lt1>
          <a:srgbClr val="FFFFFF"/>
        </a:lt1>
        <a:dk2>
          <a:srgbClr val="4E5D31"/>
        </a:dk2>
        <a:lt2>
          <a:srgbClr val="FFFFCC"/>
        </a:lt2>
        <a:accent1>
          <a:srgbClr val="8F8C00"/>
        </a:accent1>
        <a:accent2>
          <a:srgbClr val="424F29"/>
        </a:accent2>
        <a:accent3>
          <a:srgbClr val="B2B6AD"/>
        </a:accent3>
        <a:accent4>
          <a:srgbClr val="DADADA"/>
        </a:accent4>
        <a:accent5>
          <a:srgbClr val="C6C5AA"/>
        </a:accent5>
        <a:accent6>
          <a:srgbClr val="3B4724"/>
        </a:accent6>
        <a:hlink>
          <a:srgbClr val="33CC33"/>
        </a:hlink>
        <a:folHlink>
          <a:srgbClr val="00A1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7">
        <a:dk1>
          <a:srgbClr val="007673"/>
        </a:dk1>
        <a:lt1>
          <a:srgbClr val="FFFFFF"/>
        </a:lt1>
        <a:dk2>
          <a:srgbClr val="008080"/>
        </a:dk2>
        <a:lt2>
          <a:srgbClr val="FFFF99"/>
        </a:lt2>
        <a:accent1>
          <a:srgbClr val="33CCCC"/>
        </a:accent1>
        <a:accent2>
          <a:srgbClr val="006462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005A58"/>
        </a:accent6>
        <a:hlink>
          <a:srgbClr val="FFCC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8">
        <a:dk1>
          <a:srgbClr val="000000"/>
        </a:dk1>
        <a:lt1>
          <a:srgbClr val="E6F8F4"/>
        </a:lt1>
        <a:dk2>
          <a:srgbClr val="000000"/>
        </a:dk2>
        <a:lt2>
          <a:srgbClr val="C5DBD6"/>
        </a:lt2>
        <a:accent1>
          <a:srgbClr val="CCFF99"/>
        </a:accent1>
        <a:accent2>
          <a:srgbClr val="ACBAB7"/>
        </a:accent2>
        <a:accent3>
          <a:srgbClr val="F0FBF8"/>
        </a:accent3>
        <a:accent4>
          <a:srgbClr val="000000"/>
        </a:accent4>
        <a:accent5>
          <a:srgbClr val="E2FFCA"/>
        </a:accent5>
        <a:accent6>
          <a:srgbClr val="9BA8A6"/>
        </a:accent6>
        <a:hlink>
          <a:srgbClr val="008080"/>
        </a:hlink>
        <a:folHlink>
          <a:srgbClr val="00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9">
        <a:dk1>
          <a:srgbClr val="000000"/>
        </a:dk1>
        <a:lt1>
          <a:srgbClr val="EAEAEA"/>
        </a:lt1>
        <a:dk2>
          <a:srgbClr val="000000"/>
        </a:dk2>
        <a:lt2>
          <a:srgbClr val="D1D1D1"/>
        </a:lt2>
        <a:accent1>
          <a:srgbClr val="CCECFF"/>
        </a:accent1>
        <a:accent2>
          <a:srgbClr val="B2B2B2"/>
        </a:accent2>
        <a:accent3>
          <a:srgbClr val="F3F3F3"/>
        </a:accent3>
        <a:accent4>
          <a:srgbClr val="000000"/>
        </a:accent4>
        <a:accent5>
          <a:srgbClr val="E2F4FF"/>
        </a:accent5>
        <a:accent6>
          <a:srgbClr val="A1A1A1"/>
        </a:accent6>
        <a:hlink>
          <a:srgbClr val="7200E4"/>
        </a:hlink>
        <a:folHlink>
          <a:srgbClr val="0033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Digital Dots</Template>
  <TotalTime>326</TotalTime>
  <Words>444</Words>
  <Application>Microsoft Office PowerPoint</Application>
  <PresentationFormat>Předvádění na obrazovce (4:3)</PresentationFormat>
  <Paragraphs>85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Body</vt:lpstr>
      <vt:lpstr>Prezentace aplikace PowerPoint</vt:lpstr>
      <vt:lpstr>Anotace</vt:lpstr>
      <vt:lpstr>Vlastnosti látek</vt:lpstr>
      <vt:lpstr>Zjišťování vlastností látek</vt:lpstr>
      <vt:lpstr>Skupenství</vt:lpstr>
      <vt:lpstr>   Skupenské přeměny látek</vt:lpstr>
      <vt:lpstr>Teplota varu a teplota tání</vt:lpstr>
      <vt:lpstr>Hustota</vt:lpstr>
      <vt:lpstr>Nebezpečné látky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root</dc:creator>
  <cp:lastModifiedBy>jitka</cp:lastModifiedBy>
  <cp:revision>10</cp:revision>
  <dcterms:created xsi:type="dcterms:W3CDTF">2013-02-25T18:46:14Z</dcterms:created>
  <dcterms:modified xsi:type="dcterms:W3CDTF">2013-05-18T16:38:34Z</dcterms:modified>
</cp:coreProperties>
</file>