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E50EA1-9910-4439-9EC4-986D1C71407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721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67949-3117-4813-A324-2A4FEF7866E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3473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77EC4D-5C4C-48FD-B6B8-0B22F5549C1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9969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6C9655-3C73-4C9C-9800-FF970A9F735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2604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A913DE-1341-4F6B-B27A-4B31EDEC1E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1539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1DD9B5-DB9B-4587-94C8-F424420EF88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2654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3E2608-E268-4ABA-B0FF-536B16BF1EB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72598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F645B5-EE23-4A60-97FB-822D1CD5E4D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9594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0A690A-0458-4A55-9072-B2670DA8F89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4902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F0243F-8FE5-46FF-8B29-D92A19C0204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72504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368FAB-9764-4F6D-A6B3-4E047DC6786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268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D357749-46EF-4427-83FA-FCA2AF4CBCA2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file:///\\upload.wikimedia.org\wikipedia\commons\a\a2\Salt_Crystals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2" Type="http://schemas.openxmlformats.org/officeDocument/2006/relationships/hyperlink" Target="http://cs.wikipedia.org/wiki/Soubor:Cobaltous_chlorid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\\upload.wikimedia.org\wikipedia\commons\c\ca\Cobalt(II)-chloride-hexahydrate-sample.jpg" TargetMode="External"/><Relationship Id="rId5" Type="http://schemas.openxmlformats.org/officeDocument/2006/relationships/image" Target="../media/image5.jpeg"/><Relationship Id="rId4" Type="http://schemas.openxmlformats.org/officeDocument/2006/relationships/hyperlink" Target="http://cs.wikipedia.org/wiki/Soubor:Cobaltous_chloride_anhydrous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file:///\\upload.wikimedia.org\wikipedia\commons\5\5b\Fluorid_v%25C3%25A1penat%25C3%25BD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file:///\\upload.wikimedia.org\wikipedia\commons\9\9b\FluoriteValzergueFillonjaune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file:///\\upload.wikimedia.org\wikipedia\commons\1\1b\Bromid_st%25C5%2599%25C3%25ADbrn%25C3%25BD.PN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1150938" y="4508500"/>
          <a:ext cx="6842125" cy="2234565"/>
        </p:xfrm>
        <a:graphic>
          <a:graphicData uri="http://schemas.openxmlformats.org/drawingml/2006/table">
            <a:tbl>
              <a:tblPr/>
              <a:tblGrid>
                <a:gridCol w="6842125"/>
              </a:tblGrid>
              <a:tr h="441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a Mateřská škola generála Pattona Dýšina,    příspěvková organizace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      Mgr. Gabriela Budínská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      VY_32_INOVACE_7B_04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TÉMA:       CHEMIE PRO 2. STUPEŇ ZŠ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220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  </a:t>
                      </a:r>
                      <a:r>
                        <a:rPr kumimoji="0" 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 1. 07/ 1. 4. 00/ 21. 1843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089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/>
              <a:t>Anotace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Prezentace seznamuje žáky                      s významnými halogenidy,                   jejich vlastnostmi, výskytem a využitím.</a:t>
            </a:r>
          </a:p>
          <a:p>
            <a:pPr>
              <a:buFontTx/>
              <a:buNone/>
            </a:pPr>
            <a:endParaRPr lang="cs-CZ"/>
          </a:p>
          <a:p>
            <a:pPr>
              <a:buFontTx/>
              <a:buNone/>
            </a:pPr>
            <a:endParaRPr lang="cs-CZ"/>
          </a:p>
          <a:p>
            <a:pPr>
              <a:buFontTx/>
              <a:buNone/>
            </a:pPr>
            <a:endParaRPr lang="cs-CZ"/>
          </a:p>
          <a:p>
            <a:r>
              <a:rPr lang="cs-CZ" sz="2400"/>
              <a:t>Autorem tohoto materiálu a všech jeho částí, není-li uvedeno jinak, je Mgr. Gabriela Budínská.</a:t>
            </a:r>
          </a:p>
          <a:p>
            <a:pPr>
              <a:buFontTx/>
              <a:buNone/>
            </a:pPr>
            <a:endParaRPr lang="cs-CZ"/>
          </a:p>
          <a:p>
            <a:endParaRPr lang="cs-CZ"/>
          </a:p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sz="4000" b="1"/>
              <a:t>Významné halogenidy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>
              <a:buFontTx/>
              <a:buNone/>
            </a:pPr>
            <a:r>
              <a:rPr lang="cs-CZ"/>
              <a:t>                </a:t>
            </a:r>
            <a:r>
              <a:rPr lang="cs-CZ" b="1"/>
              <a:t>Chlorid sodný – NaCl</a:t>
            </a:r>
          </a:p>
          <a:p>
            <a:r>
              <a:rPr lang="cs-CZ" sz="2800"/>
              <a:t>Je </a:t>
            </a:r>
            <a:r>
              <a:rPr lang="cs-CZ" sz="2800" b="1"/>
              <a:t>bezbarvá krystalická látka</a:t>
            </a:r>
            <a:r>
              <a:rPr lang="cs-CZ" sz="2800"/>
              <a:t>, která je dobře </a:t>
            </a:r>
            <a:r>
              <a:rPr lang="cs-CZ" sz="2800" b="1"/>
              <a:t>rozpustná ve vodě</a:t>
            </a:r>
            <a:r>
              <a:rPr lang="cs-CZ" sz="2800"/>
              <a:t>.</a:t>
            </a:r>
          </a:p>
          <a:p>
            <a:r>
              <a:rPr lang="cs-CZ" sz="2800" b="1"/>
              <a:t>V přírodě</a:t>
            </a:r>
            <a:r>
              <a:rPr lang="cs-CZ" sz="2800"/>
              <a:t> se vyskytuje                                        </a:t>
            </a:r>
            <a:r>
              <a:rPr lang="cs-CZ" sz="2800" b="1"/>
              <a:t>ve formě</a:t>
            </a:r>
            <a:r>
              <a:rPr lang="cs-CZ" sz="2800"/>
              <a:t> nerostu </a:t>
            </a:r>
            <a:r>
              <a:rPr lang="cs-CZ" sz="2800" b="1"/>
              <a:t>halitu</a:t>
            </a:r>
            <a:r>
              <a:rPr lang="cs-CZ" sz="2800"/>
              <a:t>                                     (sůl kamenná).</a:t>
            </a:r>
          </a:p>
          <a:p>
            <a:r>
              <a:rPr lang="cs-CZ" sz="2800"/>
              <a:t>V běžném životě je </a:t>
            </a:r>
            <a:r>
              <a:rPr lang="cs-CZ" sz="2800" b="1"/>
              <a:t>známý</a:t>
            </a:r>
            <a:r>
              <a:rPr lang="cs-CZ" sz="2800"/>
              <a:t>                               </a:t>
            </a:r>
            <a:r>
              <a:rPr lang="cs-CZ" sz="2800" b="1"/>
              <a:t>jako kuchyňská sůl</a:t>
            </a:r>
            <a:r>
              <a:rPr lang="cs-CZ" sz="2800"/>
              <a:t>.</a:t>
            </a:r>
          </a:p>
          <a:p>
            <a:r>
              <a:rPr lang="cs-CZ" sz="2800" b="1"/>
              <a:t>Získává se odpařováním</a:t>
            </a:r>
            <a:r>
              <a:rPr lang="cs-CZ" sz="2800"/>
              <a:t> mořské vody       </a:t>
            </a:r>
            <a:r>
              <a:rPr lang="cs-CZ" sz="2800" b="1"/>
              <a:t>nebo se</a:t>
            </a:r>
            <a:r>
              <a:rPr lang="cs-CZ" sz="2800"/>
              <a:t> jako pevný </a:t>
            </a:r>
            <a:r>
              <a:rPr lang="cs-CZ" sz="2800" b="1"/>
              <a:t>těží z ložisek</a:t>
            </a:r>
            <a:r>
              <a:rPr lang="cs-CZ" sz="2800"/>
              <a:t> v zemi.</a:t>
            </a:r>
          </a:p>
        </p:txBody>
      </p:sp>
      <p:pic>
        <p:nvPicPr>
          <p:cNvPr id="5125" name="Picture 5" descr="Soubor:Salt Crystals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2420938"/>
            <a:ext cx="3556000" cy="2368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sz="4000" b="1"/>
              <a:t>Chlorid sodný – NaCl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0736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/>
              <a:t>Je důležitou </a:t>
            </a:r>
            <a:r>
              <a:rPr lang="cs-CZ" sz="2800" b="1"/>
              <a:t>složkou potravy</a:t>
            </a:r>
            <a:r>
              <a:rPr lang="cs-CZ" sz="2800"/>
              <a:t> živočichů                i člověka.</a:t>
            </a:r>
          </a:p>
          <a:p>
            <a:pPr>
              <a:lnSpc>
                <a:spcPct val="90000"/>
              </a:lnSpc>
            </a:pPr>
            <a:r>
              <a:rPr lang="cs-CZ" sz="2800" b="1"/>
              <a:t>Používá se ke konzervaci</a:t>
            </a:r>
            <a:r>
              <a:rPr lang="cs-CZ" sz="2800"/>
              <a:t> potravin.</a:t>
            </a:r>
          </a:p>
          <a:p>
            <a:pPr>
              <a:lnSpc>
                <a:spcPct val="90000"/>
              </a:lnSpc>
            </a:pPr>
            <a:r>
              <a:rPr lang="cs-CZ" sz="2800"/>
              <a:t>Je </a:t>
            </a:r>
            <a:r>
              <a:rPr lang="cs-CZ" sz="2800" b="1"/>
              <a:t>surovinou</a:t>
            </a:r>
            <a:r>
              <a:rPr lang="cs-CZ" sz="2800"/>
              <a:t> </a:t>
            </a:r>
            <a:r>
              <a:rPr lang="cs-CZ" sz="2800" b="1"/>
              <a:t>pro výrobu sodíku</a:t>
            </a:r>
            <a:r>
              <a:rPr lang="cs-CZ" sz="2800"/>
              <a:t>, </a:t>
            </a:r>
            <a:r>
              <a:rPr lang="cs-CZ" sz="2800" b="1"/>
              <a:t>jedlé sody</a:t>
            </a:r>
            <a:r>
              <a:rPr lang="cs-CZ" sz="2800"/>
              <a:t>, </a:t>
            </a:r>
            <a:r>
              <a:rPr lang="cs-CZ" sz="2800" b="1"/>
              <a:t>chloru</a:t>
            </a:r>
            <a:r>
              <a:rPr lang="cs-CZ" sz="2800"/>
              <a:t>, kyseliny chlorovodíkové a mnoha dalších sloučenin.</a:t>
            </a:r>
          </a:p>
          <a:p>
            <a:pPr>
              <a:lnSpc>
                <a:spcPct val="90000"/>
              </a:lnSpc>
            </a:pPr>
            <a:r>
              <a:rPr lang="cs-CZ" sz="2800"/>
              <a:t>Uplatňuje se </a:t>
            </a:r>
            <a:r>
              <a:rPr lang="cs-CZ" sz="2800" b="1"/>
              <a:t>při výrobě mýdla</a:t>
            </a:r>
            <a:r>
              <a:rPr lang="cs-CZ" sz="2800"/>
              <a:t>, </a:t>
            </a:r>
            <a:r>
              <a:rPr lang="cs-CZ" sz="2800" b="1"/>
              <a:t>skla</a:t>
            </a:r>
            <a:r>
              <a:rPr lang="cs-CZ" sz="2800"/>
              <a:t>, barev      či při zpracování kůží.</a:t>
            </a:r>
          </a:p>
          <a:p>
            <a:pPr>
              <a:lnSpc>
                <a:spcPct val="90000"/>
              </a:lnSpc>
            </a:pPr>
            <a:r>
              <a:rPr lang="cs-CZ" sz="2800"/>
              <a:t>Používá se </a:t>
            </a:r>
            <a:r>
              <a:rPr lang="cs-CZ" sz="2800" b="1"/>
              <a:t>k zimní údržbě silnic</a:t>
            </a:r>
            <a:r>
              <a:rPr lang="cs-CZ" sz="2800"/>
              <a:t> – ekologicky nevhodné – vede k zasolování půdy a povrchových vod.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4000" b="1"/>
              <a:t>Chlorid kobaltnatý – CoCl</a:t>
            </a:r>
            <a:r>
              <a:rPr lang="cs-CZ" sz="4000" b="1" baseline="-25000"/>
              <a:t>2</a:t>
            </a:r>
            <a:endParaRPr lang="cs-CZ" sz="4000" b="1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0736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/>
              <a:t>V </a:t>
            </a:r>
            <a:r>
              <a:rPr lang="cs-CZ" sz="2800" b="1"/>
              <a:t>bezvodém stavu</a:t>
            </a:r>
            <a:r>
              <a:rPr lang="cs-CZ" sz="2800"/>
              <a:t> má                                        </a:t>
            </a:r>
            <a:r>
              <a:rPr lang="cs-CZ" sz="2800" b="1"/>
              <a:t>bledě modrou barvu</a:t>
            </a:r>
            <a:r>
              <a:rPr lang="cs-CZ" sz="2800"/>
              <a:t>.</a:t>
            </a:r>
          </a:p>
          <a:p>
            <a:pPr>
              <a:lnSpc>
                <a:spcPct val="90000"/>
              </a:lnSpc>
            </a:pPr>
            <a:r>
              <a:rPr lang="cs-CZ" sz="2800"/>
              <a:t>Má </a:t>
            </a:r>
            <a:r>
              <a:rPr lang="cs-CZ" sz="2800" b="1"/>
              <a:t>schopnost pohlcovat</a:t>
            </a:r>
            <a:r>
              <a:rPr lang="cs-CZ" sz="2800"/>
              <a:t>                                          a udržovat vzdušnou                                        </a:t>
            </a:r>
            <a:r>
              <a:rPr lang="cs-CZ" sz="2800" b="1"/>
              <a:t>vlhkost</a:t>
            </a:r>
            <a:r>
              <a:rPr lang="cs-CZ" sz="2800"/>
              <a:t> – je</a:t>
            </a:r>
            <a:r>
              <a:rPr lang="cs-CZ" sz="2800" b="1"/>
              <a:t> hygroskopický</a:t>
            </a:r>
            <a:r>
              <a:rPr lang="cs-CZ" sz="2800"/>
              <a:t>.</a:t>
            </a:r>
          </a:p>
          <a:p>
            <a:pPr>
              <a:lnSpc>
                <a:spcPct val="90000"/>
              </a:lnSpc>
            </a:pPr>
            <a:r>
              <a:rPr lang="cs-CZ" sz="2800"/>
              <a:t>Barvu mění podle počtu                                      molekul vody,                                                     se kterými se váže                              (hexahydrát je červený).</a:t>
            </a:r>
          </a:p>
          <a:p>
            <a:pPr>
              <a:lnSpc>
                <a:spcPct val="90000"/>
              </a:lnSpc>
            </a:pPr>
            <a:r>
              <a:rPr lang="cs-CZ" sz="2800"/>
              <a:t>Je </a:t>
            </a:r>
            <a:r>
              <a:rPr lang="cs-CZ" sz="2800" b="1"/>
              <a:t>indikátorem vlhkosti</a:t>
            </a:r>
            <a:r>
              <a:rPr lang="cs-CZ" sz="2800"/>
              <a:t>.</a:t>
            </a:r>
          </a:p>
        </p:txBody>
      </p:sp>
      <p:pic>
        <p:nvPicPr>
          <p:cNvPr id="7181" name="Picture 13" descr="Hydratovaný">
            <a:hlinkClick r:id="rId2" tooltip="Hydratovaný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1341438"/>
            <a:ext cx="1662113" cy="2216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3" name="Picture 15" descr="Bezvodý">
            <a:hlinkClick r:id="rId4" tooltip="Bezvodý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063" y="1341438"/>
            <a:ext cx="1658937" cy="221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7" name="Picture 19" descr="Soubor:Cobalt(II)-chloride-hexahydrate-sample.jpg">
            <a:hlinkClick r:id="rId6" action="ppaction://hlinkfile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063" y="3716338"/>
            <a:ext cx="3243262" cy="2225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4000" b="1"/>
              <a:t>Fluorid vápenatý – CaF</a:t>
            </a:r>
            <a:r>
              <a:rPr lang="cs-CZ" sz="4000" b="1" baseline="-25000"/>
              <a:t>2</a:t>
            </a:r>
            <a:endParaRPr lang="cs-CZ" sz="4000" b="1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073650"/>
          </a:xfrm>
        </p:spPr>
        <p:txBody>
          <a:bodyPr/>
          <a:lstStyle/>
          <a:p>
            <a:r>
              <a:rPr lang="cs-CZ" sz="2900"/>
              <a:t>Je </a:t>
            </a:r>
            <a:r>
              <a:rPr lang="cs-CZ" sz="2900" b="1"/>
              <a:t>bílá</a:t>
            </a:r>
            <a:r>
              <a:rPr lang="cs-CZ" sz="2900"/>
              <a:t>, krystalická, </a:t>
            </a:r>
            <a:r>
              <a:rPr lang="cs-CZ" sz="2900" b="1"/>
              <a:t>nerozpustná látka</a:t>
            </a:r>
            <a:r>
              <a:rPr lang="cs-CZ" sz="2900"/>
              <a:t>.</a:t>
            </a:r>
          </a:p>
          <a:p>
            <a:endParaRPr lang="cs-CZ" sz="2900"/>
          </a:p>
          <a:p>
            <a:endParaRPr lang="cs-CZ" sz="2900"/>
          </a:p>
          <a:p>
            <a:r>
              <a:rPr lang="cs-CZ" sz="2900" b="1"/>
              <a:t>V přírodě</a:t>
            </a:r>
            <a:r>
              <a:rPr lang="cs-CZ" sz="2900"/>
              <a:t> se vyskytuje</a:t>
            </a:r>
            <a:r>
              <a:rPr lang="cs-CZ" sz="2900" b="1"/>
              <a:t> jako</a:t>
            </a:r>
            <a:r>
              <a:rPr lang="cs-CZ" sz="2900"/>
              <a:t> nerost </a:t>
            </a:r>
            <a:r>
              <a:rPr lang="cs-CZ" sz="2900" b="1"/>
              <a:t>fluorit</a:t>
            </a:r>
            <a:r>
              <a:rPr lang="cs-CZ" sz="2900"/>
              <a:t> (kazivec).</a:t>
            </a:r>
          </a:p>
          <a:p>
            <a:r>
              <a:rPr lang="cs-CZ" sz="2900"/>
              <a:t>Používá se pro výrobu                       fluorovodíku a v hutnictví                                 (jako tavidlo při zpracování                         železa, oceli a jejich slitin). </a:t>
            </a:r>
          </a:p>
          <a:p>
            <a:pPr>
              <a:buFontTx/>
              <a:buNone/>
            </a:pPr>
            <a:endParaRPr lang="cs-CZ" sz="2900"/>
          </a:p>
        </p:txBody>
      </p:sp>
      <p:pic>
        <p:nvPicPr>
          <p:cNvPr id="11269" name="Picture 5" descr="Soubor:Fluorid vápenatý.PN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1557338"/>
            <a:ext cx="4618038" cy="1227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3" name="Picture 9" descr="Soubor:FluoriteValzergueFillonjaune.jpg">
            <a:hlinkClick r:id="rId4" action="ppaction://hlinkfile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163" y="3357563"/>
            <a:ext cx="3357562" cy="2416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4000" b="1"/>
              <a:t>Bromid stříbrný - AgBr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0736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Je </a:t>
            </a:r>
            <a:r>
              <a:rPr lang="cs-CZ" b="1"/>
              <a:t>žlutá</a:t>
            </a:r>
            <a:r>
              <a:rPr lang="cs-CZ"/>
              <a:t>, krystalická, ve vodě nerozpustná </a:t>
            </a:r>
            <a:r>
              <a:rPr lang="cs-CZ" b="1"/>
              <a:t>látka</a:t>
            </a:r>
            <a:r>
              <a:rPr lang="cs-CZ"/>
              <a:t>.</a:t>
            </a:r>
          </a:p>
          <a:p>
            <a:pPr>
              <a:lnSpc>
                <a:spcPct val="90000"/>
              </a:lnSpc>
            </a:pPr>
            <a:endParaRPr lang="cs-CZ"/>
          </a:p>
          <a:p>
            <a:pPr>
              <a:lnSpc>
                <a:spcPct val="90000"/>
              </a:lnSpc>
            </a:pPr>
            <a:endParaRPr lang="cs-CZ"/>
          </a:p>
          <a:p>
            <a:pPr>
              <a:lnSpc>
                <a:spcPct val="90000"/>
              </a:lnSpc>
            </a:pPr>
            <a:r>
              <a:rPr lang="cs-CZ"/>
              <a:t>Je </a:t>
            </a:r>
            <a:r>
              <a:rPr lang="cs-CZ" b="1"/>
              <a:t>citlivý na světlo</a:t>
            </a:r>
            <a:r>
              <a:rPr lang="cs-CZ"/>
              <a:t>, jeho účinkem postupně tmavne. Rozkládá se                za uvolnění stříbra.</a:t>
            </a:r>
          </a:p>
          <a:p>
            <a:pPr>
              <a:lnSpc>
                <a:spcPct val="90000"/>
              </a:lnSpc>
            </a:pPr>
            <a:r>
              <a:rPr lang="cs-CZ" b="1"/>
              <a:t>Využívá se k výrobě filmů</a:t>
            </a:r>
            <a:r>
              <a:rPr lang="cs-CZ"/>
              <a:t> pro černobílou fotografii, rentgenové a radioaktivní snímkování.</a:t>
            </a:r>
          </a:p>
          <a:p>
            <a:pPr>
              <a:lnSpc>
                <a:spcPct val="90000"/>
              </a:lnSpc>
            </a:pPr>
            <a:endParaRPr lang="cs-CZ"/>
          </a:p>
          <a:p>
            <a:pPr>
              <a:lnSpc>
                <a:spcPct val="90000"/>
              </a:lnSpc>
            </a:pPr>
            <a:endParaRPr lang="cs-CZ"/>
          </a:p>
        </p:txBody>
      </p:sp>
      <p:pic>
        <p:nvPicPr>
          <p:cNvPr id="12296" name="Picture 8" descr="Soubor:Bromid stříbrný.PN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1557338"/>
            <a:ext cx="4070350" cy="1595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cs-CZ" sz="3600" b="1"/>
              <a:t>Použité zdroje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229600" cy="521811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500"/>
              <a:t>Obrázky z otevřené galerie Microsoft Office.</a:t>
            </a:r>
          </a:p>
          <a:p>
            <a:pPr>
              <a:lnSpc>
                <a:spcPct val="90000"/>
              </a:lnSpc>
            </a:pPr>
            <a:r>
              <a:rPr lang="cs-CZ" sz="2500"/>
              <a:t>BENEŠ, Pavel, Václav PUMPR a Jiří BANÝR. </a:t>
            </a:r>
            <a:r>
              <a:rPr lang="cs-CZ" sz="2500" i="1"/>
              <a:t>Základy chemie pro 2. stupeň základní školy, nižší ročníky víceletých gymnázií a střední školy</a:t>
            </a:r>
            <a:r>
              <a:rPr lang="cs-CZ" sz="2500"/>
              <a:t>. Vyd. 2. Ilustrace Naděžda Lexová, Miroslava Jakešová. Praha: Fortuna, 1996c1993, 2 sv. ISBN 80-7168-312-42. </a:t>
            </a:r>
          </a:p>
          <a:p>
            <a:pPr>
              <a:lnSpc>
                <a:spcPct val="90000"/>
              </a:lnSpc>
            </a:pPr>
            <a:r>
              <a:rPr lang="cs-CZ" sz="2500"/>
              <a:t>ŠKODA, Jiří a Pavel DOULÍK. </a:t>
            </a:r>
            <a:r>
              <a:rPr lang="cs-CZ" sz="2500" i="1"/>
              <a:t>Chemie 8: pro základní školy a víceletá gymnázia : učebnice</a:t>
            </a:r>
            <a:r>
              <a:rPr lang="cs-CZ" sz="2500"/>
              <a:t>. 1. vyd. Plzeň: Fraus, 2006, 136 s. ISBN 80-723-8442-2. </a:t>
            </a:r>
          </a:p>
          <a:p>
            <a:pPr>
              <a:lnSpc>
                <a:spcPct val="90000"/>
              </a:lnSpc>
            </a:pPr>
            <a:r>
              <a:rPr lang="cs-CZ" sz="2500"/>
              <a:t>WERTHEIM, Jane, Chris OXLADE a John WATERHOUSE. </a:t>
            </a:r>
            <a:r>
              <a:rPr lang="cs-CZ" sz="2500" i="1"/>
              <a:t>Ilustrovaný přehled chemie</a:t>
            </a:r>
            <a:r>
              <a:rPr lang="cs-CZ" sz="2500"/>
              <a:t>. [1. vyd.]. Překlad Petr Pánek. Ilustrace Kuo Kang Chen. Ostrava: Blesk, 1994, 128 s., barev. vyobr. ISBN 80-856-0633-X. </a:t>
            </a:r>
          </a:p>
          <a:p>
            <a:pPr>
              <a:lnSpc>
                <a:spcPct val="90000"/>
              </a:lnSpc>
            </a:pPr>
            <a:endParaRPr lang="cs-CZ" sz="24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335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Výchozí návrh</vt:lpstr>
      <vt:lpstr>Prezentace aplikace PowerPoint</vt:lpstr>
      <vt:lpstr>Anotace</vt:lpstr>
      <vt:lpstr>Významné halogenidy</vt:lpstr>
      <vt:lpstr>Chlorid sodný – NaCl</vt:lpstr>
      <vt:lpstr>Chlorid kobaltnatý – CoCl2</vt:lpstr>
      <vt:lpstr>Fluorid vápenatý – CaF2</vt:lpstr>
      <vt:lpstr>Bromid stříbrný - AgBr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root</dc:creator>
  <cp:lastModifiedBy>jitka</cp:lastModifiedBy>
  <cp:revision>6</cp:revision>
  <dcterms:created xsi:type="dcterms:W3CDTF">2013-04-29T16:40:29Z</dcterms:created>
  <dcterms:modified xsi:type="dcterms:W3CDTF">2013-05-18T16:39:20Z</dcterms:modified>
</cp:coreProperties>
</file>