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3" r:id="rId2"/>
    <p:sldId id="262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0725658-9BEE-49DD-8074-F392259A6B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F90826E-BABC-4FC6-AFCF-141FE5011CB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24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BE050F-88BB-4834-A592-6BBD36A3303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638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7D50729-15E5-46A5-A01C-146F6ADE449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258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F2DA338-B678-4920-BFA6-4732E254003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984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E118F57-D083-4447-BBEF-93DD29A3C67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45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DE38B29-7EEB-4CDB-9A50-416EA5698E3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80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1C4C520-393F-48C3-BF09-446B6507226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381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B7094BB-C2C8-4DEC-AE4B-853CE531822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257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A43A254-C6B6-4354-9E74-5CC041D27FD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671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90DB350-87B8-41C7-B79C-9EC914225CE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751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8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39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0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60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30950A7-174B-4830-B5C9-1D0474BC18F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60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660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660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60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Stilles_Mineralwass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Brass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1507" name="Group 3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      VY_32_INOVACE_7B_06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TÉMA: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1521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Prezentace seznamuje žáky s definicí stejnorodých směsí. Seznamuje je            s jejich nejvýznamnější skupinou –            s roztoky, jejich rozdělením a definuje rozpustnost.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b="1"/>
              <a:t>Stejnorodé směsi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92662"/>
          </a:xfrm>
        </p:spPr>
        <p:txBody>
          <a:bodyPr/>
          <a:lstStyle/>
          <a:p>
            <a:r>
              <a:rPr lang="cs-CZ"/>
              <a:t>Směs je látka, která je složená                 ze dvou či více složek.</a:t>
            </a:r>
          </a:p>
          <a:p>
            <a:r>
              <a:rPr lang="cs-CZ"/>
              <a:t>Stejnorodá směs je taková směs,          jejíž </a:t>
            </a:r>
            <a:r>
              <a:rPr lang="cs-CZ" b="1"/>
              <a:t>jednotlivé složky nemůžeme rozlišit</a:t>
            </a:r>
            <a:r>
              <a:rPr lang="cs-CZ"/>
              <a:t> ani pod mikroskopem.</a:t>
            </a:r>
          </a:p>
          <a:p>
            <a:pPr>
              <a:buFont typeface="Wingdings" pitchFamily="2" charset="2"/>
              <a:buNone/>
            </a:pPr>
            <a:r>
              <a:rPr lang="cs-CZ"/>
              <a:t>   např. minerální voda               mosaz 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3082" name="Picture 10" descr="220px-Stilles_Mineralwasser">
            <a:hlinkClick r:id="rId2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4365625"/>
            <a:ext cx="1343025" cy="18176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85" name="Picture 13" descr="220px-Bras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4652963"/>
            <a:ext cx="20955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620713"/>
            <a:ext cx="8280400" cy="5505450"/>
          </a:xfrm>
        </p:spPr>
        <p:txBody>
          <a:bodyPr/>
          <a:lstStyle/>
          <a:p>
            <a:r>
              <a:rPr lang="cs-CZ" b="1"/>
              <a:t>Nejvýznamnější</a:t>
            </a:r>
            <a:r>
              <a:rPr lang="cs-CZ"/>
              <a:t> jsou kapalné </a:t>
            </a:r>
            <a:r>
              <a:rPr lang="cs-CZ" b="1"/>
              <a:t>roztoky</a:t>
            </a:r>
            <a:r>
              <a:rPr lang="cs-CZ"/>
              <a:t>.</a:t>
            </a:r>
          </a:p>
          <a:p>
            <a:r>
              <a:rPr lang="cs-CZ"/>
              <a:t>Roztok je stejnorodá směs složená</a:t>
            </a:r>
          </a:p>
          <a:p>
            <a:pPr>
              <a:buFont typeface="Wingdings" pitchFamily="2" charset="2"/>
              <a:buNone/>
            </a:pPr>
            <a:r>
              <a:rPr lang="cs-CZ"/>
              <a:t>   </a:t>
            </a:r>
            <a:r>
              <a:rPr lang="cs-CZ" b="1"/>
              <a:t>ze dvou složek</a:t>
            </a:r>
            <a:r>
              <a:rPr lang="cs-CZ"/>
              <a:t>            </a:t>
            </a:r>
            <a:r>
              <a:rPr lang="cs-CZ" b="1"/>
              <a:t>rozpouštědlo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                </a:t>
            </a:r>
            <a:r>
              <a:rPr lang="cs-CZ" b="1"/>
              <a:t>rozpouštěná látka</a:t>
            </a:r>
          </a:p>
          <a:p>
            <a:r>
              <a:rPr lang="cs-CZ"/>
              <a:t>Nejdůležitějším rozpouštědlem je voda.</a:t>
            </a:r>
          </a:p>
          <a:p>
            <a:r>
              <a:rPr lang="cs-CZ" b="1"/>
              <a:t>Rychlost rozpouštění závisí </a:t>
            </a:r>
          </a:p>
          <a:p>
            <a:pPr>
              <a:buFontTx/>
              <a:buNone/>
            </a:pPr>
            <a:r>
              <a:rPr lang="cs-CZ"/>
              <a:t>   - na teplotě rozpouštědla</a:t>
            </a:r>
          </a:p>
          <a:p>
            <a:pPr>
              <a:buFontTx/>
              <a:buNone/>
            </a:pPr>
            <a:r>
              <a:rPr lang="cs-CZ"/>
              <a:t>   - na míchání</a:t>
            </a:r>
          </a:p>
          <a:p>
            <a:pPr>
              <a:buFontTx/>
              <a:buNone/>
            </a:pPr>
            <a:r>
              <a:rPr lang="cs-CZ"/>
              <a:t>   - na velikosti krystalů rozpouštěné látky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3924300" y="2060575"/>
            <a:ext cx="11525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3924300" y="2205038"/>
            <a:ext cx="1079500" cy="4318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549275"/>
            <a:ext cx="8351837" cy="55768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b="1"/>
              <a:t>   Podle množství rozpouštěné látky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v rozpouštědle můžeme roztoky dělit na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/>
              <a:t>nenasycené          nasycené           přesycené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V tomto roztoku      V tomto roztoku          Tento roztok              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se za dané teploty  se za dané teploty      obsahuje více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rozpouštěná látka   už více rozpouštěné   rozpouštěné látky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ještě rozpouští        látky nerozpustí          než odpovídá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                                                                   nasycenému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                                                                   roztoku za téže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                                                                   teploty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                                                                         </a:t>
            </a:r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 flipH="1">
            <a:off x="1692275" y="1484313"/>
            <a:ext cx="2159000" cy="5762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4211638" y="1484313"/>
            <a:ext cx="0" cy="4318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>
            <a:off x="4572000" y="1484313"/>
            <a:ext cx="2089150" cy="5048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/>
              <a:t>Rozpustnost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/>
              <a:t>Rozpustnost</a:t>
            </a:r>
            <a:r>
              <a:rPr lang="cs-CZ"/>
              <a:t> je množství rozpouštěné látky, které se za dané teploty rozpustí</a:t>
            </a:r>
          </a:p>
          <a:p>
            <a:pPr>
              <a:buFont typeface="Wingdings" pitchFamily="2" charset="2"/>
              <a:buNone/>
            </a:pPr>
            <a:r>
              <a:rPr lang="cs-CZ"/>
              <a:t>   v určitém množství rozpouštědla za vzniku nasyceného roztoku.</a:t>
            </a:r>
          </a:p>
          <a:p>
            <a:r>
              <a:rPr lang="cs-CZ" b="1"/>
              <a:t>Hodnoty</a:t>
            </a:r>
            <a:r>
              <a:rPr lang="cs-CZ"/>
              <a:t> rozpustnosti některých látek uvádějí </a:t>
            </a:r>
            <a:r>
              <a:rPr lang="cs-CZ" b="1"/>
              <a:t>chemické tabulky</a:t>
            </a:r>
            <a:r>
              <a:rPr lang="cs-CZ"/>
              <a:t>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b="1"/>
              <a:t>Použité 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371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8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8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8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80000"/>
              </a:lnSpc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186</TotalTime>
  <Words>257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Body</vt:lpstr>
      <vt:lpstr>Prezentace aplikace PowerPoint</vt:lpstr>
      <vt:lpstr>Anotace</vt:lpstr>
      <vt:lpstr>Stejnorodé směsi</vt:lpstr>
      <vt:lpstr>Prezentace aplikace PowerPoint</vt:lpstr>
      <vt:lpstr>Prezentace aplikace PowerPoint</vt:lpstr>
      <vt:lpstr>Rozpustnost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12</cp:revision>
  <dcterms:created xsi:type="dcterms:W3CDTF">2013-02-26T12:06:21Z</dcterms:created>
  <dcterms:modified xsi:type="dcterms:W3CDTF">2013-05-18T16:51:59Z</dcterms:modified>
</cp:coreProperties>
</file>