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4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18435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36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37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38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39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0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1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2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3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4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5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6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7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8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49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18450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/>
            </a:p>
          </p:txBody>
        </p:sp>
        <p:sp>
          <p:nvSpPr>
            <p:cNvPr id="18451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52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53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54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55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56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57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58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59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60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61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/>
            </a:p>
          </p:txBody>
        </p:sp>
        <p:sp>
          <p:nvSpPr>
            <p:cNvPr id="18462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63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64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65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66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/>
            </a:p>
          </p:txBody>
        </p:sp>
        <p:sp>
          <p:nvSpPr>
            <p:cNvPr id="18467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8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69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0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1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2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3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4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5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6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7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8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79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0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1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2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3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4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5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6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7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8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89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0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1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2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3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4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5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6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7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8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499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0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1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2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3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4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5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6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7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8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09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0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1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2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3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4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5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6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7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8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19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0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1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2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3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4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5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6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7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8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29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0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1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2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3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4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5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6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7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8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39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0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1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2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3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4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5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6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7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8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49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0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1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2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3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4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5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6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7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8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59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0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1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2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3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4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5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6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7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8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69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0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1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2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3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4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5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6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7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8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79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0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1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2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3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4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5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6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7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8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89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0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1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2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3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4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5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6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7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8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599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0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1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2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3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4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5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6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7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8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09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0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1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2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3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4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5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6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7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8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19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0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1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2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3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4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5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6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7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8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29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0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1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2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3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4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5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6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7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8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39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0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1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2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3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4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5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6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7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8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649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8650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8651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652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8653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8654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D88086F-27E3-492E-9276-8B76520998A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5B50829-8FF1-4393-94F6-DBB68D2D92D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966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5373E3C-4091-400A-8090-3C6DAD3DCB8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499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BD6BA07-9032-46C1-B96E-1ADB03A369E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894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3A4150C-F36C-40AB-A268-DA5511031D7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341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1529F63-A515-41FA-AD22-27374050184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7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8DA1D21-DDB0-4A96-A0E5-CFB1572AB09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508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13BC084A-6CAD-4C4E-BB1B-4B3424903C2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559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EA12C628-2615-4E85-A7A6-C3B26EBA34C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67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04D4F3C-1EA6-4512-9E42-D1959DDC726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42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B8A5AAC-1DB3-4ABE-967D-95F50C4799D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667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1741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1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1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1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1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1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1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1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1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2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3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4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4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4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744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626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fld id="{B21083CD-57BB-4B15-9771-920F93B2064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7627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7628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FFFFFF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7629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7630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FFFFFF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Liquid_Oxygen.gi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Verschimmeltes_Brot_2008-12-07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Rust_and_dirt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file:///\\upload.wikimedia.org\wikipedia\commons\3\3c\Et_baal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file:///\\upload.wikimedia.org\wikipedia\commons\d\d9\FireExtinguisherABC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1507" name="Group 3"/>
          <p:cNvGraphicFramePr>
            <a:graphicFrameLocks noGrp="1"/>
          </p:cNvGraphicFramePr>
          <p:nvPr/>
        </p:nvGraphicFramePr>
        <p:xfrm>
          <a:off x="755650" y="4508500"/>
          <a:ext cx="7777163" cy="2234565"/>
        </p:xfrm>
        <a:graphic>
          <a:graphicData uri="http://schemas.openxmlformats.org/drawingml/2006/table">
            <a:tbl>
              <a:tblPr/>
              <a:tblGrid>
                <a:gridCol w="7777163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      VY_32_INOVACE_7B_12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TÉMA: 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1521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4649787"/>
          </a:xfrm>
        </p:spPr>
        <p:txBody>
          <a:bodyPr/>
          <a:lstStyle/>
          <a:p>
            <a:r>
              <a:rPr lang="cs-CZ"/>
              <a:t>Prezentace seznamuje žáky s kyslíkem, jeho vlastnostmi, využitím a účinky. Popisuje hoření, jeho podmínky                 a rozdělení.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sz="4000" b="1"/>
              <a:t>Kyslík, hoření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371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 b="1"/>
              <a:t>Kyslík</a:t>
            </a:r>
            <a:r>
              <a:rPr lang="cs-CZ" sz="2500"/>
              <a:t> </a:t>
            </a:r>
            <a:r>
              <a:rPr lang="cs-CZ" sz="2400"/>
              <a:t>           </a:t>
            </a:r>
            <a:r>
              <a:rPr lang="cs-CZ" sz="2500"/>
              <a:t>-  latinsky Oxygenium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500"/>
              <a:t>                           - chemická značka O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500"/>
              <a:t>                           - je </a:t>
            </a:r>
            <a:r>
              <a:rPr lang="cs-CZ" sz="2500" b="1"/>
              <a:t>nejrozšířenějším prvkem</a:t>
            </a:r>
            <a:r>
              <a:rPr lang="cs-CZ" sz="2500"/>
              <a:t>             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500"/>
              <a:t>                             na Zemi (je součástí atmosféry, vody,   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500"/>
              <a:t>                             zemské kůry i organismů)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500"/>
              <a:t>                           - je to </a:t>
            </a:r>
            <a:r>
              <a:rPr lang="cs-CZ" sz="2500" b="1"/>
              <a:t>bezbarvý plyn</a:t>
            </a:r>
            <a:r>
              <a:rPr lang="cs-CZ" sz="2500"/>
              <a:t> bez zápachu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500"/>
              <a:t>                           - průmyslově se </a:t>
            </a:r>
            <a:r>
              <a:rPr lang="cs-CZ" sz="2500" b="1"/>
              <a:t>získává destilací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500" b="1"/>
              <a:t>                              zkapalněného vzduchu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500"/>
              <a:t>                           - dopravuje se v tlakových nádobách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500"/>
              <a:t>                             označených modrým pruhem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/>
              <a:t> 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1800"/>
              <a:t> </a:t>
            </a:r>
            <a:r>
              <a:rPr lang="cs-CZ" sz="2400"/>
              <a:t>Kapalný kyslík</a:t>
            </a:r>
          </a:p>
        </p:txBody>
      </p:sp>
      <p:pic>
        <p:nvPicPr>
          <p:cNvPr id="3077" name="Picture 5" descr="Kapalný kyslík">
            <a:hlinkClick r:id="rId2" tooltip="Kapalný kyslík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2276475"/>
            <a:ext cx="1770062" cy="328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Kyslík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r>
              <a:rPr lang="cs-CZ" sz="2600"/>
              <a:t>Kyslík </a:t>
            </a:r>
            <a:r>
              <a:rPr lang="cs-CZ" sz="2600" b="1"/>
              <a:t>je využíván</a:t>
            </a:r>
            <a:r>
              <a:rPr lang="cs-CZ" sz="2600"/>
              <a:t> v průmyslu, při řezání a sváření kovů. Používá se v raketové technice a v lékařství.</a:t>
            </a:r>
          </a:p>
          <a:p>
            <a:r>
              <a:rPr lang="cs-CZ" sz="2600"/>
              <a:t>Kyslík obsažený ve vzduchu ale také </a:t>
            </a:r>
            <a:r>
              <a:rPr lang="cs-CZ" sz="2600" b="1"/>
              <a:t>škodí</a:t>
            </a:r>
            <a:r>
              <a:rPr lang="cs-CZ" sz="2600"/>
              <a:t>. Účastní se korozivních procesů, tlení dřeva či kažení potravin. Tyto procesy způsobují člověku značné ztráty.</a:t>
            </a:r>
          </a:p>
          <a:p>
            <a:pPr>
              <a:buFont typeface="Wingdings" pitchFamily="2" charset="2"/>
              <a:buNone/>
            </a:pPr>
            <a:endParaRPr lang="cs-CZ" sz="2600"/>
          </a:p>
          <a:p>
            <a:pPr>
              <a:buFont typeface="Wingdings" pitchFamily="2" charset="2"/>
              <a:buNone/>
            </a:pPr>
            <a:r>
              <a:rPr lang="cs-CZ" sz="2600"/>
              <a:t>   </a:t>
            </a:r>
          </a:p>
          <a:p>
            <a:pPr>
              <a:buFont typeface="Wingdings" pitchFamily="2" charset="2"/>
              <a:buNone/>
            </a:pPr>
            <a:r>
              <a:rPr lang="cs-CZ" sz="2600"/>
              <a:t>   </a:t>
            </a:r>
            <a:r>
              <a:rPr lang="cs-CZ" sz="2400"/>
              <a:t>koroze                                  plíseň</a:t>
            </a:r>
          </a:p>
        </p:txBody>
      </p:sp>
      <p:pic>
        <p:nvPicPr>
          <p:cNvPr id="4101" name="Picture 5" descr="250px-Verschimmeltes_Brot_2008-12-07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3716338"/>
            <a:ext cx="3189287" cy="213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220px-Rust_and_dir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716338"/>
            <a:ext cx="2681288" cy="2119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Hoření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908050"/>
            <a:ext cx="4762500" cy="56165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/>
              <a:t>Hoření je </a:t>
            </a:r>
            <a:r>
              <a:rPr lang="cs-CZ" sz="2400" b="1"/>
              <a:t>chemický děj</a:t>
            </a:r>
            <a:r>
              <a:rPr lang="cs-CZ" sz="2400"/>
              <a:t>,    který probíhá </a:t>
            </a:r>
            <a:r>
              <a:rPr lang="cs-CZ" sz="2400" b="1"/>
              <a:t>za vzniku tepla, světla</a:t>
            </a:r>
            <a:r>
              <a:rPr lang="cs-CZ" sz="2400"/>
              <a:t> </a:t>
            </a:r>
            <a:r>
              <a:rPr lang="cs-CZ" sz="2400" b="1"/>
              <a:t>a látek s odlišnými vlastnostmi</a:t>
            </a:r>
            <a:r>
              <a:rPr lang="cs-CZ" sz="2400"/>
              <a:t>, než měla hořící látka.</a:t>
            </a:r>
          </a:p>
          <a:p>
            <a:pPr>
              <a:lnSpc>
                <a:spcPct val="80000"/>
              </a:lnSpc>
            </a:pPr>
            <a:r>
              <a:rPr lang="cs-CZ" sz="2400"/>
              <a:t>Hoření </a:t>
            </a:r>
            <a:r>
              <a:rPr lang="cs-CZ" sz="2400" b="1"/>
              <a:t>se</a:t>
            </a:r>
            <a:r>
              <a:rPr lang="cs-CZ" sz="2400"/>
              <a:t> většinou </a:t>
            </a:r>
            <a:r>
              <a:rPr lang="cs-CZ" sz="2400" b="1"/>
              <a:t>projevuje</a:t>
            </a:r>
            <a:r>
              <a:rPr lang="cs-CZ" sz="2400"/>
              <a:t> </a:t>
            </a:r>
            <a:r>
              <a:rPr lang="cs-CZ" sz="2400" b="1"/>
              <a:t>plamenem</a:t>
            </a:r>
            <a:r>
              <a:rPr lang="cs-CZ" sz="2400"/>
              <a:t>, což je </a:t>
            </a:r>
            <a:r>
              <a:rPr lang="cs-CZ" sz="2400" b="1"/>
              <a:t>sloupec hořících</a:t>
            </a:r>
            <a:r>
              <a:rPr lang="cs-CZ" sz="2400"/>
              <a:t>, většinou </a:t>
            </a:r>
            <a:r>
              <a:rPr lang="cs-CZ" sz="2400" b="1"/>
              <a:t>plynných látek</a:t>
            </a:r>
            <a:r>
              <a:rPr lang="cs-CZ" sz="2400"/>
              <a:t>.</a:t>
            </a:r>
          </a:p>
          <a:p>
            <a:pPr>
              <a:lnSpc>
                <a:spcPct val="80000"/>
              </a:lnSpc>
            </a:pPr>
            <a:r>
              <a:rPr lang="cs-CZ" sz="2400"/>
              <a:t>Nutnou </a:t>
            </a:r>
            <a:r>
              <a:rPr lang="cs-CZ" sz="2400" b="1"/>
              <a:t>podmínkou</a:t>
            </a:r>
            <a:r>
              <a:rPr lang="cs-CZ" sz="2400"/>
              <a:t> hoření je dostatečný </a:t>
            </a:r>
            <a:r>
              <a:rPr lang="cs-CZ" sz="2400" b="1"/>
              <a:t>přístup kyslíku    </a:t>
            </a:r>
            <a:r>
              <a:rPr lang="cs-CZ" sz="2400"/>
              <a:t> a </a:t>
            </a:r>
            <a:r>
              <a:rPr lang="cs-CZ" sz="2400" b="1"/>
              <a:t>zahřátí</a:t>
            </a:r>
            <a:r>
              <a:rPr lang="cs-CZ" sz="2400"/>
              <a:t> hořlavých látek       </a:t>
            </a:r>
            <a:r>
              <a:rPr lang="cs-CZ" sz="2400" b="1"/>
              <a:t>na teplotu vznícení</a:t>
            </a:r>
            <a:r>
              <a:rPr lang="cs-CZ" sz="2400"/>
              <a:t> (to je nejnižší možná teplota,          při níž po přiblížení plamene hořlavá látka vzplane a hoří minimálně 5 sekund).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5508625" y="1600200"/>
            <a:ext cx="3178175" cy="44211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cs-CZ"/>
          </a:p>
        </p:txBody>
      </p:sp>
      <p:pic>
        <p:nvPicPr>
          <p:cNvPr id="5129" name="Picture 9" descr="Soubor:Et baal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981075"/>
            <a:ext cx="3422650" cy="514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3600" b="1"/>
              <a:t>Hoření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6568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               </a:t>
            </a:r>
            <a:r>
              <a:rPr lang="cs-CZ" b="1"/>
              <a:t>Hoření můžeme rozdělit</a:t>
            </a:r>
          </a:p>
          <a:p>
            <a:pPr>
              <a:buFont typeface="Wingdings" pitchFamily="2" charset="2"/>
              <a:buNone/>
            </a:pPr>
            <a:endParaRPr lang="cs-CZ" b="1"/>
          </a:p>
          <a:p>
            <a:pPr>
              <a:buFont typeface="Wingdings" pitchFamily="2" charset="2"/>
              <a:buNone/>
            </a:pPr>
            <a:r>
              <a:rPr lang="cs-CZ"/>
              <a:t>           </a:t>
            </a:r>
          </a:p>
          <a:p>
            <a:pPr>
              <a:buFont typeface="Wingdings" pitchFamily="2" charset="2"/>
              <a:buNone/>
            </a:pPr>
            <a:r>
              <a:rPr lang="cs-CZ"/>
              <a:t>           </a:t>
            </a:r>
            <a:r>
              <a:rPr lang="cs-CZ" b="1"/>
              <a:t>oheň</a:t>
            </a:r>
            <a:r>
              <a:rPr lang="cs-CZ"/>
              <a:t>                               </a:t>
            </a:r>
            <a:r>
              <a:rPr lang="cs-CZ" b="1"/>
              <a:t>požár</a:t>
            </a:r>
          </a:p>
          <a:p>
            <a:pPr>
              <a:buFont typeface="Wingdings" pitchFamily="2" charset="2"/>
              <a:buNone/>
            </a:pPr>
            <a:r>
              <a:rPr lang="cs-CZ" sz="2500"/>
              <a:t>  Je hoření člověkem                    Je hoření člověkem </a:t>
            </a:r>
          </a:p>
          <a:p>
            <a:pPr>
              <a:buFont typeface="Wingdings" pitchFamily="2" charset="2"/>
              <a:buNone/>
            </a:pPr>
            <a:r>
              <a:rPr lang="cs-CZ" sz="2500"/>
              <a:t>    </a:t>
            </a:r>
            <a:r>
              <a:rPr lang="cs-CZ" sz="2500" b="1"/>
              <a:t>řízené v</a:t>
            </a:r>
            <a:r>
              <a:rPr lang="cs-CZ" sz="2500"/>
              <a:t> předem                 </a:t>
            </a:r>
            <a:r>
              <a:rPr lang="cs-CZ" sz="2500" b="1"/>
              <a:t>nekontrolované v </a:t>
            </a:r>
            <a:r>
              <a:rPr lang="cs-CZ" sz="2500"/>
              <a:t>předem</a:t>
            </a:r>
          </a:p>
          <a:p>
            <a:pPr>
              <a:buFont typeface="Wingdings" pitchFamily="2" charset="2"/>
              <a:buNone/>
            </a:pPr>
            <a:r>
              <a:rPr lang="cs-CZ" sz="2500"/>
              <a:t>  </a:t>
            </a:r>
            <a:r>
              <a:rPr lang="cs-CZ" sz="2500" b="1"/>
              <a:t>omezeném prostoru               neurčeném prostoru</a:t>
            </a:r>
          </a:p>
        </p:txBody>
      </p:sp>
      <p:sp>
        <p:nvSpPr>
          <p:cNvPr id="8196" name="Line 4"/>
          <p:cNvSpPr>
            <a:spLocks noChangeShapeType="1"/>
          </p:cNvSpPr>
          <p:nvPr/>
        </p:nvSpPr>
        <p:spPr bwMode="auto">
          <a:xfrm flipH="1">
            <a:off x="2339975" y="1844675"/>
            <a:ext cx="1944688" cy="12239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7" name="Line 5"/>
          <p:cNvSpPr>
            <a:spLocks noChangeShapeType="1"/>
          </p:cNvSpPr>
          <p:nvPr/>
        </p:nvSpPr>
        <p:spPr bwMode="auto">
          <a:xfrm>
            <a:off x="4643438" y="1844675"/>
            <a:ext cx="2016125" cy="12239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600" b="1"/>
              <a:t>Hašení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125538"/>
            <a:ext cx="5770563" cy="5008562"/>
          </a:xfrm>
        </p:spPr>
        <p:txBody>
          <a:bodyPr/>
          <a:lstStyle/>
          <a:p>
            <a:r>
              <a:rPr lang="cs-CZ" sz="2600" b="1"/>
              <a:t>Hašení</a:t>
            </a:r>
            <a:r>
              <a:rPr lang="cs-CZ" sz="2600"/>
              <a:t> plamene můžeme provést buď </a:t>
            </a:r>
            <a:r>
              <a:rPr lang="cs-CZ" sz="2600" b="1"/>
              <a:t>ochlazením hořící látky</a:t>
            </a:r>
            <a:r>
              <a:rPr lang="cs-CZ" sz="2600"/>
              <a:t>     pod její teplotu vznícení            nebo </a:t>
            </a:r>
            <a:r>
              <a:rPr lang="cs-CZ" sz="2600" b="1"/>
              <a:t>zamezením přístupu</a:t>
            </a:r>
            <a:r>
              <a:rPr lang="cs-CZ" sz="2600"/>
              <a:t> vzdušného </a:t>
            </a:r>
            <a:r>
              <a:rPr lang="cs-CZ" sz="2600" b="1"/>
              <a:t>kyslíku</a:t>
            </a:r>
            <a:r>
              <a:rPr lang="cs-CZ" sz="2600"/>
              <a:t> k této látce.</a:t>
            </a:r>
          </a:p>
          <a:p>
            <a:r>
              <a:rPr lang="cs-CZ" sz="2600"/>
              <a:t>Běžnými </a:t>
            </a:r>
            <a:r>
              <a:rPr lang="cs-CZ" sz="2600" b="1"/>
              <a:t>hasebními prostředky</a:t>
            </a:r>
            <a:r>
              <a:rPr lang="cs-CZ" sz="2600"/>
              <a:t> jsou voda, písek, deka a </a:t>
            </a:r>
            <a:r>
              <a:rPr lang="cs-CZ" sz="2600" b="1"/>
              <a:t>hasící přístroje</a:t>
            </a:r>
            <a:r>
              <a:rPr lang="cs-CZ" sz="2600"/>
              <a:t> (vodní, pěnové, práškové, sněhové, halotronové)</a:t>
            </a:r>
          </a:p>
          <a:p>
            <a:pPr>
              <a:buFont typeface="Wingdings" pitchFamily="2" charset="2"/>
              <a:buNone/>
            </a:pPr>
            <a:endParaRPr lang="cs-CZ" sz="2600"/>
          </a:p>
          <a:p>
            <a:pPr>
              <a:buFont typeface="Wingdings" pitchFamily="2" charset="2"/>
              <a:buNone/>
            </a:pPr>
            <a:r>
              <a:rPr lang="cs-CZ" sz="2400"/>
              <a:t>                                            Hasící přístroj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372225" y="1600200"/>
            <a:ext cx="2314575" cy="4533900"/>
          </a:xfrm>
        </p:spPr>
        <p:txBody>
          <a:bodyPr/>
          <a:lstStyle/>
          <a:p>
            <a:endParaRPr lang="cs-CZ"/>
          </a:p>
        </p:txBody>
      </p:sp>
      <p:pic>
        <p:nvPicPr>
          <p:cNvPr id="9224" name="Picture 8" descr="Soubor:FireExtinguisherABC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1196975"/>
            <a:ext cx="2339975" cy="491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4000" b="1"/>
              <a:t>Použité zdroje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85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ŠRAMKO, Tibor. </a:t>
            </a:r>
            <a:r>
              <a:rPr lang="cs-CZ" sz="2500" i="1"/>
              <a:t>Chemie pro 8. ročník základní školy</a:t>
            </a:r>
            <a:r>
              <a:rPr lang="cs-CZ" sz="2500"/>
              <a:t>. 6. přeprac. vyd. Praha: Státní pedagogické nakladatelství, 1992, 175 s. ISBN 80-042-6250-3.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dy">
  <a:themeElements>
    <a:clrScheme name="Body 4">
      <a:dk1>
        <a:srgbClr val="000000"/>
      </a:dk1>
      <a:lt1>
        <a:srgbClr val="FDEB9D"/>
      </a:lt1>
      <a:dk2>
        <a:srgbClr val="000000"/>
      </a:dk2>
      <a:lt2>
        <a:srgbClr val="E0CE82"/>
      </a:lt2>
      <a:accent1>
        <a:srgbClr val="EAEAEA"/>
      </a:accent1>
      <a:accent2>
        <a:srgbClr val="C2B476"/>
      </a:accent2>
      <a:accent3>
        <a:srgbClr val="FEF3CC"/>
      </a:accent3>
      <a:accent4>
        <a:srgbClr val="000000"/>
      </a:accent4>
      <a:accent5>
        <a:srgbClr val="F3F3F3"/>
      </a:accent5>
      <a:accent6>
        <a:srgbClr val="B0A36A"/>
      </a:accent6>
      <a:hlink>
        <a:srgbClr val="A47900"/>
      </a:hlink>
      <a:folHlink>
        <a:srgbClr val="8C8900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Digital Dots</Template>
  <TotalTime>185</TotalTime>
  <Words>357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Body</vt:lpstr>
      <vt:lpstr>Prezentace aplikace PowerPoint</vt:lpstr>
      <vt:lpstr>Anotace</vt:lpstr>
      <vt:lpstr>Kyslík, hoření</vt:lpstr>
      <vt:lpstr>Kyslík</vt:lpstr>
      <vt:lpstr>Hoření</vt:lpstr>
      <vt:lpstr>Hoření</vt:lpstr>
      <vt:lpstr>Hašení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8</cp:revision>
  <dcterms:created xsi:type="dcterms:W3CDTF">2013-02-28T08:53:29Z</dcterms:created>
  <dcterms:modified xsi:type="dcterms:W3CDTF">2013-05-18T17:10:05Z</dcterms:modified>
</cp:coreProperties>
</file>