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30D361-EB70-4B82-A1F1-2EF324FFB3B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971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3CA935-D8C8-44AB-A039-D22EDDCC278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805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FFFAAC-A49A-43D7-98B8-CA1DAA3549E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276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2040CC-03E0-4417-9B90-D27D1AFB14E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495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8AA58B-E765-4337-A9AF-D8BDCE1F706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304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28EB49-7502-4590-ACF9-0031979DDC2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665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DAADC6-61F2-4CEA-A6D5-9B7A7A6B0A5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091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76A6A5-F90B-4275-86D8-B0095E421EE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413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941CB0-B9F3-435F-8DD0-146ABC244AE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8400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763DBE-06B7-4778-A2AC-A6134CD7BA2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9867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7873FF-3947-402B-975A-C9F84B5A8D3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9204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317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317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4EC7321-B343-473D-AC85-2BFC0E86F62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3795" name="Group 3"/>
          <p:cNvGraphicFramePr>
            <a:graphicFrameLocks noGrp="1"/>
          </p:cNvGraphicFramePr>
          <p:nvPr/>
        </p:nvGraphicFramePr>
        <p:xfrm>
          <a:off x="755650" y="4508500"/>
          <a:ext cx="7777163" cy="2234565"/>
        </p:xfrm>
        <a:graphic>
          <a:graphicData uri="http://schemas.openxmlformats.org/drawingml/2006/table">
            <a:tbl>
              <a:tblPr/>
              <a:tblGrid>
                <a:gridCol w="7777163"/>
              </a:tblGrid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a Mateřská škola generála Pattona Dýšina,   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      Mgr. Gabriela Budínská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      VY_32_INOVACE_7B_14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TÉMA:        CHEMIE PRO 2. STUPEŇ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  </a:t>
                      </a: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 1. 07/ 1. 4. 00/ 21. 1843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3809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b="1"/>
              <a:t>Anotace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r>
              <a:rPr lang="cs-CZ"/>
              <a:t>Prezentace seznamuje žáky se stavbou atomu, jeho jádra a obalu. Informuje žáky o částicích tvořících atom (proton, elektron, neutron), vysvětluje určování jejich počtu v jednotlivých atomech chemických prvků. </a:t>
            </a:r>
          </a:p>
          <a:p>
            <a:endParaRPr lang="cs-CZ"/>
          </a:p>
          <a:p>
            <a:r>
              <a:rPr lang="cs-CZ" sz="2400"/>
              <a:t>Autorem tohoto materiálu a všech jeho částí, není-li uvedeno jinak, je Mgr. Gabriela Budínská.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/>
              <a:t>Stavba atomu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3000"/>
              <a:t>Atom (z řeckého </a:t>
            </a:r>
            <a:r>
              <a:rPr lang="cs-CZ" sz="3000" i="1"/>
              <a:t>átomos</a:t>
            </a:r>
            <a:r>
              <a:rPr lang="cs-CZ" sz="3000"/>
              <a:t> = </a:t>
            </a:r>
            <a:r>
              <a:rPr lang="cs-CZ" sz="3000" i="1"/>
              <a:t>nedělitelný</a:t>
            </a:r>
            <a:r>
              <a:rPr lang="cs-CZ" sz="3000"/>
              <a:t>)         je </a:t>
            </a:r>
            <a:r>
              <a:rPr lang="cs-CZ" sz="3000" b="1"/>
              <a:t>základní stavební částice hmoty</a:t>
            </a:r>
            <a:r>
              <a:rPr lang="cs-CZ" sz="3000"/>
              <a:t>,       kterou již </a:t>
            </a:r>
            <a:r>
              <a:rPr lang="cs-CZ" sz="3000" b="1"/>
              <a:t>nelze</a:t>
            </a:r>
            <a:r>
              <a:rPr lang="cs-CZ" sz="3000"/>
              <a:t> </a:t>
            </a:r>
            <a:r>
              <a:rPr lang="cs-CZ" sz="3000" b="1"/>
              <a:t>chemickou cestou dále dělit</a:t>
            </a:r>
            <a:r>
              <a:rPr lang="cs-CZ" sz="3000"/>
              <a:t> (ovšem fyzikálními prostředky ano - např. jadernou reakcí).</a:t>
            </a:r>
          </a:p>
          <a:p>
            <a:pPr>
              <a:lnSpc>
                <a:spcPct val="90000"/>
              </a:lnSpc>
            </a:pPr>
            <a:r>
              <a:rPr lang="cs-CZ" sz="3000"/>
              <a:t>Atomy jsou </a:t>
            </a:r>
            <a:r>
              <a:rPr lang="cs-CZ" sz="3000" b="1"/>
              <a:t>velmi malé částice</a:t>
            </a:r>
            <a:r>
              <a:rPr lang="cs-CZ" sz="3000"/>
              <a:t> s průměrem okolo 0,000 000 000 1 m.</a:t>
            </a:r>
          </a:p>
          <a:p>
            <a:pPr>
              <a:lnSpc>
                <a:spcPct val="90000"/>
              </a:lnSpc>
            </a:pPr>
            <a:r>
              <a:rPr lang="cs-CZ" sz="3000"/>
              <a:t>Atom </a:t>
            </a:r>
            <a:r>
              <a:rPr lang="cs-CZ" sz="3000" b="1"/>
              <a:t>určuje vlastnosti</a:t>
            </a:r>
            <a:r>
              <a:rPr lang="cs-CZ" sz="3000"/>
              <a:t> daného chemického </a:t>
            </a:r>
            <a:r>
              <a:rPr lang="cs-CZ" sz="3000" b="1"/>
              <a:t>prvku</a:t>
            </a:r>
            <a:r>
              <a:rPr lang="cs-CZ" sz="3000"/>
              <a:t>. </a:t>
            </a:r>
          </a:p>
          <a:p>
            <a:pPr>
              <a:lnSpc>
                <a:spcPct val="90000"/>
              </a:lnSpc>
            </a:pPr>
            <a:r>
              <a:rPr lang="cs-CZ" sz="3000"/>
              <a:t>Každý atom </a:t>
            </a:r>
            <a:r>
              <a:rPr lang="cs-CZ" sz="3000" b="1"/>
              <a:t>se skládá z jádra a obalu</a:t>
            </a:r>
            <a:r>
              <a:rPr lang="cs-CZ" sz="30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z="4000" b="1"/>
              <a:t>Jádro atomu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500" b="1"/>
              <a:t>Jádro atomu</a:t>
            </a:r>
            <a:r>
              <a:rPr lang="cs-CZ" sz="2500"/>
              <a:t> je </a:t>
            </a:r>
            <a:r>
              <a:rPr lang="cs-CZ" sz="2500" b="1"/>
              <a:t>kladně nabité</a:t>
            </a:r>
            <a:r>
              <a:rPr lang="cs-CZ" sz="2500"/>
              <a:t>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500"/>
              <a:t>                                 Jádro se skládá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500"/>
          </a:p>
          <a:p>
            <a:pPr>
              <a:lnSpc>
                <a:spcPct val="90000"/>
              </a:lnSpc>
              <a:buFontTx/>
              <a:buNone/>
            </a:pPr>
            <a:r>
              <a:rPr lang="cs-CZ" sz="2500"/>
              <a:t>                </a:t>
            </a:r>
            <a:r>
              <a:rPr lang="cs-CZ" sz="2500" b="1"/>
              <a:t>protony</a:t>
            </a:r>
            <a:r>
              <a:rPr lang="cs-CZ" sz="2500"/>
              <a:t>                                </a:t>
            </a:r>
            <a:r>
              <a:rPr lang="cs-CZ" sz="2500" b="1"/>
              <a:t>neutrony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500"/>
              <a:t>              značíme p</a:t>
            </a:r>
            <a:r>
              <a:rPr lang="cs-CZ" sz="2500" baseline="30000"/>
              <a:t>+                                        </a:t>
            </a:r>
            <a:r>
              <a:rPr lang="cs-CZ" sz="2500"/>
              <a:t>značíme n</a:t>
            </a:r>
            <a:r>
              <a:rPr lang="cs-CZ" sz="2500" baseline="30000"/>
              <a:t>0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500"/>
              <a:t>      </a:t>
            </a:r>
            <a:r>
              <a:rPr lang="cs-CZ" sz="2500" b="1"/>
              <a:t>částice s</a:t>
            </a:r>
            <a:r>
              <a:rPr lang="cs-CZ" sz="2500"/>
              <a:t> nejmenším          </a:t>
            </a:r>
            <a:r>
              <a:rPr lang="cs-CZ" sz="2500" b="1"/>
              <a:t>částice bez elektrického</a:t>
            </a:r>
            <a:r>
              <a:rPr lang="cs-CZ" sz="2500"/>
              <a:t>     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500"/>
              <a:t>      </a:t>
            </a:r>
            <a:r>
              <a:rPr lang="cs-CZ" sz="2500" b="1"/>
              <a:t>kladným elektrickým                        náboje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500" b="1"/>
              <a:t>               nábojem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cs-CZ" sz="2500"/>
              <a:t>Hmotnost obou částic je přibližně stejná.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cs-CZ" sz="2500" b="1"/>
              <a:t>Částice</a:t>
            </a:r>
            <a:r>
              <a:rPr lang="cs-CZ" sz="2500"/>
              <a:t> jsou k sobě pevně </a:t>
            </a:r>
            <a:r>
              <a:rPr lang="cs-CZ" sz="2500" b="1"/>
              <a:t>poutány jadernými silami</a:t>
            </a:r>
            <a:r>
              <a:rPr lang="cs-CZ" sz="2500"/>
              <a:t>.</a:t>
            </a:r>
          </a:p>
        </p:txBody>
      </p:sp>
      <p:sp>
        <p:nvSpPr>
          <p:cNvPr id="4100" name="Line 4"/>
          <p:cNvSpPr>
            <a:spLocks noChangeShapeType="1"/>
          </p:cNvSpPr>
          <p:nvPr/>
        </p:nvSpPr>
        <p:spPr bwMode="auto">
          <a:xfrm flipH="1">
            <a:off x="2700338" y="1989138"/>
            <a:ext cx="1727200" cy="4318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Line 5"/>
          <p:cNvSpPr>
            <a:spLocks noChangeShapeType="1"/>
          </p:cNvSpPr>
          <p:nvPr/>
        </p:nvSpPr>
        <p:spPr bwMode="auto">
          <a:xfrm>
            <a:off x="4643438" y="1989138"/>
            <a:ext cx="1800225" cy="360362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b="1"/>
              <a:t>Obal atomu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r>
              <a:rPr lang="cs-CZ" sz="2800" b="1"/>
              <a:t>Obal </a:t>
            </a:r>
            <a:r>
              <a:rPr lang="cs-CZ" sz="2800"/>
              <a:t>atomu je </a:t>
            </a:r>
            <a:r>
              <a:rPr lang="cs-CZ" sz="2800" b="1"/>
              <a:t>záporně nabitý</a:t>
            </a:r>
            <a:r>
              <a:rPr lang="cs-CZ" sz="2800"/>
              <a:t>.</a:t>
            </a:r>
          </a:p>
          <a:p>
            <a:r>
              <a:rPr lang="cs-CZ" sz="2800"/>
              <a:t>Obal atomu se skládá </a:t>
            </a:r>
            <a:r>
              <a:rPr lang="cs-CZ" sz="2800" b="1"/>
              <a:t>z elektronů</a:t>
            </a:r>
            <a:r>
              <a:rPr lang="cs-CZ" sz="2800"/>
              <a:t>.</a:t>
            </a:r>
          </a:p>
          <a:p>
            <a:pPr>
              <a:buFontTx/>
              <a:buNone/>
            </a:pPr>
            <a:r>
              <a:rPr lang="cs-CZ" sz="2800"/>
              <a:t>        - značíme e</a:t>
            </a:r>
            <a:r>
              <a:rPr lang="cs-CZ" sz="2800" baseline="30000"/>
              <a:t>-</a:t>
            </a:r>
            <a:endParaRPr lang="cs-CZ" sz="2800"/>
          </a:p>
          <a:p>
            <a:pPr>
              <a:buFontTx/>
              <a:buNone/>
            </a:pPr>
            <a:r>
              <a:rPr lang="cs-CZ" sz="2800"/>
              <a:t>        - </a:t>
            </a:r>
            <a:r>
              <a:rPr lang="cs-CZ" sz="2800" b="1"/>
              <a:t>částice s</a:t>
            </a:r>
            <a:r>
              <a:rPr lang="cs-CZ" sz="2800"/>
              <a:t> nejmenším </a:t>
            </a:r>
            <a:r>
              <a:rPr lang="cs-CZ" sz="2800" b="1"/>
              <a:t>záporným  </a:t>
            </a:r>
          </a:p>
          <a:p>
            <a:pPr>
              <a:buFontTx/>
              <a:buNone/>
            </a:pPr>
            <a:r>
              <a:rPr lang="cs-CZ" sz="2800" b="1"/>
              <a:t>        elektrickým nábojem</a:t>
            </a:r>
          </a:p>
          <a:p>
            <a:pPr>
              <a:buFontTx/>
              <a:buNone/>
            </a:pPr>
            <a:r>
              <a:rPr lang="cs-CZ" sz="2800"/>
              <a:t>        -v porovnání s částicemi jádra mají nepatrnou  </a:t>
            </a:r>
          </a:p>
          <a:p>
            <a:pPr>
              <a:buFontTx/>
              <a:buNone/>
            </a:pPr>
            <a:r>
              <a:rPr lang="cs-CZ" sz="2800"/>
              <a:t>        hmotnost (2 000 : 1)</a:t>
            </a:r>
          </a:p>
          <a:p>
            <a:pPr>
              <a:buClr>
                <a:schemeClr val="tx1"/>
              </a:buClr>
            </a:pPr>
            <a:r>
              <a:rPr lang="cs-CZ" sz="2800"/>
              <a:t>Mezi jádrem a obalem působí přitažlivé elektrické síly.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b="1"/>
              <a:t>Elektrony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>
              <a:buClr>
                <a:schemeClr val="tx1"/>
              </a:buClr>
            </a:pPr>
            <a:r>
              <a:rPr lang="cs-CZ" sz="2600" b="1"/>
              <a:t>Elektrony</a:t>
            </a:r>
            <a:r>
              <a:rPr lang="cs-CZ" sz="2600"/>
              <a:t> se pohybují kolem jádra </a:t>
            </a:r>
            <a:r>
              <a:rPr lang="cs-CZ" sz="2600" b="1"/>
              <a:t>v elektronových</a:t>
            </a:r>
            <a:r>
              <a:rPr lang="cs-CZ" sz="2600"/>
              <a:t> </a:t>
            </a:r>
            <a:r>
              <a:rPr lang="cs-CZ" sz="2600" b="1"/>
              <a:t>vrstvách</a:t>
            </a:r>
            <a:r>
              <a:rPr lang="cs-CZ" sz="2600"/>
              <a:t> (slupkách) – atomy mohou obsahovat      1 – 7 vrstev.</a:t>
            </a:r>
          </a:p>
          <a:p>
            <a:pPr>
              <a:buClr>
                <a:schemeClr val="tx1"/>
              </a:buClr>
            </a:pPr>
            <a:r>
              <a:rPr lang="cs-CZ" sz="2600" b="1"/>
              <a:t>Nejvzdálenější</a:t>
            </a:r>
            <a:r>
              <a:rPr lang="cs-CZ" sz="2600"/>
              <a:t> (elektrony obsazená) </a:t>
            </a:r>
            <a:r>
              <a:rPr lang="cs-CZ" sz="2600" b="1"/>
              <a:t>vrstva         </a:t>
            </a:r>
            <a:r>
              <a:rPr lang="cs-CZ" sz="2600"/>
              <a:t>od jádra se nazývá </a:t>
            </a:r>
            <a:r>
              <a:rPr lang="cs-CZ" sz="2600" b="1"/>
              <a:t>valenční vrstva</a:t>
            </a:r>
            <a:r>
              <a:rPr lang="cs-CZ" sz="2600"/>
              <a:t> a elektrony       v ní obsažené označujeme jako </a:t>
            </a:r>
            <a:r>
              <a:rPr lang="cs-CZ" sz="2600" b="1"/>
              <a:t>valenční elektrony</a:t>
            </a:r>
            <a:r>
              <a:rPr lang="cs-CZ" sz="2600"/>
              <a:t> – ty </a:t>
            </a:r>
            <a:r>
              <a:rPr lang="cs-CZ" sz="2600" b="1"/>
              <a:t>mají </a:t>
            </a:r>
            <a:r>
              <a:rPr lang="cs-CZ" sz="2600"/>
              <a:t>zásadní </a:t>
            </a:r>
            <a:r>
              <a:rPr lang="cs-CZ" sz="2600" b="1"/>
              <a:t>význam pro vlastnosti prvků</a:t>
            </a:r>
            <a:r>
              <a:rPr lang="cs-CZ" sz="2600"/>
              <a:t>.</a:t>
            </a:r>
          </a:p>
          <a:p>
            <a:pPr>
              <a:buClr>
                <a:schemeClr val="tx1"/>
              </a:buClr>
            </a:pPr>
            <a:r>
              <a:rPr lang="cs-CZ" sz="2600"/>
              <a:t>První vrstva je plně obsazená, jsou-li                        v ní 2 elektrony.</a:t>
            </a:r>
          </a:p>
          <a:p>
            <a:pPr>
              <a:buClr>
                <a:schemeClr val="tx1"/>
              </a:buClr>
            </a:pPr>
            <a:r>
              <a:rPr lang="cs-CZ" sz="2600"/>
              <a:t>Druhá vrstva je plně obsazená, je-li v ní 8 elektronů.</a:t>
            </a:r>
          </a:p>
          <a:p>
            <a:pPr>
              <a:buClr>
                <a:schemeClr val="tx1"/>
              </a:buClr>
            </a:pPr>
            <a:r>
              <a:rPr lang="cs-CZ" sz="2600" b="1"/>
              <a:t>Vrstvy se</a:t>
            </a:r>
            <a:r>
              <a:rPr lang="cs-CZ" sz="2600"/>
              <a:t> elektrony </a:t>
            </a:r>
            <a:r>
              <a:rPr lang="cs-CZ" sz="2600" b="1"/>
              <a:t>obsazují postupně</a:t>
            </a:r>
            <a:r>
              <a:rPr lang="cs-CZ" sz="2600"/>
              <a:t>.</a:t>
            </a:r>
          </a:p>
          <a:p>
            <a:endParaRPr lang="cs-CZ" sz="2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b="1"/>
              <a:t>Atom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91513" cy="532923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Atom je </a:t>
            </a:r>
            <a:r>
              <a:rPr lang="cs-CZ" sz="2800" b="1"/>
              <a:t>elektroneutrální částice</a:t>
            </a:r>
            <a:r>
              <a:rPr lang="cs-CZ" sz="2800"/>
              <a:t> (bez náboje).</a:t>
            </a:r>
          </a:p>
          <a:p>
            <a:pPr>
              <a:lnSpc>
                <a:spcPct val="80000"/>
              </a:lnSpc>
            </a:pPr>
            <a:r>
              <a:rPr lang="cs-CZ" sz="2800" b="1"/>
              <a:t>Počet protonů</a:t>
            </a:r>
            <a:r>
              <a:rPr lang="cs-CZ" sz="2800"/>
              <a:t> v jádře atomu </a:t>
            </a:r>
            <a:r>
              <a:rPr lang="cs-CZ" sz="2800" b="1"/>
              <a:t>je roven počtu</a:t>
            </a:r>
            <a:r>
              <a:rPr lang="cs-CZ" sz="2800"/>
              <a:t> </a:t>
            </a:r>
            <a:r>
              <a:rPr lang="cs-CZ" sz="2800" b="1"/>
              <a:t>elektronů</a:t>
            </a:r>
            <a:r>
              <a:rPr lang="cs-CZ" sz="2800"/>
              <a:t> v jeho obalu.</a:t>
            </a:r>
          </a:p>
          <a:p>
            <a:pPr>
              <a:lnSpc>
                <a:spcPct val="80000"/>
              </a:lnSpc>
            </a:pPr>
            <a:r>
              <a:rPr lang="cs-CZ" sz="2800" b="1"/>
              <a:t>Počet protonů</a:t>
            </a:r>
            <a:r>
              <a:rPr lang="cs-CZ" sz="2800"/>
              <a:t> je </a:t>
            </a:r>
            <a:r>
              <a:rPr lang="cs-CZ" sz="2800" b="1"/>
              <a:t>určen hodnotou protonového</a:t>
            </a:r>
            <a:r>
              <a:rPr lang="cs-CZ" sz="2800"/>
              <a:t> </a:t>
            </a:r>
            <a:r>
              <a:rPr lang="cs-CZ" sz="2800" b="1"/>
              <a:t>čísla </a:t>
            </a:r>
            <a:r>
              <a:rPr lang="cs-CZ" sz="2800"/>
              <a:t>(označuje se Z a píše         se jako levý dolní index před chemickou značkou prvku – např. </a:t>
            </a:r>
            <a:r>
              <a:rPr lang="cs-CZ" sz="2800" baseline="-25000"/>
              <a:t>11</a:t>
            </a:r>
            <a:r>
              <a:rPr lang="cs-CZ" sz="2800"/>
              <a:t>Na).</a:t>
            </a:r>
          </a:p>
          <a:p>
            <a:pPr>
              <a:lnSpc>
                <a:spcPct val="80000"/>
              </a:lnSpc>
            </a:pPr>
            <a:r>
              <a:rPr lang="cs-CZ" sz="2800" b="1"/>
              <a:t>V jádře</a:t>
            </a:r>
            <a:r>
              <a:rPr lang="cs-CZ" sz="2800"/>
              <a:t> je </a:t>
            </a:r>
            <a:r>
              <a:rPr lang="cs-CZ" sz="2800" b="1"/>
              <a:t>různý počet neutronů</a:t>
            </a:r>
            <a:r>
              <a:rPr lang="cs-CZ" sz="2800"/>
              <a:t> – může odpovídat počtu protonů, být vyšší či nižší.</a:t>
            </a:r>
          </a:p>
          <a:p>
            <a:pPr>
              <a:lnSpc>
                <a:spcPct val="80000"/>
              </a:lnSpc>
            </a:pPr>
            <a:r>
              <a:rPr lang="cs-CZ" sz="2800" b="1"/>
              <a:t>Počet protonů a neutronů v jádře udává nukleonové číslo</a:t>
            </a:r>
            <a:r>
              <a:rPr lang="cs-CZ" sz="2800"/>
              <a:t> (označuje se A a píše          se jako levý horní index před chemickou značkou prvku – např. </a:t>
            </a:r>
            <a:r>
              <a:rPr lang="cs-CZ" sz="2800" baseline="30000"/>
              <a:t>23</a:t>
            </a:r>
            <a:r>
              <a:rPr lang="cs-CZ" sz="2800"/>
              <a:t>Na).</a:t>
            </a:r>
          </a:p>
          <a:p>
            <a:pPr>
              <a:lnSpc>
                <a:spcPct val="80000"/>
              </a:lnSpc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b="1"/>
              <a:t>Použité zdroje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500"/>
              <a:t>BENEŠ, Pavel, Václav PUMPR a Jiří BANÝR. </a:t>
            </a:r>
            <a:r>
              <a:rPr lang="cs-CZ" sz="2500" i="1"/>
              <a:t>Základy chemie pro 2. stupeň základní školy, nižší ročníky víceletých gymnázií a střední školy</a:t>
            </a:r>
            <a:r>
              <a:rPr lang="cs-CZ" sz="2500"/>
              <a:t>. Vyd. 2. Ilustrace Naděžda Lexová, Miroslava Jakešová. Praha: Fortuna, 1996c1993, 2 sv. ISBN 80-7168-312-42. </a:t>
            </a:r>
          </a:p>
          <a:p>
            <a:pPr>
              <a:lnSpc>
                <a:spcPct val="90000"/>
              </a:lnSpc>
            </a:pPr>
            <a:r>
              <a:rPr lang="cs-CZ" sz="2500"/>
              <a:t>ŠKODA, Jiří a Pavel DOULÍK. </a:t>
            </a:r>
            <a:r>
              <a:rPr lang="cs-CZ" sz="2500" i="1"/>
              <a:t>Chemie 8: pro základní školy a víceletá gymnázia : učebnice</a:t>
            </a:r>
            <a:r>
              <a:rPr lang="cs-CZ" sz="2500"/>
              <a:t>. 1. vyd. Plzeň: Fraus, 2006, 136 s. ISBN 80-723-8442-2. </a:t>
            </a:r>
          </a:p>
          <a:p>
            <a:pPr>
              <a:lnSpc>
                <a:spcPct val="90000"/>
              </a:lnSpc>
            </a:pPr>
            <a:r>
              <a:rPr lang="cs-CZ" sz="2500"/>
              <a:t>WERTHEIM, Jane, Chris OXLADE a John WATERHOUSE. </a:t>
            </a:r>
            <a:r>
              <a:rPr lang="cs-CZ" sz="2500" i="1"/>
              <a:t>Ilustrovaný přehled chemie</a:t>
            </a:r>
            <a:r>
              <a:rPr lang="cs-CZ" sz="2500"/>
              <a:t>. [1. vyd.]. Překlad Petr Pánek. Ilustrace Kuo Kang Chen. Ostrava: Blesk, 1994, 128 s., barev. vyobr. ISBN 80-856-0633-X. 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500"/>
          </a:p>
          <a:p>
            <a:pPr>
              <a:lnSpc>
                <a:spcPct val="90000"/>
              </a:lnSpc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</TotalTime>
  <Words>575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Prezentace aplikace PowerPoint</vt:lpstr>
      <vt:lpstr>Anotace</vt:lpstr>
      <vt:lpstr>Stavba atomu</vt:lpstr>
      <vt:lpstr>Jádro atomu</vt:lpstr>
      <vt:lpstr>Obal atomu</vt:lpstr>
      <vt:lpstr>Elektrony</vt:lpstr>
      <vt:lpstr>Atom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root</dc:creator>
  <cp:lastModifiedBy>jitka</cp:lastModifiedBy>
  <cp:revision>8</cp:revision>
  <dcterms:created xsi:type="dcterms:W3CDTF">2013-02-28T16:49:59Z</dcterms:created>
  <dcterms:modified xsi:type="dcterms:W3CDTF">2013-05-18T17:10:57Z</dcterms:modified>
</cp:coreProperties>
</file>