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63" r:id="rId2"/>
    <p:sldId id="264" r:id="rId3"/>
    <p:sldId id="257" r:id="rId4"/>
    <p:sldId id="258" r:id="rId5"/>
    <p:sldId id="262" r:id="rId6"/>
    <p:sldId id="259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75EBA31-7D55-4210-9CE1-0011171057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5EBF3-0A61-4F7F-9ABE-B88B231D2EB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139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F4405-DFE1-44B1-8B39-7FF6CC9EC53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8598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0D32E-56EB-43B8-A579-7727F08F188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99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8CEC5-8938-4AA2-8125-67E7D17A540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412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CDDC49-AF80-4453-92C3-D6F647AAD4F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934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0453A-E795-46BB-9B4D-B1E6298C8E8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101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34D5A-79BA-40C4-98B1-A1BD8B7A586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7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6ACC8-B969-4B76-A355-9E5DCE7B23C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855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83EEF3-62EB-4515-AA0C-3D4B5A5FFCF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275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3D3A7-CA0D-4018-B864-706FE2C00B3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33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7253C20A-D4D5-4835-839C-207D901AC506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531" name="Group 3"/>
          <p:cNvGraphicFramePr>
            <a:graphicFrameLocks noGrp="1"/>
          </p:cNvGraphicFramePr>
          <p:nvPr/>
        </p:nvGraphicFramePr>
        <p:xfrm>
          <a:off x="755650" y="4508500"/>
          <a:ext cx="7777163" cy="2234565"/>
        </p:xfrm>
        <a:graphic>
          <a:graphicData uri="http://schemas.openxmlformats.org/drawingml/2006/table">
            <a:tbl>
              <a:tblPr/>
              <a:tblGrid>
                <a:gridCol w="7777163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Základní škola a Mateřská škola generála Pattona Dýšina,    příspěvková organizace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AUTOR:      Mgr. Gabriela Budínská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NÁZEV:      VY_32_INOVACE_7B_15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TÉMA:        CHEMIE PRO 2. STUPEŇ ZŠ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ČÍSLO PROJEKTU:  </a:t>
                      </a:r>
                      <a:r>
                        <a:rPr kumimoji="0" lang="cs-CZ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CZ. 1. 07/ 1. 4. 00/ 21. 1843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545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31875"/>
          </a:xfrm>
        </p:spPr>
        <p:txBody>
          <a:bodyPr/>
          <a:lstStyle/>
          <a:p>
            <a:r>
              <a:rPr lang="cs-CZ" b="1"/>
              <a:t>Anotace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29600" cy="4611687"/>
          </a:xfrm>
        </p:spPr>
        <p:txBody>
          <a:bodyPr/>
          <a:lstStyle/>
          <a:p>
            <a:r>
              <a:rPr lang="cs-CZ"/>
              <a:t>Prezentace seznamuje žáky s chemickými prvky, jejich výskytem, charakteristikami  a tříděním podle určitých vlastností.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 sz="2400"/>
              <a:t>Autorem tohoto materiálu a všech jeho částí, není-li uvedeno jinak, je Mgr. Gabriela Budínská.</a:t>
            </a:r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887413"/>
          </a:xfrm>
        </p:spPr>
        <p:txBody>
          <a:bodyPr/>
          <a:lstStyle/>
          <a:p>
            <a:r>
              <a:rPr lang="cs-CZ" sz="4000" b="1"/>
              <a:t>Chemické prvky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683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Chemický prvek je </a:t>
            </a:r>
            <a:r>
              <a:rPr lang="cs-CZ" b="1"/>
              <a:t>látka složená            z atomů se stejným protonovým číslem</a:t>
            </a:r>
            <a:r>
              <a:rPr lang="cs-CZ"/>
              <a:t>.</a:t>
            </a:r>
          </a:p>
          <a:p>
            <a:pPr>
              <a:lnSpc>
                <a:spcPct val="90000"/>
              </a:lnSpc>
            </a:pPr>
            <a:r>
              <a:rPr lang="cs-CZ"/>
              <a:t>V současnosti je </a:t>
            </a:r>
            <a:r>
              <a:rPr lang="cs-CZ" b="1"/>
              <a:t>známo 117 prvků</a:t>
            </a:r>
            <a:r>
              <a:rPr lang="cs-CZ"/>
              <a:t>, které se od sebe </a:t>
            </a:r>
            <a:r>
              <a:rPr lang="cs-CZ" b="1"/>
              <a:t>liší počtem protonů</a:t>
            </a:r>
            <a:r>
              <a:rPr lang="cs-CZ"/>
              <a:t>.</a:t>
            </a:r>
          </a:p>
          <a:p>
            <a:pPr>
              <a:lnSpc>
                <a:spcPct val="90000"/>
              </a:lnSpc>
            </a:pPr>
            <a:r>
              <a:rPr lang="cs-CZ"/>
              <a:t>Ze všech doposud známých prvků          se jich </a:t>
            </a:r>
            <a:r>
              <a:rPr lang="cs-CZ" b="1"/>
              <a:t>92 vyskytuje v přírodě                </a:t>
            </a:r>
            <a:r>
              <a:rPr lang="cs-CZ"/>
              <a:t> (prvky přirozené), </a:t>
            </a:r>
            <a:r>
              <a:rPr lang="cs-CZ" b="1"/>
              <a:t>ostatní </a:t>
            </a:r>
            <a:r>
              <a:rPr lang="cs-CZ"/>
              <a:t>byly </a:t>
            </a:r>
            <a:r>
              <a:rPr lang="cs-CZ" b="1"/>
              <a:t>vyrobeny</a:t>
            </a:r>
            <a:r>
              <a:rPr lang="cs-CZ"/>
              <a:t> </a:t>
            </a:r>
            <a:r>
              <a:rPr lang="cs-CZ" b="1"/>
              <a:t>uměle</a:t>
            </a:r>
            <a:r>
              <a:rPr lang="cs-CZ"/>
              <a:t> - jsou nestabilní a samovolně se rozpadají (přirozená radioaktivita).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71513"/>
          </a:xfrm>
        </p:spPr>
        <p:txBody>
          <a:bodyPr/>
          <a:lstStyle/>
          <a:p>
            <a:r>
              <a:rPr lang="cs-CZ" sz="3400" b="1"/>
              <a:t>Chemické prvky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cs-CZ" sz="2800" b="1"/>
              <a:t>Každý chemický prvek je definován: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cs-CZ" sz="2800" b="1"/>
              <a:t>1)    Protonovým číslem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cs-CZ" sz="2800" b="1"/>
              <a:t>2)    Názvem   a) český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</a:t>
            </a:r>
            <a:r>
              <a:rPr lang="cs-CZ" sz="2800" b="1"/>
              <a:t>b) latinský</a:t>
            </a:r>
            <a:r>
              <a:rPr lang="cs-CZ" sz="2800"/>
              <a:t> (mezinárodní)                               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 - podle význačné vlastnosti prvku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 - podle zdroje výskytu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 - podle země, kde byl prvek    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   objeven nebo kde žili                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   jeho objevitelé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        - podle významných vědců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887413"/>
          </a:xfrm>
        </p:spPr>
        <p:txBody>
          <a:bodyPr/>
          <a:lstStyle/>
          <a:p>
            <a:r>
              <a:rPr lang="cs-CZ" sz="3400" b="1"/>
              <a:t>Chemické prvky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29600" cy="4611687"/>
          </a:xfrm>
        </p:spPr>
        <p:txBody>
          <a:bodyPr/>
          <a:lstStyle/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 b="1"/>
              <a:t>3) Chemickou značkou</a:t>
            </a:r>
            <a:r>
              <a:rPr lang="cs-CZ" sz="2800"/>
              <a:t> – ta je </a:t>
            </a:r>
            <a:r>
              <a:rPr lang="cs-CZ" sz="2800" b="1"/>
              <a:t>odvozena</a:t>
            </a:r>
            <a:r>
              <a:rPr lang="cs-CZ" sz="2800"/>
              <a:t>         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 b="1"/>
              <a:t>     z latinského názvu</a:t>
            </a:r>
            <a:r>
              <a:rPr lang="cs-CZ" sz="2800"/>
              <a:t>. </a:t>
            </a:r>
            <a:r>
              <a:rPr lang="cs-CZ" sz="2800" b="1"/>
              <a:t>Tvoří ji jedno až tři</a:t>
            </a:r>
            <a:r>
              <a:rPr lang="cs-CZ" sz="2800"/>
              <a:t> 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</a:t>
            </a:r>
            <a:r>
              <a:rPr lang="cs-CZ" sz="2800" b="1"/>
              <a:t>písmena</a:t>
            </a:r>
            <a:r>
              <a:rPr lang="cs-CZ" sz="2800"/>
              <a:t>. První písmeno je začáteční písmeno 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latinského názvu a píše se velkým písmenem.    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K němu se většinou připojuje druhé, případně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třetí písmeno, které je obsažené v latinském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názvu a zapisuje se malým písmenem.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Např. síra – sulfur – S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měď – cuprum – Cu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cs-CZ" sz="2800"/>
              <a:t>                ununtrium – ununtrium - Uut</a:t>
            </a:r>
          </a:p>
          <a:p>
            <a:pPr>
              <a:lnSpc>
                <a:spcPct val="80000"/>
              </a:lnSpc>
            </a:pPr>
            <a:endParaRPr lang="cs-CZ"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31875"/>
          </a:xfrm>
        </p:spPr>
        <p:txBody>
          <a:bodyPr/>
          <a:lstStyle/>
          <a:p>
            <a:r>
              <a:rPr lang="cs-CZ" sz="4000" b="1"/>
              <a:t>Chemické prvky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538662"/>
          </a:xfrm>
        </p:spPr>
        <p:txBody>
          <a:bodyPr/>
          <a:lstStyle/>
          <a:p>
            <a:r>
              <a:rPr lang="cs-CZ" sz="2800" b="1"/>
              <a:t>Z přirozených prvků je</a:t>
            </a:r>
            <a:r>
              <a:rPr lang="cs-CZ" sz="2800"/>
              <a:t> 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        - </a:t>
            </a:r>
            <a:r>
              <a:rPr lang="cs-CZ" sz="2800" b="1"/>
              <a:t>11 plynných</a:t>
            </a:r>
            <a:r>
              <a:rPr lang="cs-CZ" sz="2800"/>
              <a:t> (H, N, O, F, Cl, vzácné       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            plyny – He, Ne, Ar, Kr, Xe, Rn)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        - </a:t>
            </a:r>
            <a:r>
              <a:rPr lang="cs-CZ" sz="2800" b="1"/>
              <a:t>2 kapalné</a:t>
            </a:r>
            <a:r>
              <a:rPr lang="cs-CZ" sz="2800"/>
              <a:t> (Br, Hg)</a:t>
            </a:r>
          </a:p>
          <a:p>
            <a:pPr>
              <a:buFont typeface="Wingdings" pitchFamily="2" charset="2"/>
              <a:buNone/>
            </a:pPr>
            <a:r>
              <a:rPr lang="cs-CZ" sz="2800"/>
              <a:t>        - </a:t>
            </a:r>
            <a:r>
              <a:rPr lang="cs-CZ" sz="2800" b="1"/>
              <a:t>ostatní pevné</a:t>
            </a:r>
            <a:r>
              <a:rPr lang="cs-CZ" sz="2800"/>
              <a:t> – a to jsou převážně kovy</a:t>
            </a:r>
          </a:p>
          <a:p>
            <a:pPr>
              <a:buClr>
                <a:schemeClr val="tx1"/>
              </a:buClr>
            </a:pPr>
            <a:r>
              <a:rPr lang="cs-CZ" sz="2800" b="1"/>
              <a:t>Některé prvky se</a:t>
            </a:r>
            <a:r>
              <a:rPr lang="cs-CZ" sz="2800"/>
              <a:t> v přírodě </a:t>
            </a:r>
            <a:r>
              <a:rPr lang="cs-CZ" sz="2800" b="1"/>
              <a:t>vyskytují volně</a:t>
            </a:r>
            <a:r>
              <a:rPr lang="cs-CZ" sz="2800"/>
              <a:t> – např. Cu, Ag, Au, C, S, </a:t>
            </a:r>
            <a:r>
              <a:rPr lang="cs-CZ" sz="2800" b="1"/>
              <a:t>většina</a:t>
            </a:r>
            <a:r>
              <a:rPr lang="cs-CZ" sz="2800"/>
              <a:t> se ale vyskytuje </a:t>
            </a:r>
            <a:r>
              <a:rPr lang="cs-CZ" sz="2800" b="1"/>
              <a:t>vázaná v chemických sloučeninách</a:t>
            </a:r>
            <a:r>
              <a:rPr lang="cs-CZ" sz="280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815975"/>
          </a:xfrm>
        </p:spPr>
        <p:txBody>
          <a:bodyPr/>
          <a:lstStyle/>
          <a:p>
            <a:r>
              <a:rPr lang="cs-CZ" sz="4000" b="1"/>
              <a:t>Chemické prvky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18487" cy="4681537"/>
          </a:xfrm>
        </p:spPr>
        <p:txBody>
          <a:bodyPr/>
          <a:lstStyle/>
          <a:p>
            <a:r>
              <a:rPr lang="cs-CZ" b="1"/>
              <a:t>Atomy prvků se liší</a:t>
            </a:r>
            <a:r>
              <a:rPr lang="cs-CZ"/>
              <a:t> svojí </a:t>
            </a:r>
            <a:r>
              <a:rPr lang="cs-CZ" b="1"/>
              <a:t>stavbou</a:t>
            </a:r>
            <a:r>
              <a:rPr lang="cs-CZ"/>
              <a:t>, která </a:t>
            </a:r>
            <a:r>
              <a:rPr lang="cs-CZ" b="1"/>
              <a:t>definuje</a:t>
            </a:r>
            <a:r>
              <a:rPr lang="cs-CZ"/>
              <a:t> jejich </a:t>
            </a:r>
            <a:r>
              <a:rPr lang="cs-CZ" b="1"/>
              <a:t>vlastnosti</a:t>
            </a:r>
            <a:r>
              <a:rPr lang="cs-CZ"/>
              <a:t>. Žádné dva prvky nemají tudíž všechny vlastnosti shodné. Existují </a:t>
            </a:r>
            <a:r>
              <a:rPr lang="cs-CZ" b="1"/>
              <a:t>skupiny prvků</a:t>
            </a:r>
            <a:r>
              <a:rPr lang="cs-CZ"/>
              <a:t>,           které mají </a:t>
            </a:r>
            <a:r>
              <a:rPr lang="cs-CZ" b="1"/>
              <a:t>podobné vlastnosti</a:t>
            </a:r>
            <a:r>
              <a:rPr lang="cs-CZ"/>
              <a:t>              a podle nich je </a:t>
            </a:r>
            <a:r>
              <a:rPr lang="cs-CZ" b="1"/>
              <a:t>můžeme třídit</a:t>
            </a:r>
            <a:r>
              <a:rPr lang="cs-CZ"/>
              <a:t>.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744538"/>
          </a:xfrm>
        </p:spPr>
        <p:txBody>
          <a:bodyPr/>
          <a:lstStyle/>
          <a:p>
            <a:r>
              <a:rPr lang="cs-CZ" sz="4000" b="1"/>
              <a:t>Chemické prvky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/>
              <a:t>Například </a:t>
            </a:r>
            <a:r>
              <a:rPr lang="cs-CZ" sz="2800" b="1"/>
              <a:t>podle elektrické vodivosti</a:t>
            </a:r>
            <a:r>
              <a:rPr lang="cs-CZ" sz="2800"/>
              <a:t> můžeme chemické prvky dělit na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- </a:t>
            </a:r>
            <a:r>
              <a:rPr lang="cs-CZ" sz="2800" b="1"/>
              <a:t>kovy</a:t>
            </a:r>
            <a:r>
              <a:rPr lang="cs-CZ" sz="2800"/>
              <a:t> – jsou elektricky a tepelně vodivé,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             mají kovový lesk, jsou kujné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             a tažné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- </a:t>
            </a:r>
            <a:r>
              <a:rPr lang="cs-CZ" sz="2800" b="1"/>
              <a:t>nekovy</a:t>
            </a:r>
            <a:r>
              <a:rPr lang="cs-CZ" sz="2800"/>
              <a:t> – nevedou teplo ani elektrický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             proud (s výjimkou tuhy),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             nemají kovový lesk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- </a:t>
            </a:r>
            <a:r>
              <a:rPr lang="cs-CZ" sz="2800" b="1"/>
              <a:t>polokovy</a:t>
            </a:r>
            <a:r>
              <a:rPr lang="cs-CZ" sz="2800"/>
              <a:t> – tvoří hranici mezi kovy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             a nekovy, mají některé vlastnosti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/>
              <a:t>                        kovů a některé vlastnosti nekovů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800"/>
          </a:p>
          <a:p>
            <a:pPr>
              <a:lnSpc>
                <a:spcPct val="90000"/>
              </a:lnSpc>
            </a:pPr>
            <a:endParaRPr lang="cs-CZ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744538"/>
          </a:xfrm>
        </p:spPr>
        <p:txBody>
          <a:bodyPr/>
          <a:lstStyle/>
          <a:p>
            <a:r>
              <a:rPr lang="cs-CZ" sz="4000" b="1"/>
              <a:t>Použité zdroje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899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500"/>
              <a:t>BENEŠ, Pavel, Václav PUMPR a Jiří BANÝR. </a:t>
            </a:r>
            <a:r>
              <a:rPr lang="cs-CZ" sz="2500" i="1"/>
              <a:t>Základy chemie pro 2. stupeň základní školy, nižší ročníky víceletých gymnázií a střední školy</a:t>
            </a:r>
            <a:r>
              <a:rPr lang="cs-CZ" sz="2500"/>
              <a:t>. Vyd. 2. Ilustrace Naděžda Lexová, Miroslava Jakešová. Praha: Fortuna, 1996c1993, 2 sv. ISBN 80-7168-312-42. </a:t>
            </a:r>
          </a:p>
          <a:p>
            <a:pPr>
              <a:lnSpc>
                <a:spcPct val="90000"/>
              </a:lnSpc>
            </a:pPr>
            <a:r>
              <a:rPr lang="cs-CZ" sz="2500"/>
              <a:t>ŠKODA, Jiří a Pavel DOULÍK. </a:t>
            </a:r>
            <a:r>
              <a:rPr lang="cs-CZ" sz="2500" i="1"/>
              <a:t>Chemie 8: pro základní školy a víceletá gymnázia : učebnice</a:t>
            </a:r>
            <a:r>
              <a:rPr lang="cs-CZ" sz="2500"/>
              <a:t>. 1. vyd. Plzeň: Fraus, 2006, 136 s. ISBN 80-723-8442-2. </a:t>
            </a:r>
          </a:p>
          <a:p>
            <a:pPr>
              <a:lnSpc>
                <a:spcPct val="90000"/>
              </a:lnSpc>
            </a:pPr>
            <a:r>
              <a:rPr lang="cs-CZ" sz="2400"/>
              <a:t>ADAMKOVIČ, Emil. </a:t>
            </a:r>
            <a:r>
              <a:rPr lang="cs-CZ" sz="2400" i="1"/>
              <a:t>Chemie pro sedmý ročník základní školy</a:t>
            </a:r>
            <a:r>
              <a:rPr lang="cs-CZ" sz="2400"/>
              <a:t>. 5. přeprac. vyd. Praha: Státní pedagogické nakladatelství, 1990, 125 s. Učebnice pro základní školy (Státní pedagogické nakladatelství).                         ISBN 80-042-4693-1.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xtura">
  <a:themeElements>
    <a:clrScheme name="Textura 1">
      <a:dk1>
        <a:srgbClr val="660000"/>
      </a:dk1>
      <a:lt1>
        <a:srgbClr val="FFFFFF"/>
      </a:lt1>
      <a:dk2>
        <a:srgbClr val="800000"/>
      </a:dk2>
      <a:lt2>
        <a:srgbClr val="FFFFCC"/>
      </a:lt2>
      <a:accent1>
        <a:srgbClr val="BE7960"/>
      </a:accent1>
      <a:accent2>
        <a:srgbClr val="CC6600"/>
      </a:accent2>
      <a:accent3>
        <a:srgbClr val="C0AAAA"/>
      </a:accent3>
      <a:accent4>
        <a:srgbClr val="DADADA"/>
      </a:accent4>
      <a:accent5>
        <a:srgbClr val="DBBEB6"/>
      </a:accent5>
      <a:accent6>
        <a:srgbClr val="B95C00"/>
      </a:accent6>
      <a:hlink>
        <a:srgbClr val="FFCC66"/>
      </a:hlink>
      <a:folHlink>
        <a:srgbClr val="CC33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161</TotalTime>
  <Words>595</Words>
  <Application>Microsoft Office PowerPoint</Application>
  <PresentationFormat>Předvádění na obrazovce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Textura</vt:lpstr>
      <vt:lpstr>Prezentace aplikace PowerPoint</vt:lpstr>
      <vt:lpstr>Anotace</vt:lpstr>
      <vt:lpstr>Chemické prvky</vt:lpstr>
      <vt:lpstr>Chemické prvky</vt:lpstr>
      <vt:lpstr>Chemické prvky</vt:lpstr>
      <vt:lpstr>Chemické prvky</vt:lpstr>
      <vt:lpstr>Chemické prvky</vt:lpstr>
      <vt:lpstr>Chemické prvky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root</dc:creator>
  <cp:lastModifiedBy>jitka</cp:lastModifiedBy>
  <cp:revision>8</cp:revision>
  <dcterms:created xsi:type="dcterms:W3CDTF">2013-02-28T18:54:07Z</dcterms:created>
  <dcterms:modified xsi:type="dcterms:W3CDTF">2013-05-18T17:11:22Z</dcterms:modified>
</cp:coreProperties>
</file>