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61" r:id="rId5"/>
    <p:sldId id="258" r:id="rId6"/>
    <p:sldId id="259" r:id="rId7"/>
    <p:sldId id="260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10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E2A218-2E8B-492C-BD64-1BA137A848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04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8AFFBA-DBA1-4291-845C-A3BE5DEF88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23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FC8C99-2C06-41AA-A886-83595922F9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799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DDEC0E-91CB-4841-98BC-4B2DA461DC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138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2D7721-2D07-4A64-AC98-D48018F5BD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495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094CD2-7168-4576-9E74-D383AC1D36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522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336B7-6FE3-4E62-9220-2D546E763E4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06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8AB825-7A99-4588-BE04-7163AF148C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30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52C1BA-4C78-4DAA-A119-BDA1E60768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65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B15AC3-0EA3-4B31-9A4B-68789A72C1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166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3386ED-4A91-4B11-99D4-C33F4052E3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65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C3D597A-787A-4B46-BA67-FF159E58B0D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184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0A827E8-4057-4894-96A1-0893F068D2B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file:///\\upload.wikimedia.org\wikipedia\commons\9\99\Pouring_liquid_mercury_bioner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file:///\\upload.wikimedia.org\wikipedia\commons\5\56\Metal_cube_tin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file:///\\upload.wikimedia.org\wikipedia\commons\6\6c\Flame_colour_in_alcalic_metals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7\74\Erdalkal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file:///\\upload.wikimedia.org\wikipedia\commons\0\0d\Magnesium_Spark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file:///\\upload.wikimedia.org\wikipedia\commons\a\ad\Iron_electrolytic_and_1cm3_cub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file:///\\upload.wikimedia.org\wikipedia\commons\f\fa\Anticlastic-Copper-Cuff-Bracelet.jpg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file:///\\upload.wikimedia.org\wikipedia\commons\5\5d\Aluminium-4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file:///\\upload.wikimedia.org\wikipedia\commons\e\ef\Metal_cube_lead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8435" name="Group 3"/>
          <p:cNvGraphicFramePr>
            <a:graphicFrameLocks noGrp="1"/>
          </p:cNvGraphicFramePr>
          <p:nvPr/>
        </p:nvGraphicFramePr>
        <p:xfrm>
          <a:off x="755650" y="4508500"/>
          <a:ext cx="7777163" cy="2234565"/>
        </p:xfrm>
        <a:graphic>
          <a:graphicData uri="http://schemas.openxmlformats.org/drawingml/2006/table">
            <a:tbl>
              <a:tblPr/>
              <a:tblGrid>
                <a:gridCol w="7777163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844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/>
              <a:t>Prezentace seznamuje žáky s kovy           a jejich tříděním podle určitých vlastností. Informuje žáky o alkalických kovech, kovech alkalických zemin a dalších významných kovech.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400" b="1"/>
              <a:t>Kovy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800"/>
              <a:t>Kovy </a:t>
            </a:r>
            <a:r>
              <a:rPr lang="cs-CZ" sz="2800" b="1"/>
              <a:t>tvoří většinu</a:t>
            </a:r>
            <a:r>
              <a:rPr lang="cs-CZ" sz="2800"/>
              <a:t> všech chemických </a:t>
            </a:r>
            <a:r>
              <a:rPr lang="cs-CZ" sz="2800" b="1"/>
              <a:t>prvků</a:t>
            </a:r>
            <a:r>
              <a:rPr lang="cs-CZ" sz="2800"/>
              <a:t>.</a:t>
            </a:r>
          </a:p>
          <a:p>
            <a:r>
              <a:rPr lang="cs-CZ" sz="2800"/>
              <a:t>S výjimkou rtuti (je kapalná) </a:t>
            </a:r>
            <a:r>
              <a:rPr lang="cs-CZ" sz="2800" b="1"/>
              <a:t>jsou</a:t>
            </a:r>
            <a:r>
              <a:rPr lang="cs-CZ" sz="2800"/>
              <a:t> to za běžných podmínek </a:t>
            </a:r>
            <a:r>
              <a:rPr lang="cs-CZ" sz="2800" b="1"/>
              <a:t>pevné látky</a:t>
            </a:r>
            <a:r>
              <a:rPr lang="cs-CZ" sz="2800"/>
              <a:t>.</a:t>
            </a:r>
          </a:p>
          <a:p>
            <a:pPr>
              <a:buFontTx/>
              <a:buNone/>
            </a:pPr>
            <a:r>
              <a:rPr lang="cs-CZ" sz="2400"/>
              <a:t>                                                         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/>
              <a:t>      Rtuť – jediný kapalný kov                          Cín</a:t>
            </a:r>
          </a:p>
        </p:txBody>
      </p:sp>
      <p:pic>
        <p:nvPicPr>
          <p:cNvPr id="3083" name="Picture 11" descr="Soubor:Pouring liquid mercury bionerd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492375"/>
            <a:ext cx="2738437" cy="297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Soubor:Metal cube tin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2420938"/>
            <a:ext cx="3235325" cy="296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400" b="1"/>
              <a:t>Třídění kovů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600"/>
              <a:t>Kovy mají některé vlastnosti odlišné – podle nich je můžeme třídit.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/>
              <a:t>                                                lehké (Al, Na)</a:t>
            </a:r>
          </a:p>
          <a:p>
            <a:pPr>
              <a:lnSpc>
                <a:spcPct val="80000"/>
              </a:lnSpc>
            </a:pPr>
            <a:r>
              <a:rPr lang="cs-CZ" sz="2600" b="1"/>
              <a:t>Podle hustoty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/>
              <a:t>                                                těžké (Fe, Pb)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/>
              <a:t>                                                ušlechtilé (Au, Pt)</a:t>
            </a:r>
          </a:p>
          <a:p>
            <a:pPr>
              <a:lnSpc>
                <a:spcPct val="80000"/>
              </a:lnSpc>
            </a:pPr>
            <a:r>
              <a:rPr lang="cs-CZ" sz="2600" b="1"/>
              <a:t>Podle stálosti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b="1"/>
              <a:t>     na vzduchu</a:t>
            </a:r>
            <a:r>
              <a:rPr lang="cs-CZ" sz="2600"/>
              <a:t>                        neušlechtilé (Fe, Mg)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/>
              <a:t>                                                 drahé (Au, Ag)</a:t>
            </a:r>
          </a:p>
          <a:p>
            <a:pPr>
              <a:lnSpc>
                <a:spcPct val="80000"/>
              </a:lnSpc>
            </a:pPr>
            <a:r>
              <a:rPr lang="cs-CZ" sz="2600" b="1"/>
              <a:t>Podle dostupnosti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b="1"/>
              <a:t>             a ceny</a:t>
            </a:r>
            <a:r>
              <a:rPr lang="cs-CZ" sz="2600"/>
              <a:t>                          ostatní(Zn, Fe)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600"/>
          </a:p>
          <a:p>
            <a:pPr>
              <a:lnSpc>
                <a:spcPct val="80000"/>
              </a:lnSpc>
            </a:pPr>
            <a:endParaRPr lang="cs-CZ" sz="2600"/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 flipV="1">
            <a:off x="3348038" y="2133600"/>
            <a:ext cx="1511300" cy="3619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3348038" y="2492375"/>
            <a:ext cx="1511300" cy="3603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 flipV="1">
            <a:off x="3348038" y="3357563"/>
            <a:ext cx="1511300" cy="431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>
            <a:off x="3348038" y="3789363"/>
            <a:ext cx="1584325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2" name="Line 8"/>
          <p:cNvSpPr>
            <a:spLocks noChangeShapeType="1"/>
          </p:cNvSpPr>
          <p:nvPr/>
        </p:nvSpPr>
        <p:spPr bwMode="auto">
          <a:xfrm flipV="1">
            <a:off x="3779838" y="4508500"/>
            <a:ext cx="1152525" cy="5048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>
            <a:off x="3779838" y="5013325"/>
            <a:ext cx="1223962" cy="287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3400" b="1"/>
              <a:t>Alkalické kovy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5451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600"/>
              <a:t>Alkalické kovy jsou </a:t>
            </a:r>
            <a:r>
              <a:rPr lang="cs-CZ" sz="2600" b="1"/>
              <a:t>prvky 1. skupiny</a:t>
            </a:r>
            <a:r>
              <a:rPr lang="cs-CZ" sz="2600"/>
              <a:t> PSP.</a:t>
            </a:r>
          </a:p>
          <a:p>
            <a:pPr>
              <a:lnSpc>
                <a:spcPct val="80000"/>
              </a:lnSpc>
            </a:pPr>
            <a:r>
              <a:rPr lang="cs-CZ" sz="2600"/>
              <a:t>Patří sem Li, Na, K, Rb, Cs, Fr.</a:t>
            </a:r>
          </a:p>
          <a:p>
            <a:pPr>
              <a:lnSpc>
                <a:spcPct val="80000"/>
              </a:lnSpc>
            </a:pPr>
            <a:r>
              <a:rPr lang="cs-CZ" sz="2600"/>
              <a:t>Jsou to nestálé, velmi </a:t>
            </a:r>
            <a:r>
              <a:rPr lang="cs-CZ" sz="2600" b="1"/>
              <a:t>reaktivní prvky</a:t>
            </a:r>
            <a:r>
              <a:rPr lang="cs-CZ" sz="2600"/>
              <a:t> a proto       se </a:t>
            </a:r>
            <a:r>
              <a:rPr lang="cs-CZ" sz="2600" b="1"/>
              <a:t>v přírodě</a:t>
            </a:r>
            <a:r>
              <a:rPr lang="cs-CZ" sz="2600"/>
              <a:t> nacházejí pouze </a:t>
            </a:r>
            <a:r>
              <a:rPr lang="cs-CZ" sz="2600" b="1"/>
              <a:t>ve sloučeninách</a:t>
            </a:r>
            <a:r>
              <a:rPr lang="cs-CZ" sz="2600"/>
              <a:t>.</a:t>
            </a:r>
          </a:p>
          <a:p>
            <a:pPr>
              <a:lnSpc>
                <a:spcPct val="80000"/>
              </a:lnSpc>
            </a:pPr>
            <a:r>
              <a:rPr lang="cs-CZ" sz="2600"/>
              <a:t>Snadno reagují se složkami vzduchu a proto musejí být </a:t>
            </a:r>
            <a:r>
              <a:rPr lang="cs-CZ" sz="2600" b="1"/>
              <a:t>uchovávány v bezvodých kapalinách</a:t>
            </a:r>
            <a:r>
              <a:rPr lang="cs-CZ" sz="2600"/>
              <a:t>           (např. v petroleji).</a:t>
            </a:r>
          </a:p>
          <a:p>
            <a:pPr>
              <a:lnSpc>
                <a:spcPct val="80000"/>
              </a:lnSpc>
            </a:pPr>
            <a:r>
              <a:rPr lang="cs-CZ" sz="2600"/>
              <a:t>Jsou to stříbrolesklé, lehké a </a:t>
            </a:r>
            <a:r>
              <a:rPr lang="cs-CZ" sz="2600" b="1"/>
              <a:t>měkké kovy         </a:t>
            </a:r>
            <a:r>
              <a:rPr lang="cs-CZ" sz="2600"/>
              <a:t> (dají se krájet nožem).</a:t>
            </a:r>
          </a:p>
          <a:p>
            <a:pPr>
              <a:lnSpc>
                <a:spcPct val="80000"/>
              </a:lnSpc>
            </a:pPr>
            <a:r>
              <a:rPr lang="cs-CZ" sz="2600"/>
              <a:t>Jejich </a:t>
            </a:r>
            <a:r>
              <a:rPr lang="cs-CZ" sz="2600" b="1"/>
              <a:t>důkaz</a:t>
            </a:r>
            <a:r>
              <a:rPr lang="cs-CZ" sz="2600"/>
              <a:t> ve sloučeninách provádíme </a:t>
            </a:r>
            <a:r>
              <a:rPr lang="cs-CZ" sz="2600" b="1"/>
              <a:t>plamenovou zkouškou</a:t>
            </a:r>
            <a:r>
              <a:rPr lang="cs-CZ" sz="26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Zabarvení plamene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sloučeninami alkalických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            kovů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/>
          </a:p>
        </p:txBody>
      </p:sp>
      <p:pic>
        <p:nvPicPr>
          <p:cNvPr id="4101" name="Picture 5" descr="Soubor:Flame colour in alcalic metals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4868863"/>
            <a:ext cx="2981325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400" b="1"/>
              <a:t>Kovy alkalických zemin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500"/>
              <a:t>Kovy alkalických zemin jsou </a:t>
            </a:r>
            <a:r>
              <a:rPr lang="cs-CZ" sz="2500" b="1"/>
              <a:t>prvky 2. skupiny</a:t>
            </a:r>
            <a:r>
              <a:rPr lang="cs-CZ" sz="2500"/>
              <a:t> PSP.</a:t>
            </a:r>
          </a:p>
          <a:p>
            <a:r>
              <a:rPr lang="cs-CZ" sz="2500"/>
              <a:t>Patří sem Be, Mg, Ca, Sr, Ba, Ra.</a:t>
            </a:r>
          </a:p>
          <a:p>
            <a:endParaRPr lang="cs-CZ" sz="2500"/>
          </a:p>
          <a:p>
            <a:pPr>
              <a:buFontTx/>
              <a:buNone/>
            </a:pPr>
            <a:endParaRPr lang="cs-CZ" sz="2500"/>
          </a:p>
          <a:p>
            <a:pPr>
              <a:buFontTx/>
              <a:buNone/>
            </a:pPr>
            <a:endParaRPr lang="cs-CZ" sz="2600"/>
          </a:p>
          <a:p>
            <a:pPr>
              <a:buFontTx/>
              <a:buNone/>
            </a:pPr>
            <a:endParaRPr lang="cs-CZ" sz="2400"/>
          </a:p>
          <a:p>
            <a:r>
              <a:rPr lang="cs-CZ" sz="2500"/>
              <a:t>V přírodě se vyskytují ve sloučeninách.</a:t>
            </a:r>
            <a:r>
              <a:rPr lang="cs-CZ" sz="2400"/>
              <a:t>   Hořící hořčík</a:t>
            </a:r>
          </a:p>
          <a:p>
            <a:r>
              <a:rPr lang="cs-CZ" sz="2500" b="1"/>
              <a:t>Hořčík</a:t>
            </a:r>
            <a:r>
              <a:rPr lang="cs-CZ" sz="2500"/>
              <a:t> je lehký, šedobílý, vysoce                       </a:t>
            </a:r>
            <a:r>
              <a:rPr lang="cs-CZ" sz="2500" b="1"/>
              <a:t>hořlavý kov</a:t>
            </a:r>
            <a:r>
              <a:rPr lang="cs-CZ" sz="2500"/>
              <a:t>. Je </a:t>
            </a:r>
            <a:r>
              <a:rPr lang="cs-CZ" sz="2500" b="1"/>
              <a:t>součástí</a:t>
            </a:r>
            <a:r>
              <a:rPr lang="cs-CZ" sz="2500"/>
              <a:t> slitiny                          duralu (Al+Mg), který se používá                                při výrobě letadel, lodí nebo jízdních                        kol.</a:t>
            </a:r>
          </a:p>
        </p:txBody>
      </p:sp>
      <p:pic>
        <p:nvPicPr>
          <p:cNvPr id="5125" name="Picture 5" descr="Soubor:Erdalkali.jpg">
            <a:hlinkClick r:id="rId2" action="ppaction://hlinkfile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8538" y="1916113"/>
            <a:ext cx="3933825" cy="181133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8" name="Picture 8" descr="Soubor:Magnesium Sparks.jpg">
            <a:hlinkClick r:id="rId4" action="ppaction://hlinkfile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16688" y="4292600"/>
            <a:ext cx="2000250" cy="174942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3400" b="1"/>
              <a:t>Další významné kovy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r>
              <a:rPr lang="cs-CZ" sz="2800" b="1"/>
              <a:t>Železo</a:t>
            </a:r>
            <a:r>
              <a:rPr lang="cs-CZ" sz="2600"/>
              <a:t> - nejdůležitější a </a:t>
            </a:r>
            <a:r>
              <a:rPr lang="cs-CZ" sz="2600" b="1"/>
              <a:t>nejpoužívanější kov</a:t>
            </a:r>
          </a:p>
          <a:p>
            <a:pPr>
              <a:buFontTx/>
              <a:buNone/>
            </a:pPr>
            <a:r>
              <a:rPr lang="cs-CZ" sz="2600"/>
              <a:t>                 - </a:t>
            </a:r>
            <a:r>
              <a:rPr lang="cs-CZ" sz="2600" b="1"/>
              <a:t>v přírodě</a:t>
            </a:r>
            <a:r>
              <a:rPr lang="cs-CZ" sz="2600"/>
              <a:t> se vyskytuje </a:t>
            </a:r>
            <a:r>
              <a:rPr lang="cs-CZ" sz="2600" b="1"/>
              <a:t>ve sloučeninách</a:t>
            </a:r>
          </a:p>
          <a:p>
            <a:pPr>
              <a:buFontTx/>
              <a:buNone/>
            </a:pPr>
            <a:r>
              <a:rPr lang="cs-CZ" sz="2600"/>
              <a:t>                 - je </a:t>
            </a:r>
            <a:r>
              <a:rPr lang="cs-CZ" sz="2600" b="1"/>
              <a:t>biogenním prvkem</a:t>
            </a:r>
            <a:r>
              <a:rPr lang="cs-CZ" sz="2600"/>
              <a:t>                                 </a:t>
            </a:r>
          </a:p>
          <a:p>
            <a:pPr>
              <a:buFontTx/>
              <a:buNone/>
            </a:pPr>
            <a:r>
              <a:rPr lang="cs-CZ" sz="2600"/>
              <a:t>                  (je součástí hemoglobinu)</a:t>
            </a:r>
          </a:p>
          <a:p>
            <a:pPr>
              <a:buFontTx/>
              <a:buNone/>
            </a:pPr>
            <a:r>
              <a:rPr lang="cs-CZ" sz="2600"/>
              <a:t>                 - pevný, stříbrolesklý, </a:t>
            </a:r>
            <a:r>
              <a:rPr lang="cs-CZ" sz="2600" b="1"/>
              <a:t>magnetický</a:t>
            </a:r>
          </a:p>
          <a:p>
            <a:pPr>
              <a:buFontTx/>
              <a:buNone/>
            </a:pPr>
            <a:r>
              <a:rPr lang="cs-CZ" sz="2600"/>
              <a:t>                 - </a:t>
            </a:r>
            <a:r>
              <a:rPr lang="cs-CZ" sz="2600" b="1"/>
              <a:t>podléhá korozi</a:t>
            </a:r>
          </a:p>
          <a:p>
            <a:pPr>
              <a:buFontTx/>
              <a:buNone/>
            </a:pPr>
            <a:r>
              <a:rPr lang="cs-CZ" sz="2600"/>
              <a:t>                 - je základní složkou oceli</a:t>
            </a:r>
          </a:p>
          <a:p>
            <a:pPr>
              <a:buFontTx/>
              <a:buNone/>
            </a:pPr>
            <a:r>
              <a:rPr lang="cs-CZ" sz="2400"/>
              <a:t>                </a:t>
            </a:r>
          </a:p>
          <a:p>
            <a:pPr>
              <a:buFontTx/>
              <a:buNone/>
            </a:pPr>
            <a:r>
              <a:rPr lang="cs-CZ" sz="2400"/>
              <a:t>  </a:t>
            </a:r>
          </a:p>
        </p:txBody>
      </p:sp>
      <p:pic>
        <p:nvPicPr>
          <p:cNvPr id="10245" name="Picture 5" descr="Soubor:Iron electrolytic and 1cm3 cub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860800"/>
            <a:ext cx="4911725" cy="254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Měď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81075"/>
            <a:ext cx="4906963" cy="51450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 </a:t>
            </a:r>
            <a:r>
              <a:rPr lang="cs-CZ" sz="2800" b="1"/>
              <a:t>červenohnědý kov</a:t>
            </a:r>
          </a:p>
          <a:p>
            <a:pPr>
              <a:lnSpc>
                <a:spcPct val="80000"/>
              </a:lnSpc>
            </a:pPr>
            <a:r>
              <a:rPr lang="cs-CZ" sz="2800"/>
              <a:t> je </a:t>
            </a:r>
            <a:r>
              <a:rPr lang="cs-CZ" sz="2800" b="1"/>
              <a:t>výborným </a:t>
            </a:r>
            <a:r>
              <a:rPr lang="cs-CZ" sz="2800"/>
              <a:t>tepelným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a elektrickým </a:t>
            </a:r>
            <a:r>
              <a:rPr lang="cs-CZ" sz="2800" b="1"/>
              <a:t>vodičem</a:t>
            </a:r>
          </a:p>
          <a:p>
            <a:pPr>
              <a:lnSpc>
                <a:spcPct val="80000"/>
              </a:lnSpc>
            </a:pPr>
            <a:r>
              <a:rPr lang="cs-CZ" sz="2800"/>
              <a:t> je </a:t>
            </a:r>
            <a:r>
              <a:rPr lang="cs-CZ" sz="2800" b="1"/>
              <a:t>odolná vůči korozi</a:t>
            </a:r>
          </a:p>
          <a:p>
            <a:pPr>
              <a:lnSpc>
                <a:spcPct val="80000"/>
              </a:lnSpc>
            </a:pPr>
            <a:r>
              <a:rPr lang="cs-CZ" sz="2800"/>
              <a:t> </a:t>
            </a:r>
            <a:r>
              <a:rPr lang="cs-CZ" sz="2800" b="1"/>
              <a:t>v přírodě</a:t>
            </a:r>
            <a:r>
              <a:rPr lang="cs-CZ" sz="2800"/>
              <a:t> se vyskytuje </a:t>
            </a:r>
            <a:r>
              <a:rPr lang="cs-CZ" sz="2800" b="1"/>
              <a:t>ryzí</a:t>
            </a:r>
            <a:r>
              <a:rPr lang="cs-CZ" sz="2800"/>
              <a:t>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nebo </a:t>
            </a:r>
            <a:r>
              <a:rPr lang="cs-CZ" sz="2800" b="1"/>
              <a:t>ve sloučeninách</a:t>
            </a:r>
          </a:p>
          <a:p>
            <a:pPr>
              <a:lnSpc>
                <a:spcPct val="80000"/>
              </a:lnSpc>
            </a:pPr>
            <a:r>
              <a:rPr lang="cs-CZ" sz="2800"/>
              <a:t> je </a:t>
            </a:r>
            <a:r>
              <a:rPr lang="cs-CZ" sz="2800" b="1"/>
              <a:t>složkou</a:t>
            </a:r>
            <a:r>
              <a:rPr lang="cs-CZ" sz="2800"/>
              <a:t> významných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</a:t>
            </a:r>
            <a:r>
              <a:rPr lang="cs-CZ" sz="2800" b="1"/>
              <a:t>slitin</a:t>
            </a:r>
            <a:r>
              <a:rPr lang="cs-CZ" sz="2800"/>
              <a:t> kovů (bronz, mosaz)</a:t>
            </a:r>
          </a:p>
          <a:p>
            <a:pPr>
              <a:lnSpc>
                <a:spcPct val="80000"/>
              </a:lnSpc>
            </a:pPr>
            <a:r>
              <a:rPr lang="cs-CZ" sz="2800"/>
              <a:t> je </a:t>
            </a:r>
            <a:r>
              <a:rPr lang="cs-CZ" sz="2800" b="1"/>
              <a:t>biogenním prvkem</a:t>
            </a:r>
            <a:r>
              <a:rPr lang="cs-CZ" sz="2800"/>
              <a:t>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(je součástí hemocyaninu)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/>
          </a:p>
        </p:txBody>
      </p:sp>
      <p:pic>
        <p:nvPicPr>
          <p:cNvPr id="12293" name="Picture 5" descr="Soubor:Anticlastic-Copper-Cuff-Bracelet.jpg">
            <a:hlinkClick r:id="rId2" action="ppaction://hlinkfile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35600" y="1268413"/>
            <a:ext cx="3275013" cy="439261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Hliník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r>
              <a:rPr lang="cs-CZ" sz="2400"/>
              <a:t> </a:t>
            </a:r>
            <a:r>
              <a:rPr lang="cs-CZ" sz="2800"/>
              <a:t>stříbrolesklý, </a:t>
            </a:r>
            <a:r>
              <a:rPr lang="cs-CZ" sz="2800" b="1"/>
              <a:t>měkký</a:t>
            </a:r>
            <a:r>
              <a:rPr lang="cs-CZ" sz="2800"/>
              <a:t>, </a:t>
            </a:r>
            <a:r>
              <a:rPr lang="cs-CZ" sz="2800" b="1"/>
              <a:t>lehký</a:t>
            </a:r>
            <a:r>
              <a:rPr lang="cs-CZ" sz="2800"/>
              <a:t> kov</a:t>
            </a:r>
          </a:p>
          <a:p>
            <a:r>
              <a:rPr lang="cs-CZ" sz="2800"/>
              <a:t> </a:t>
            </a:r>
            <a:r>
              <a:rPr lang="cs-CZ" sz="2800" b="1"/>
              <a:t>dobrý vodič</a:t>
            </a:r>
            <a:r>
              <a:rPr lang="cs-CZ" sz="2800"/>
              <a:t> elektrického proudu</a:t>
            </a:r>
          </a:p>
          <a:p>
            <a:r>
              <a:rPr lang="cs-CZ" sz="2800"/>
              <a:t> </a:t>
            </a:r>
            <a:r>
              <a:rPr lang="cs-CZ" sz="2800" b="1"/>
              <a:t>v přírodě</a:t>
            </a:r>
            <a:r>
              <a:rPr lang="cs-CZ" sz="2800"/>
              <a:t> se vyskytuje </a:t>
            </a:r>
            <a:r>
              <a:rPr lang="cs-CZ" sz="2800" b="1"/>
              <a:t>ve sloučeninách</a:t>
            </a:r>
          </a:p>
          <a:p>
            <a:r>
              <a:rPr lang="cs-CZ" sz="2800"/>
              <a:t> je </a:t>
            </a:r>
            <a:r>
              <a:rPr lang="cs-CZ" sz="2800" b="1"/>
              <a:t>součástí slitin</a:t>
            </a:r>
            <a:r>
              <a:rPr lang="cs-CZ" sz="2800"/>
              <a:t> (dural)</a:t>
            </a:r>
          </a:p>
          <a:p>
            <a:pPr>
              <a:buFontTx/>
              <a:buNone/>
            </a:pPr>
            <a:endParaRPr lang="cs-CZ" sz="2800"/>
          </a:p>
        </p:txBody>
      </p:sp>
      <p:pic>
        <p:nvPicPr>
          <p:cNvPr id="14344" name="Picture 8" descr="Soubor:Aluminium-4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284538"/>
            <a:ext cx="31242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4000" b="1"/>
              <a:t>Olovo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r>
              <a:rPr lang="cs-CZ" sz="2400"/>
              <a:t> </a:t>
            </a:r>
            <a:r>
              <a:rPr lang="cs-CZ" sz="2800"/>
              <a:t>šedobílý, </a:t>
            </a:r>
            <a:r>
              <a:rPr lang="cs-CZ" sz="2800" b="1"/>
              <a:t>těžký</a:t>
            </a:r>
            <a:r>
              <a:rPr lang="cs-CZ" sz="2800"/>
              <a:t>, </a:t>
            </a:r>
            <a:r>
              <a:rPr lang="cs-CZ" sz="2800" b="1"/>
              <a:t>měkký</a:t>
            </a:r>
            <a:r>
              <a:rPr lang="cs-CZ" sz="2800"/>
              <a:t>, </a:t>
            </a:r>
            <a:r>
              <a:rPr lang="cs-CZ" sz="2800" b="1"/>
              <a:t>toxický kov</a:t>
            </a:r>
          </a:p>
          <a:p>
            <a:r>
              <a:rPr lang="cs-CZ" sz="2800"/>
              <a:t> snadno </a:t>
            </a:r>
            <a:r>
              <a:rPr lang="cs-CZ" sz="2800" b="1"/>
              <a:t>tavitelný</a:t>
            </a:r>
            <a:r>
              <a:rPr lang="cs-CZ" sz="2800"/>
              <a:t>, dobře </a:t>
            </a:r>
            <a:r>
              <a:rPr lang="cs-CZ" sz="2800" b="1"/>
              <a:t>kujný</a:t>
            </a:r>
          </a:p>
          <a:p>
            <a:r>
              <a:rPr lang="cs-CZ" sz="2800"/>
              <a:t> </a:t>
            </a:r>
            <a:r>
              <a:rPr lang="cs-CZ" sz="2800" b="1"/>
              <a:t>odolný vůči korozi</a:t>
            </a:r>
          </a:p>
          <a:p>
            <a:r>
              <a:rPr lang="cs-CZ" sz="2800"/>
              <a:t> je </a:t>
            </a:r>
            <a:r>
              <a:rPr lang="cs-CZ" sz="2800" b="1"/>
              <a:t>součástí slitin</a:t>
            </a:r>
            <a:r>
              <a:rPr lang="cs-CZ" sz="2800"/>
              <a:t> (pájka)</a:t>
            </a:r>
          </a:p>
          <a:p>
            <a:pPr>
              <a:buFontTx/>
              <a:buNone/>
            </a:pPr>
            <a:endParaRPr lang="cs-CZ" sz="2800"/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endParaRPr lang="cs-CZ" sz="2400"/>
          </a:p>
        </p:txBody>
      </p:sp>
      <p:pic>
        <p:nvPicPr>
          <p:cNvPr id="16389" name="Picture 5" descr="Soubor:Metal cube lead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997200"/>
            <a:ext cx="3897313" cy="331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496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Prezentace aplikace PowerPoint</vt:lpstr>
      <vt:lpstr>Anotace</vt:lpstr>
      <vt:lpstr>Kovy</vt:lpstr>
      <vt:lpstr>Třídění kovů</vt:lpstr>
      <vt:lpstr>Alkalické kovy</vt:lpstr>
      <vt:lpstr>Kovy alkalických zemin</vt:lpstr>
      <vt:lpstr>Další významné kovy</vt:lpstr>
      <vt:lpstr>Měď</vt:lpstr>
      <vt:lpstr>Hliník</vt:lpstr>
      <vt:lpstr>Olovo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9</cp:revision>
  <dcterms:created xsi:type="dcterms:W3CDTF">2013-03-01T09:15:03Z</dcterms:created>
  <dcterms:modified xsi:type="dcterms:W3CDTF">2013-05-18T17:20:27Z</dcterms:modified>
</cp:coreProperties>
</file>