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27651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52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53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54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55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56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57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58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59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60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61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62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63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64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65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27666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27667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68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69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70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71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72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73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74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75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76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77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27678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79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80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81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82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27683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84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85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86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87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88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89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90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91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92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93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94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95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96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97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98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699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00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01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02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03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04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05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06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07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08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09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10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11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12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13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14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15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16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17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18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19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20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21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22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23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24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25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26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27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28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29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30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31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32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33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34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35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36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37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38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39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40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41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42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43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44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45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46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47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48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49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50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51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52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53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54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55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56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57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58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59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60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61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62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63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64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65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66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67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68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69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70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71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72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73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74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75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76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77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78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79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80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81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82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83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84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85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86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87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88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89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90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91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92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93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94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95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96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97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98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799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00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01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02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03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04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05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06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07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08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09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10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11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12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13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14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15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16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17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18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19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20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21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22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23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24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25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26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27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28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29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30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31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32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33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34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35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36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37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38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39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40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41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42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43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44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45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46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47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48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49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50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51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52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53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54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55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56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57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58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59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60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61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62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63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64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7865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7866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7867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7868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7869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7870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5500D6E-767B-4A28-973A-0A4F9371CBC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7EFCE66-AF9A-46F9-AD99-CC499425908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505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F92174E-5EEC-47BA-9700-60993E51D7E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7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BE6B5AF-AC5A-4F1E-B821-5D35E39A666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898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1987559C-0839-4798-A447-CAE71C2FCC4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50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9DCF69F-41E1-4EEB-9263-4AF6354397F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619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33F3920-8D3A-4509-B10E-A2EC8F90B7A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197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4ACA4160-2C97-4E5B-A91D-5C37CAC46B6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1AAE6C2-186D-4E82-94E9-FB12D66C13A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09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14A0D5E6-B0C7-4F4A-8C4F-D767FE18F06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79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C5513650-4396-4AB2-8D0E-1FF399CED73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3859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39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8342086-82A8-4011-AAC1-0B60425548D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124200" y="6243638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508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26627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28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29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30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31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32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33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34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35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36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37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38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39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40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41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42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43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44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45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46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47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48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49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50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51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52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53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54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55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56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57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58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26659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60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61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62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63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64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65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66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67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68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69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70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71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72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73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74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75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76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77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78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79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80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81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82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83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84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85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86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87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88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89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90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91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92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93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94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95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96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97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98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99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00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01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02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03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04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05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06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07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08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09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10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11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12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13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14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15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16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17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18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19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20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21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22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23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24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25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26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27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28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29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30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31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32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33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34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35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36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37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38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39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40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41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42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43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44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45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46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47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48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49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50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51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52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53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54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55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56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57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58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59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60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61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62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63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64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65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66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67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68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69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70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71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72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73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74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75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76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77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78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79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80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81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82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83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84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85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86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87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88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89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90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91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92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93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94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95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96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97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98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799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00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01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02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03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04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05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06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07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08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09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10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11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12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13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14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15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16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17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18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19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20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21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22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23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24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25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26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27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28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29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30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31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32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33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34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35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36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37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38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39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40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841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6842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D06C41BA-1866-471C-B652-E5B0FD0F5C6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6843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26844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26845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6846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  <p:sldLayoutId id="2147483665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4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file:///\\upload.wikimedia.org\wikipedia\commons\f\f8\F,9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file:///\\upload.wikimedia.org\wikipedia\commons\9\9a\Chlorine-sample-flip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file:///\\upload.wikimedia.org\wikipedia\commons\3\35\Bromine_vial_in_acrylic_cube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file:///\\upload.wikimedia.org\wikipedia\commons\7\7c\Iod_kristall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483" name="Group 3"/>
          <p:cNvGraphicFramePr>
            <a:graphicFrameLocks noGrp="1"/>
          </p:cNvGraphicFramePr>
          <p:nvPr/>
        </p:nvGraphicFramePr>
        <p:xfrm>
          <a:off x="1150938" y="4508500"/>
          <a:ext cx="6842125" cy="2234565"/>
        </p:xfrm>
        <a:graphic>
          <a:graphicData uri="http://schemas.openxmlformats.org/drawingml/2006/table">
            <a:tbl>
              <a:tblPr/>
              <a:tblGrid>
                <a:gridCol w="6842125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NÁZEV:      VY_32_INOVACE_7B_17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TÉMA: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49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00100"/>
          </a:xfrm>
        </p:spPr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683125"/>
          </a:xfrm>
        </p:spPr>
        <p:txBody>
          <a:bodyPr/>
          <a:lstStyle/>
          <a:p>
            <a:r>
              <a:rPr lang="cs-CZ"/>
              <a:t>Prezentace seznamuje žáky s významnou skupinou nekovů – s halogeny. Seznamuje žáky s jejich vlastnostmi, výskytem a využitím.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79450"/>
          </a:xfrm>
        </p:spPr>
        <p:txBody>
          <a:bodyPr/>
          <a:lstStyle/>
          <a:p>
            <a:r>
              <a:rPr lang="cs-CZ" b="1"/>
              <a:t>Halogeny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91513" cy="4784725"/>
          </a:xfrm>
        </p:spPr>
        <p:txBody>
          <a:bodyPr/>
          <a:lstStyle/>
          <a:p>
            <a:r>
              <a:rPr lang="cs-CZ" sz="2800"/>
              <a:t>Název je odvozen z řeckého hals = sůl                a gennao = tvořím</a:t>
            </a:r>
          </a:p>
          <a:p>
            <a:r>
              <a:rPr lang="cs-CZ" sz="2800"/>
              <a:t>Jsou prvky 17. (VII.A) skupiny.</a:t>
            </a:r>
          </a:p>
          <a:p>
            <a:r>
              <a:rPr lang="cs-CZ" sz="2800"/>
              <a:t>Patří k nim fluor, chlor, brom a jod.</a:t>
            </a:r>
          </a:p>
          <a:p>
            <a:r>
              <a:rPr lang="cs-CZ" sz="2800"/>
              <a:t>Ve valenční vrstvě mají 7 valenčních elektronů.</a:t>
            </a:r>
          </a:p>
          <a:p>
            <a:r>
              <a:rPr lang="cs-CZ" sz="2800"/>
              <a:t>Jsou velmi reaktivní, proto se vyskytují pouze vázané ve sloučeninách. </a:t>
            </a:r>
          </a:p>
          <a:p>
            <a:r>
              <a:rPr lang="cs-CZ" sz="2800"/>
              <a:t>Jejich atomy se slučují ve dvouatomové molekuly.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1" name="Rectangle 37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00100"/>
          </a:xfrm>
        </p:spPr>
        <p:txBody>
          <a:bodyPr/>
          <a:lstStyle/>
          <a:p>
            <a:r>
              <a:rPr lang="cs-CZ" sz="4000" b="1"/>
              <a:t>Některé vlastnosti halogenů</a:t>
            </a:r>
          </a:p>
        </p:txBody>
      </p:sp>
      <p:graphicFrame>
        <p:nvGraphicFramePr>
          <p:cNvPr id="6190" name="Group 4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651312"/>
        </p:xfrm>
        <a:graphic>
          <a:graphicData uri="http://schemas.openxmlformats.org/drawingml/2006/table">
            <a:tbl>
              <a:tblPr/>
              <a:tblGrid>
                <a:gridCol w="2057400"/>
                <a:gridCol w="2057400"/>
                <a:gridCol w="2057400"/>
                <a:gridCol w="2057400"/>
              </a:tblGrid>
              <a:tr h="9048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Prvek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Molekula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Skupenství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Elektro -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negativita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 fluor                   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   F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2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plynné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4,10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6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chlor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  Cl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2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plynné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2,83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brom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   Br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2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kapalné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2,74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48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  jod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    I</a:t>
                      </a:r>
                      <a:r>
                        <a:rPr kumimoji="0" lang="cs-CZ" sz="2800" b="0" i="0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2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pevné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      2,21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0387"/>
          </a:xfrm>
        </p:spPr>
        <p:txBody>
          <a:bodyPr/>
          <a:lstStyle/>
          <a:p>
            <a:r>
              <a:rPr lang="cs-CZ" sz="4000" b="1"/>
              <a:t>Fluor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r>
              <a:rPr lang="cs-CZ"/>
              <a:t>Je nekovový prvek.</a:t>
            </a:r>
          </a:p>
          <a:p>
            <a:r>
              <a:rPr lang="cs-CZ"/>
              <a:t>Je zelenožlutý plyn.</a:t>
            </a:r>
          </a:p>
          <a:p>
            <a:r>
              <a:rPr lang="cs-CZ"/>
              <a:t>Je </a:t>
            </a:r>
            <a:r>
              <a:rPr lang="cs-CZ" b="1"/>
              <a:t>jedovatý</a:t>
            </a:r>
            <a:r>
              <a:rPr lang="cs-CZ"/>
              <a:t>.</a:t>
            </a:r>
          </a:p>
          <a:p>
            <a:r>
              <a:rPr lang="cs-CZ"/>
              <a:t>Je nejreaktivnějším prvkem této skupiny.</a:t>
            </a:r>
          </a:p>
          <a:p>
            <a:r>
              <a:rPr lang="cs-CZ"/>
              <a:t>Je </a:t>
            </a:r>
            <a:r>
              <a:rPr lang="cs-CZ" b="1"/>
              <a:t>biogenní prvek</a:t>
            </a:r>
            <a:r>
              <a:rPr lang="cs-CZ"/>
              <a:t> (vyskytuje se               v kostech a zubech).</a:t>
            </a:r>
          </a:p>
          <a:p>
            <a:r>
              <a:rPr lang="cs-CZ"/>
              <a:t>Přidává se do zubních past (je důležitý   pro vývoj zdravých zubů).</a:t>
            </a:r>
          </a:p>
        </p:txBody>
      </p:sp>
      <p:pic>
        <p:nvPicPr>
          <p:cNvPr id="8199" name="Picture 7" descr="Soubor:F,9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268413"/>
            <a:ext cx="3590925" cy="174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0387"/>
          </a:xfrm>
        </p:spPr>
        <p:txBody>
          <a:bodyPr/>
          <a:lstStyle/>
          <a:p>
            <a:r>
              <a:rPr lang="cs-CZ" sz="4000" b="1"/>
              <a:t>Chlor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Je žlutozelený plyn.</a:t>
            </a:r>
          </a:p>
          <a:p>
            <a:pPr>
              <a:lnSpc>
                <a:spcPct val="90000"/>
              </a:lnSpc>
            </a:pPr>
            <a:r>
              <a:rPr lang="cs-CZ"/>
              <a:t>Nepříjemně zapáchá.</a:t>
            </a:r>
          </a:p>
          <a:p>
            <a:pPr>
              <a:lnSpc>
                <a:spcPct val="90000"/>
              </a:lnSpc>
            </a:pPr>
            <a:r>
              <a:rPr lang="cs-CZ"/>
              <a:t>Je </a:t>
            </a:r>
            <a:r>
              <a:rPr lang="cs-CZ" b="1"/>
              <a:t>silně jedovatý</a:t>
            </a:r>
            <a:r>
              <a:rPr lang="cs-CZ"/>
              <a:t>.</a:t>
            </a:r>
          </a:p>
          <a:p>
            <a:pPr>
              <a:lnSpc>
                <a:spcPct val="90000"/>
              </a:lnSpc>
            </a:pPr>
            <a:r>
              <a:rPr lang="cs-CZ" b="1"/>
              <a:t>Leptá sliznice</a:t>
            </a:r>
            <a:r>
              <a:rPr lang="cs-CZ"/>
              <a:t>.</a:t>
            </a:r>
          </a:p>
          <a:p>
            <a:pPr>
              <a:lnSpc>
                <a:spcPct val="90000"/>
              </a:lnSpc>
            </a:pPr>
            <a:r>
              <a:rPr lang="cs-CZ"/>
              <a:t>Je velmi reaktivní, v přírodě se vyskytuje pouze ve sloučeninách.</a:t>
            </a:r>
          </a:p>
          <a:p>
            <a:pPr>
              <a:lnSpc>
                <a:spcPct val="90000"/>
              </a:lnSpc>
            </a:pPr>
            <a:r>
              <a:rPr lang="cs-CZ" b="1"/>
              <a:t>Ničí bakterie a choroboplodné zárodky.</a:t>
            </a:r>
          </a:p>
          <a:p>
            <a:pPr>
              <a:lnSpc>
                <a:spcPct val="90000"/>
              </a:lnSpc>
            </a:pPr>
            <a:r>
              <a:rPr lang="cs-CZ"/>
              <a:t>Používá se k dezinfekci vody                     a k výrobě dezinfekčních prostředků.</a:t>
            </a:r>
          </a:p>
        </p:txBody>
      </p:sp>
      <p:pic>
        <p:nvPicPr>
          <p:cNvPr id="9221" name="Picture 5" descr="Soubor:Chlorine-sample-flip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196975"/>
            <a:ext cx="3448050" cy="1944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0387"/>
          </a:xfrm>
        </p:spPr>
        <p:txBody>
          <a:bodyPr/>
          <a:lstStyle/>
          <a:p>
            <a:r>
              <a:rPr lang="cs-CZ" sz="4000" b="1"/>
              <a:t>Brom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endParaRPr lang="cs-CZ"/>
          </a:p>
          <a:p>
            <a:r>
              <a:rPr lang="cs-CZ"/>
              <a:t>Je červenohnědá kapalina.</a:t>
            </a:r>
          </a:p>
          <a:p>
            <a:r>
              <a:rPr lang="cs-CZ" b="1"/>
              <a:t>Snadno se vypařuje</a:t>
            </a:r>
            <a:r>
              <a:rPr lang="cs-CZ"/>
              <a:t>.</a:t>
            </a:r>
          </a:p>
          <a:p>
            <a:r>
              <a:rPr lang="cs-CZ"/>
              <a:t>Je </a:t>
            </a:r>
            <a:r>
              <a:rPr lang="cs-CZ" b="1"/>
              <a:t>jedovatý</a:t>
            </a:r>
            <a:r>
              <a:rPr lang="cs-CZ"/>
              <a:t>.</a:t>
            </a:r>
          </a:p>
          <a:p>
            <a:r>
              <a:rPr lang="cs-CZ"/>
              <a:t>Je velmi reaktivní, v přírodě se vyskytuje pouze ve sloučeninách – ty jsou rozpuštěny v mořské vodě a ve vodě některých slaných jezer (Mrtvé moře, Velké solné jezero). </a:t>
            </a:r>
          </a:p>
        </p:txBody>
      </p:sp>
      <p:pic>
        <p:nvPicPr>
          <p:cNvPr id="10245" name="Picture 5" descr="Soubor:Bromine vial in acrylic cube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1052513"/>
            <a:ext cx="2465388" cy="243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719137"/>
          </a:xfrm>
        </p:spPr>
        <p:txBody>
          <a:bodyPr/>
          <a:lstStyle/>
          <a:p>
            <a:r>
              <a:rPr lang="cs-CZ" sz="3400" b="1"/>
              <a:t>Jod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08050"/>
            <a:ext cx="8229600" cy="521811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Je </a:t>
            </a:r>
            <a:r>
              <a:rPr lang="cs-CZ" sz="2400" b="1"/>
              <a:t>pevná</a:t>
            </a:r>
            <a:r>
              <a:rPr lang="cs-CZ" sz="2400"/>
              <a:t> </a:t>
            </a:r>
            <a:r>
              <a:rPr lang="cs-CZ" sz="2400" b="1"/>
              <a:t>látka</a:t>
            </a:r>
            <a:r>
              <a:rPr lang="cs-CZ" sz="2400"/>
              <a:t>, tvořící tmavě fialové destičkovité krystalky.</a:t>
            </a:r>
          </a:p>
          <a:p>
            <a:pPr>
              <a:lnSpc>
                <a:spcPct val="90000"/>
              </a:lnSpc>
            </a:pPr>
            <a:r>
              <a:rPr lang="cs-CZ" sz="2400"/>
              <a:t>V přírodě se vyskytuje pouze ve sloučeninách –             ty se vyskytují </a:t>
            </a:r>
            <a:r>
              <a:rPr lang="cs-CZ" sz="2400" b="1"/>
              <a:t>v mořské vodě a v mořských řasách</a:t>
            </a:r>
            <a:r>
              <a:rPr lang="cs-CZ" sz="2400"/>
              <a:t>.</a:t>
            </a:r>
          </a:p>
          <a:p>
            <a:pPr>
              <a:lnSpc>
                <a:spcPct val="90000"/>
              </a:lnSpc>
            </a:pPr>
            <a:r>
              <a:rPr lang="cs-CZ" sz="2400"/>
              <a:t>Je </a:t>
            </a:r>
            <a:r>
              <a:rPr lang="cs-CZ" sz="2400" b="1"/>
              <a:t>biogenním prvkem</a:t>
            </a:r>
            <a:r>
              <a:rPr lang="cs-CZ" sz="2400"/>
              <a:t> – je nezbytný pro správný vývoj lidského organismu.</a:t>
            </a:r>
          </a:p>
          <a:p>
            <a:pPr>
              <a:lnSpc>
                <a:spcPct val="90000"/>
              </a:lnSpc>
            </a:pPr>
            <a:r>
              <a:rPr lang="cs-CZ" sz="2400"/>
              <a:t>Je součástí hormonu thyroxinu vylučovaného štítnou žlázou – jeho nedostatek se navenek projevuje jako struma neboli vole. Přidává se do kuchyňské soli.</a:t>
            </a:r>
          </a:p>
          <a:p>
            <a:pPr>
              <a:lnSpc>
                <a:spcPct val="90000"/>
              </a:lnSpc>
            </a:pPr>
            <a:r>
              <a:rPr lang="cs-CZ" sz="2400"/>
              <a:t>Jeho ethanolový roztok (jodová tinktura) se používá       k dezinfekci.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</p:txBody>
      </p:sp>
      <p:pic>
        <p:nvPicPr>
          <p:cNvPr id="11276" name="Picture 12" descr="Soubor:Iod kristall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4652963"/>
            <a:ext cx="3019425" cy="161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20712"/>
          </a:xfrm>
        </p:spPr>
        <p:txBody>
          <a:bodyPr/>
          <a:lstStyle/>
          <a:p>
            <a:r>
              <a:rPr lang="cs-CZ" sz="4000" b="1"/>
              <a:t>Použité zdroje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981075"/>
            <a:ext cx="8291512" cy="5184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dy">
  <a:themeElements>
    <a:clrScheme name="Body 3">
      <a:dk1>
        <a:srgbClr val="700000"/>
      </a:dk1>
      <a:lt1>
        <a:srgbClr val="FFFFFF"/>
      </a:lt1>
      <a:dk2>
        <a:srgbClr val="800000"/>
      </a:dk2>
      <a:lt2>
        <a:srgbClr val="FFFFCC"/>
      </a:lt2>
      <a:accent1>
        <a:srgbClr val="BE7960"/>
      </a:accent1>
      <a:accent2>
        <a:srgbClr val="600000"/>
      </a:accent2>
      <a:accent3>
        <a:srgbClr val="C0AAAA"/>
      </a:accent3>
      <a:accent4>
        <a:srgbClr val="DADADA"/>
      </a:accent4>
      <a:accent5>
        <a:srgbClr val="DBBEB6"/>
      </a:accent5>
      <a:accent6>
        <a:srgbClr val="560000"/>
      </a:accent6>
      <a:hlink>
        <a:srgbClr val="FFFF99"/>
      </a:hlink>
      <a:folHlink>
        <a:srgbClr val="D3A219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Digital Dots</Template>
  <TotalTime>143</TotalTime>
  <Words>404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Body</vt:lpstr>
      <vt:lpstr>Prezentace aplikace PowerPoint</vt:lpstr>
      <vt:lpstr>Anotace</vt:lpstr>
      <vt:lpstr>Halogeny</vt:lpstr>
      <vt:lpstr>Některé vlastnosti halogenů</vt:lpstr>
      <vt:lpstr>Fluor</vt:lpstr>
      <vt:lpstr>Chlor</vt:lpstr>
      <vt:lpstr>Brom</vt:lpstr>
      <vt:lpstr>Jod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11</cp:revision>
  <dcterms:created xsi:type="dcterms:W3CDTF">2013-03-27T16:23:38Z</dcterms:created>
  <dcterms:modified xsi:type="dcterms:W3CDTF">2013-05-18T17:20:52Z</dcterms:modified>
</cp:coreProperties>
</file>