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794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33795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796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797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798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799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00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01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02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03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04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05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06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07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08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09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33810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33811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3812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3813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3814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3815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3816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3817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18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3819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3820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3821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3822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23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24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25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26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3827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28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29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30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31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32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33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34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35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36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37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38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39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40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41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42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43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44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45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46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47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48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49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50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51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52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53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54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55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56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57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58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59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60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61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62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63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64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65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66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67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68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69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70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71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72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73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74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75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76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77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78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79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80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81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82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83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84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85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86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87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88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89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90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91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92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93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94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95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96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97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98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899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00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01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02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03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04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05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06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07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08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09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10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11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12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13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14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15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16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17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18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19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20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21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22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23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24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25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26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27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28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29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30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31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32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33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34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35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36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37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38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39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40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41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42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43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44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45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46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47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48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49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50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51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52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53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54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55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56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57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58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59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60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61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62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63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64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65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66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67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68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69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70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71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72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73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74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75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76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77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78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79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80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81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82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83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84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85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86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87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88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89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90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91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92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93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94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95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96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97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98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999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000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001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002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003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004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005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006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007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008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009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010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4011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34012" name="Rectangle 2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4013" name="Rectangle 221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4014" name="Rectangle 2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2DD4F91-1C19-4A9C-BB76-F0AB68D477D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2A279F53-19A2-4179-B09E-C7DF9D43709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1071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CBB9198-4728-4E7D-89FD-D4A45CB3D5A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895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C54E6A7-6461-4661-B246-BC4AA7D4EF5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900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3D8EFC4-CAC0-477B-A74D-AC4F9760641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65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A73EB3C-ACA3-46E3-BD86-1903CBC1E7E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21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7B10AD3-9055-4BAA-9FAE-3A08CC4C5F6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055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214F1CB6-8A70-4C3B-B2A5-7CCDD563EF3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4488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2EC200DB-F0AF-4CE6-861C-6EDFC6EBD65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340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8FE7AB8-9E0D-4870-9B08-482ED960F7F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8168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794449F5-C76D-4C8D-8470-C25527A5CBD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822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70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32771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72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73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74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75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76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77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78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79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80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81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82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83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84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85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86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87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88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89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90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91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92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93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94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95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96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97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98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799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800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801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802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32803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04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05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06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07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08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09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10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11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12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13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14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15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16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17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18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19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20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21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22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23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24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25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26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27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28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29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30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31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32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33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34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35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36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37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38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39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40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41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42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43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44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45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46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47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48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49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50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51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52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53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54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55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56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57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58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59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60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61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62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63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64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65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66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67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68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69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70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71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72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73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74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75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76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77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78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79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80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81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82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83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84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85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86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87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88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89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90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91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92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93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94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95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96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97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98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899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00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01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02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03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04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05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06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07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08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09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10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11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12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13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14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15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16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17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18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19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20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21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22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23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24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25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26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27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28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29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30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31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32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33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34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35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36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37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38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39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40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41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42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43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44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45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46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47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48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49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50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51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52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53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54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55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56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57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58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59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60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61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62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63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64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65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66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67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68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69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70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71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72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73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74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75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76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77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78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79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80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81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82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83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84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2985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2986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E344692-F9B0-4F90-92D2-6A0AD3CD753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2987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32988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32989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2990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file:///\\upload.wikimedia.org\wikipedia\commons\d\d8\Graphite-tn19a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file:///\\upload.wikimedia.org\wikipedia\commons\6\6f\Brillanten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file:///\\upload.wikimedia.org\wikipedia\commons\9\98\Carbon_black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file:///\\upload.wikimedia.org\wikipedia\commons\d\da\Koks_Brennstoff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file:///\\upload.wikimedia.org\wikipedia\commons\2\2d\Activated_Carbon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6387" name="Group 3"/>
          <p:cNvGraphicFramePr>
            <a:graphicFrameLocks noGrp="1"/>
          </p:cNvGraphicFramePr>
          <p:nvPr/>
        </p:nvGraphicFramePr>
        <p:xfrm>
          <a:off x="1150938" y="4508500"/>
          <a:ext cx="6842125" cy="2234565"/>
        </p:xfrm>
        <a:graphic>
          <a:graphicData uri="http://schemas.openxmlformats.org/drawingml/2006/table">
            <a:tbl>
              <a:tblPr/>
              <a:tblGrid>
                <a:gridCol w="6842125"/>
              </a:tblGrid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Základní škola a Mateřská škola generála Pattona Dýšina,   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AUTOR:      Mgr. Gabriela Budínská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NÁZEV:      VY_32_INOVACE_7B_18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TÉMA:       CHEMIE PRO 2. STUPEŇ ZŠ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ČÍSLO PROJEKTU:  </a:t>
                      </a: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CZ. 1. 07/ 1. 4. 00/ 21. 1843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6401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cs-CZ" b="1"/>
              <a:t>Anotace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Prezentace seznamuje žáky s uhlíkem     a jeho přírodními a umělými formami. Informuje je o jejich vlastnostech a využití.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r>
              <a:rPr lang="cs-CZ" sz="2400"/>
              <a:t>Autorem tohoto materiálu a všech jeho částí, není-li uvedeno jinak, je Mgr. Gabriela Budínská.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39775"/>
          </a:xfrm>
        </p:spPr>
        <p:txBody>
          <a:bodyPr/>
          <a:lstStyle/>
          <a:p>
            <a:r>
              <a:rPr lang="cs-CZ" sz="4000" b="1"/>
              <a:t>Významné nekovy - uhlík</a:t>
            </a: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29600" cy="4538662"/>
          </a:xfrm>
        </p:spPr>
        <p:txBody>
          <a:bodyPr/>
          <a:lstStyle/>
          <a:p>
            <a:r>
              <a:rPr lang="cs-CZ" b="1"/>
              <a:t>Uhlík</a:t>
            </a:r>
            <a:r>
              <a:rPr lang="cs-CZ"/>
              <a:t> - je prvkem 14. (IV.A) skupiny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- je nekovovým prvkem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- je základním stavebním kamenem  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všech živých organismů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- je vázán ve všech druzích uhlí,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v ropě a zemním plynu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- po vodíku tvoří nejvíce sloučenin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20712"/>
          </a:xfrm>
        </p:spPr>
        <p:txBody>
          <a:bodyPr/>
          <a:lstStyle/>
          <a:p>
            <a:r>
              <a:rPr lang="cs-CZ" sz="4000" b="1"/>
              <a:t>Uhlík – přírodní formy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  </a:t>
            </a:r>
            <a:r>
              <a:rPr lang="cs-CZ" sz="2800"/>
              <a:t>V přírodě se vyskytuje ve dvou formách.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8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                       </a:t>
            </a:r>
            <a:r>
              <a:rPr lang="cs-CZ" sz="2800" b="1"/>
              <a:t>Grafit – tuha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800" b="1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Je </a:t>
            </a:r>
            <a:r>
              <a:rPr lang="cs-CZ" sz="2800" b="1"/>
              <a:t>šedá</a:t>
            </a:r>
            <a:r>
              <a:rPr lang="cs-CZ" sz="2800"/>
              <a:t> krystalická forma uhlíku.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Je </a:t>
            </a:r>
            <a:r>
              <a:rPr lang="cs-CZ" sz="2800" b="1"/>
              <a:t>měkká</a:t>
            </a:r>
            <a:r>
              <a:rPr lang="cs-CZ" sz="2800"/>
              <a:t>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Je jediným nekovem </a:t>
            </a:r>
            <a:r>
              <a:rPr lang="cs-CZ" sz="2800" b="1"/>
              <a:t>vedoucím elektrický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 b="1"/>
              <a:t>proud </a:t>
            </a:r>
            <a:r>
              <a:rPr lang="cs-CZ" sz="2800"/>
              <a:t>i </a:t>
            </a:r>
            <a:r>
              <a:rPr lang="cs-CZ" sz="2800" b="1"/>
              <a:t>teplo</a:t>
            </a:r>
            <a:r>
              <a:rPr lang="cs-CZ" sz="2800"/>
              <a:t>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Používá se </a:t>
            </a:r>
            <a:r>
              <a:rPr lang="cs-CZ" sz="2800" b="1"/>
              <a:t>k výrobě tužek</a:t>
            </a:r>
            <a:r>
              <a:rPr lang="cs-CZ" sz="2800"/>
              <a:t>, </a:t>
            </a:r>
            <a:r>
              <a:rPr lang="cs-CZ" sz="2800" b="1"/>
              <a:t>elektrod</a:t>
            </a:r>
            <a:r>
              <a:rPr lang="cs-CZ" sz="2800"/>
              <a:t> a je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součástí </a:t>
            </a:r>
            <a:r>
              <a:rPr lang="cs-CZ" sz="2800" b="1"/>
              <a:t>maziv</a:t>
            </a:r>
            <a:r>
              <a:rPr lang="cs-CZ" sz="2800"/>
              <a:t> (grafitová vazelína, kolomaz).</a:t>
            </a:r>
          </a:p>
        </p:txBody>
      </p:sp>
      <p:pic>
        <p:nvPicPr>
          <p:cNvPr id="6149" name="Picture 5" descr="Soubor:Graphite-tn19a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1844675"/>
            <a:ext cx="2286000" cy="208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0387"/>
          </a:xfrm>
        </p:spPr>
        <p:txBody>
          <a:bodyPr/>
          <a:lstStyle/>
          <a:p>
            <a:r>
              <a:rPr lang="cs-CZ" sz="4000" b="1"/>
              <a:t>Uhlík – přírodní formy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435975" cy="5329237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                      </a:t>
            </a:r>
            <a:r>
              <a:rPr lang="cs-CZ" sz="2800" b="1"/>
              <a:t>Diamant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800" b="1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Je </a:t>
            </a:r>
            <a:r>
              <a:rPr lang="cs-CZ" sz="2800" b="1"/>
              <a:t>průhledná</a:t>
            </a:r>
            <a:r>
              <a:rPr lang="cs-CZ" sz="2800"/>
              <a:t> krystalická forma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uhlíku.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Je </a:t>
            </a:r>
            <a:r>
              <a:rPr lang="cs-CZ" sz="2800" b="1"/>
              <a:t>nejtvrdším</a:t>
            </a:r>
            <a:r>
              <a:rPr lang="cs-CZ" sz="2800"/>
              <a:t> známým přírodním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materiálem.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Používá se ve </a:t>
            </a:r>
            <a:r>
              <a:rPr lang="cs-CZ" sz="2800" b="1"/>
              <a:t>šperkařství</a:t>
            </a:r>
            <a:r>
              <a:rPr lang="cs-CZ" sz="2800"/>
              <a:t> (nejoblíbenějším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výbrusem je speciální mnohostěn – briliant)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a pro výrobu </a:t>
            </a:r>
            <a:r>
              <a:rPr lang="cs-CZ" sz="2800" b="1"/>
              <a:t>brusných</a:t>
            </a:r>
            <a:r>
              <a:rPr lang="cs-CZ" sz="2800"/>
              <a:t>, </a:t>
            </a:r>
            <a:r>
              <a:rPr lang="cs-CZ" sz="2800" b="1"/>
              <a:t>řezných</a:t>
            </a:r>
            <a:r>
              <a:rPr lang="cs-CZ" sz="2800"/>
              <a:t> a </a:t>
            </a:r>
            <a:r>
              <a:rPr lang="cs-CZ" sz="2800" b="1"/>
              <a:t>vrtných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 b="1"/>
              <a:t>nástrojů</a:t>
            </a:r>
            <a:r>
              <a:rPr lang="cs-CZ" sz="2800"/>
              <a:t>.</a:t>
            </a:r>
          </a:p>
        </p:txBody>
      </p:sp>
      <p:pic>
        <p:nvPicPr>
          <p:cNvPr id="7173" name="Picture 5" descr="Soubor:Brillanten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1484313"/>
            <a:ext cx="2720975" cy="2281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0387"/>
          </a:xfrm>
        </p:spPr>
        <p:txBody>
          <a:bodyPr/>
          <a:lstStyle/>
          <a:p>
            <a:r>
              <a:rPr lang="cs-CZ" sz="4000" b="1"/>
              <a:t>Uhlík – umělé formy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                       </a:t>
            </a:r>
            <a:r>
              <a:rPr lang="cs-CZ" b="1"/>
              <a:t>Saze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Používají se jako plnivo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kaučukových pneumatik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a využívají se i jako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potravinářské barvivo (lékořicové bonbóny).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                       </a:t>
            </a:r>
            <a:r>
              <a:rPr lang="cs-CZ" b="1"/>
              <a:t>Koks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Vyrábí se karbonizací uhlí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v koksárnách. Používá se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při výrobě surového železa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a jako palivo.</a:t>
            </a:r>
          </a:p>
        </p:txBody>
      </p:sp>
      <p:pic>
        <p:nvPicPr>
          <p:cNvPr id="8199" name="Picture 7" descr="Soubor:Carbon black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125538"/>
            <a:ext cx="3073400" cy="1830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Soubor:Koks Brennstoff.jpg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3716338"/>
            <a:ext cx="3048000" cy="228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0387"/>
          </a:xfrm>
        </p:spPr>
        <p:txBody>
          <a:bodyPr/>
          <a:lstStyle/>
          <a:p>
            <a:r>
              <a:rPr lang="cs-CZ" sz="4000" b="1"/>
              <a:t>Uhlík – umělé formy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                     </a:t>
            </a:r>
            <a:r>
              <a:rPr lang="cs-CZ" sz="2800" b="1"/>
              <a:t>Aktivní uhlí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 b="1"/>
              <a:t>Má</a:t>
            </a:r>
            <a:r>
              <a:rPr lang="cs-CZ" sz="2800"/>
              <a:t> pórovitou strukturu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a </a:t>
            </a:r>
            <a:r>
              <a:rPr lang="cs-CZ" sz="2800" b="1"/>
              <a:t>velký vnitřní povrch</a:t>
            </a:r>
            <a:r>
              <a:rPr lang="cs-CZ" sz="2800"/>
              <a:t>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Je schopno zachycovat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(adsorbovat) mnoho látek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(např. plyny, páry, barviva).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Používá se jako </a:t>
            </a:r>
            <a:r>
              <a:rPr lang="cs-CZ" sz="2800" b="1"/>
              <a:t>náplň ve filtrech</a:t>
            </a:r>
            <a:r>
              <a:rPr lang="cs-CZ" sz="2800"/>
              <a:t> automobilů  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a v plynových ochranných maskách, </a:t>
            </a:r>
            <a:r>
              <a:rPr lang="cs-CZ" sz="2800" b="1"/>
              <a:t>při výrobě</a:t>
            </a:r>
            <a:r>
              <a:rPr lang="cs-CZ" sz="2800"/>
              <a:t>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 b="1"/>
              <a:t>pitné vody</a:t>
            </a:r>
            <a:r>
              <a:rPr lang="cs-CZ" sz="2800"/>
              <a:t>, </a:t>
            </a:r>
            <a:r>
              <a:rPr lang="cs-CZ" sz="2800" b="1"/>
              <a:t>v cukrovarech</a:t>
            </a:r>
            <a:r>
              <a:rPr lang="cs-CZ" sz="2800"/>
              <a:t> při čištění roztoku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cukru a také jako </a:t>
            </a:r>
            <a:r>
              <a:rPr lang="cs-CZ" sz="2800" b="1"/>
              <a:t>lék</a:t>
            </a:r>
            <a:r>
              <a:rPr lang="cs-CZ" sz="2800"/>
              <a:t> při průjmových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onemocněních.</a:t>
            </a:r>
          </a:p>
        </p:txBody>
      </p:sp>
      <p:pic>
        <p:nvPicPr>
          <p:cNvPr id="9221" name="Picture 5" descr="Soubor:Activated Carbon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1268413"/>
            <a:ext cx="3238500" cy="232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4000" b="1"/>
              <a:t>Použité zdroje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125538"/>
            <a:ext cx="8229600" cy="51530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500"/>
              <a:t>Obrázky z otevřené galerie Microsoft Office.</a:t>
            </a:r>
          </a:p>
          <a:p>
            <a:pPr>
              <a:lnSpc>
                <a:spcPct val="90000"/>
              </a:lnSpc>
            </a:pPr>
            <a:r>
              <a:rPr lang="cs-CZ" sz="2500"/>
              <a:t>BENEŠ, Pavel, Václav PUMPR a Jiří BANÝR. </a:t>
            </a:r>
            <a:r>
              <a:rPr lang="cs-CZ" sz="2500" i="1"/>
              <a:t>Základy chemie pro 2. stupeň základní školy, nižší ročníky víceletých gymnázií a střední školy</a:t>
            </a:r>
            <a:r>
              <a:rPr lang="cs-CZ" sz="2500"/>
              <a:t>. Vyd. 2. Ilustrace Naděžda Lexová, Miroslava Jakešová. Praha: Fortuna, 1996c1993, 2 sv. ISBN 80-7168-312-42. </a:t>
            </a:r>
          </a:p>
          <a:p>
            <a:pPr>
              <a:lnSpc>
                <a:spcPct val="90000"/>
              </a:lnSpc>
            </a:pPr>
            <a:r>
              <a:rPr lang="cs-CZ" sz="2500"/>
              <a:t>ŠKODA, Jiří a Pavel DOULÍK. </a:t>
            </a:r>
            <a:r>
              <a:rPr lang="cs-CZ" sz="2500" i="1"/>
              <a:t>Chemie 8: pro základní školy a víceletá gymnázia : učebnice</a:t>
            </a:r>
            <a:r>
              <a:rPr lang="cs-CZ" sz="2500"/>
              <a:t>. 1. vyd. Plzeň: Fraus, 2006, 136 s. ISBN 80-723-8442-2. </a:t>
            </a:r>
          </a:p>
          <a:p>
            <a:pPr>
              <a:lnSpc>
                <a:spcPct val="90000"/>
              </a:lnSpc>
            </a:pPr>
            <a:r>
              <a:rPr lang="cs-CZ" sz="2500"/>
              <a:t>WERTHEIM, Jane, Chris OXLADE a John WATERHOUSE. </a:t>
            </a:r>
            <a:r>
              <a:rPr lang="cs-CZ" sz="2500" i="1"/>
              <a:t>Ilustrovaný přehled chemie</a:t>
            </a:r>
            <a:r>
              <a:rPr lang="cs-CZ" sz="2500"/>
              <a:t>. [1. vyd.]. Překlad Petr Pánek. Ilustrace Kuo Kang Chen. Ostrava: Blesk, 1994, 128 s., barev. vyobr. ISBN 80-856-0633-X. </a:t>
            </a:r>
          </a:p>
          <a:p>
            <a:pPr>
              <a:lnSpc>
                <a:spcPct val="90000"/>
              </a:lnSpc>
            </a:pPr>
            <a:endParaRPr lang="cs-CZ" sz="2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ody">
  <a:themeElements>
    <a:clrScheme name="Body 3">
      <a:dk1>
        <a:srgbClr val="700000"/>
      </a:dk1>
      <a:lt1>
        <a:srgbClr val="FFFFFF"/>
      </a:lt1>
      <a:dk2>
        <a:srgbClr val="800000"/>
      </a:dk2>
      <a:lt2>
        <a:srgbClr val="FFFFCC"/>
      </a:lt2>
      <a:accent1>
        <a:srgbClr val="BE7960"/>
      </a:accent1>
      <a:accent2>
        <a:srgbClr val="600000"/>
      </a:accent2>
      <a:accent3>
        <a:srgbClr val="C0AAAA"/>
      </a:accent3>
      <a:accent4>
        <a:srgbClr val="DADADA"/>
      </a:accent4>
      <a:accent5>
        <a:srgbClr val="DBBEB6"/>
      </a:accent5>
      <a:accent6>
        <a:srgbClr val="560000"/>
      </a:accent6>
      <a:hlink>
        <a:srgbClr val="FFFF99"/>
      </a:hlink>
      <a:folHlink>
        <a:srgbClr val="D3A219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Digital Dots</Template>
  <TotalTime>198</TotalTime>
  <Words>339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Body</vt:lpstr>
      <vt:lpstr>Prezentace aplikace PowerPoint</vt:lpstr>
      <vt:lpstr>Anotace</vt:lpstr>
      <vt:lpstr>Významné nekovy - uhlík</vt:lpstr>
      <vt:lpstr>Uhlík – přírodní formy</vt:lpstr>
      <vt:lpstr>Uhlík – přírodní formy</vt:lpstr>
      <vt:lpstr>Uhlík – umělé formy</vt:lpstr>
      <vt:lpstr>Uhlík – umělé formy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root</dc:creator>
  <cp:lastModifiedBy>jitka</cp:lastModifiedBy>
  <cp:revision>7</cp:revision>
  <dcterms:created xsi:type="dcterms:W3CDTF">2013-04-06T08:40:28Z</dcterms:created>
  <dcterms:modified xsi:type="dcterms:W3CDTF">2013-05-18T17:21:16Z</dcterms:modified>
</cp:coreProperties>
</file>