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4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b="1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b="1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b="1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b="1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34EDF5F-FBE5-41BA-A271-0CC379468EB3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9060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CDD6F51-1604-4021-A962-CBB074BF8D0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8929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F85D72C-BED5-471A-BB53-396CA2A2B6F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41357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A042EEE-012B-4078-B8CA-E4567D05AE0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44689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A25891C-E941-4C6C-A26A-ECAE8EF9A3F3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8198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15C372B-7990-4B1C-91EF-FD53DE5A5381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41312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49EBD8C-395D-40E0-AAE8-B3430286CA3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73041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1C83866-9832-4EB0-B5AD-CD6A325EECF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53374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CC6E89E-9F79-47ED-AD2F-3769ED00276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42075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DA826D6-FB34-47AD-90BA-F6477CBBB33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42827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7E19AC1-0B3D-48ED-833B-A06CC60621D0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01780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b="0"/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b="0"/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b="0"/>
            </a:lvl1pPr>
          </a:lstStyle>
          <a:p>
            <a:fld id="{B9FF7188-D7FE-4191-A2D4-C06BB6B10258}" type="slidenum">
              <a:rPr lang="cs-CZ"/>
              <a:pPr/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file:///\\upload.wikimedia.org\wikipedia\commons\e\e4\Soufresicile2.jp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file:///\\upload.wikimedia.org\wikipedia\commons\8\88\PhosphComby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5" b="6725"/>
          <a:stretch>
            <a:fillRect/>
          </a:stretch>
        </p:blipFill>
        <p:spPr bwMode="auto">
          <a:xfrm>
            <a:off x="1835150" y="333375"/>
            <a:ext cx="5473700" cy="1254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9459" name="Group 3"/>
          <p:cNvGraphicFramePr>
            <a:graphicFrameLocks noGrp="1"/>
          </p:cNvGraphicFramePr>
          <p:nvPr/>
        </p:nvGraphicFramePr>
        <p:xfrm>
          <a:off x="1150938" y="4508500"/>
          <a:ext cx="6842125" cy="2234565"/>
        </p:xfrm>
        <a:graphic>
          <a:graphicData uri="http://schemas.openxmlformats.org/drawingml/2006/table">
            <a:tbl>
              <a:tblPr/>
              <a:tblGrid>
                <a:gridCol w="6842125"/>
              </a:tblGrid>
              <a:tr h="4413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škola a Mateřská škola generála Pattona Dýšina,    příspěvková organizace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9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AUTOR:      Mgr. Gabriela Budínská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>
                        <a:alpha val="20000"/>
                      </a:schemeClr>
                    </a:solidFill>
                  </a:tcPr>
                </a:tc>
              </a:tr>
              <a:tr h="409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NÁZEV:      VY_32_INOVACE_7B_19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9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TÉMA:       CHEMIE PRO 2. STUPEŇ ZŠ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>
                        <a:alpha val="20000"/>
                      </a:schemeClr>
                    </a:solidFill>
                  </a:tcPr>
                </a:tc>
              </a:tr>
              <a:tr h="220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PROJEKTU:  </a:t>
                      </a:r>
                      <a:r>
                        <a:rPr kumimoji="0" lang="cs-CZ" sz="1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 1. 07/ 1. 4. 00/ 21. 1843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9473" name="Picture 4" descr="C:\Users\jitka\Desktop\DSC_0935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075" y="1587500"/>
            <a:ext cx="4625975" cy="2916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850900"/>
          </a:xfrm>
        </p:spPr>
        <p:txBody>
          <a:bodyPr/>
          <a:lstStyle/>
          <a:p>
            <a:r>
              <a:rPr lang="cs-CZ" sz="4000" b="1"/>
              <a:t>Anotace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196975"/>
            <a:ext cx="8229600" cy="4929188"/>
          </a:xfrm>
        </p:spPr>
        <p:txBody>
          <a:bodyPr/>
          <a:lstStyle/>
          <a:p>
            <a:r>
              <a:rPr lang="cs-CZ"/>
              <a:t>Prezentace seznamuje žáky                      s významnými nekovy – sírou a fosforem. Seznamuje žáky s formami těchto nekovů, jejich výskytem, vlastnostmi a využitím.</a:t>
            </a:r>
          </a:p>
          <a:p>
            <a:endParaRPr lang="cs-CZ"/>
          </a:p>
          <a:p>
            <a:endParaRPr lang="cs-CZ"/>
          </a:p>
          <a:p>
            <a:pPr>
              <a:buFontTx/>
              <a:buNone/>
            </a:pPr>
            <a:endParaRPr lang="cs-CZ"/>
          </a:p>
          <a:p>
            <a:r>
              <a:rPr lang="cs-CZ" sz="2400"/>
              <a:t>Autorem tohoto materiálu a všech jeho částí, není-li uvedeno jinak, je Mgr. Gabriela Budínská.</a:t>
            </a:r>
          </a:p>
          <a:p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txBody>
          <a:bodyPr/>
          <a:lstStyle/>
          <a:p>
            <a:r>
              <a:rPr lang="cs-CZ" sz="4000" b="1"/>
              <a:t>Významné nekovy – síra, fosfor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196975"/>
            <a:ext cx="8229600" cy="4929188"/>
          </a:xfrm>
        </p:spPr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cs-CZ"/>
              <a:t>                               </a:t>
            </a:r>
            <a:r>
              <a:rPr lang="cs-CZ" sz="3600" b="1"/>
              <a:t>Síra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3000"/>
              <a:t>Je prvkem 16. (VI.A) skupiny.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3000"/>
              <a:t>Patří do skupiny </a:t>
            </a:r>
            <a:r>
              <a:rPr lang="cs-CZ" sz="3000" b="1"/>
              <a:t>chalkogenů</a:t>
            </a:r>
            <a:r>
              <a:rPr lang="cs-CZ" sz="3000"/>
              <a:t>.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3000"/>
              <a:t>Je to nekovový prvek </a:t>
            </a:r>
            <a:r>
              <a:rPr lang="cs-CZ" sz="3000" b="1"/>
              <a:t>žluté</a:t>
            </a:r>
            <a:r>
              <a:rPr lang="cs-CZ" sz="3000"/>
              <a:t>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3000" b="1"/>
              <a:t>barvy</a:t>
            </a:r>
            <a:r>
              <a:rPr lang="cs-CZ" sz="3000"/>
              <a:t>.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3000"/>
              <a:t>V krystalech tvoří osmiatomové molekuly S</a:t>
            </a:r>
            <a:r>
              <a:rPr lang="cs-CZ" sz="3000" baseline="-25000"/>
              <a:t>8.</a:t>
            </a:r>
            <a:endParaRPr lang="cs-CZ" sz="3000"/>
          </a:p>
          <a:p>
            <a:pPr>
              <a:lnSpc>
                <a:spcPct val="90000"/>
              </a:lnSpc>
              <a:buFontTx/>
              <a:buNone/>
            </a:pPr>
            <a:r>
              <a:rPr lang="cs-CZ" sz="3000"/>
              <a:t>V přírodě se </a:t>
            </a:r>
            <a:r>
              <a:rPr lang="cs-CZ" sz="3000" b="1"/>
              <a:t>vyskytuje</a:t>
            </a:r>
            <a:r>
              <a:rPr lang="cs-CZ" sz="3000"/>
              <a:t> jako </a:t>
            </a:r>
            <a:r>
              <a:rPr lang="cs-CZ" sz="3000" b="1"/>
              <a:t>volný prvek</a:t>
            </a:r>
            <a:r>
              <a:rPr lang="cs-CZ" sz="3000"/>
              <a:t>             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3000"/>
              <a:t>i vázaná </a:t>
            </a:r>
            <a:r>
              <a:rPr lang="cs-CZ" sz="3000" b="1"/>
              <a:t>ve sloučeninách</a:t>
            </a:r>
            <a:r>
              <a:rPr lang="cs-CZ" sz="3000"/>
              <a:t>.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3000"/>
              <a:t>Je známá již od starověku.</a:t>
            </a:r>
          </a:p>
        </p:txBody>
      </p:sp>
      <p:pic>
        <p:nvPicPr>
          <p:cNvPr id="3077" name="Picture 5" descr="Soubor:Soufresicile2.jpg">
            <a:hlinkClick r:id="rId2" action="ppaction://hlinkfile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525" y="1341438"/>
            <a:ext cx="2973388" cy="2439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850900"/>
          </a:xfrm>
        </p:spPr>
        <p:txBody>
          <a:bodyPr/>
          <a:lstStyle/>
          <a:p>
            <a:r>
              <a:rPr lang="cs-CZ" sz="4000" b="1"/>
              <a:t>Síra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196975"/>
            <a:ext cx="8229600" cy="4929188"/>
          </a:xfrm>
        </p:spPr>
        <p:txBody>
          <a:bodyPr/>
          <a:lstStyle/>
          <a:p>
            <a:pPr marL="609600" indent="-609600">
              <a:buFontTx/>
              <a:buNone/>
            </a:pPr>
            <a:r>
              <a:rPr lang="cs-CZ"/>
              <a:t>Vyskytuje se v několika modifikacích:</a:t>
            </a:r>
          </a:p>
          <a:p>
            <a:pPr marL="609600" indent="-609600">
              <a:buFontTx/>
              <a:buAutoNum type="alphaLcParenR"/>
            </a:pPr>
            <a:r>
              <a:rPr lang="cs-CZ" b="1"/>
              <a:t>Kosočtverečná síra</a:t>
            </a:r>
            <a:r>
              <a:rPr lang="cs-CZ"/>
              <a:t> – je stálá, krystalická, ve vodě nerozpustná forma.</a:t>
            </a:r>
          </a:p>
          <a:p>
            <a:pPr marL="609600" indent="-609600">
              <a:buFontTx/>
              <a:buAutoNum type="alphaLcParenR"/>
            </a:pPr>
            <a:r>
              <a:rPr lang="cs-CZ" b="1"/>
              <a:t>Plastická síra</a:t>
            </a:r>
            <a:r>
              <a:rPr lang="cs-CZ"/>
              <a:t> – vzniká ochlazením horké kapalné síry. Má hnědou barvu,    je pružná.</a:t>
            </a:r>
          </a:p>
          <a:p>
            <a:pPr marL="609600" indent="-609600">
              <a:buFontTx/>
              <a:buAutoNum type="alphaLcParenR"/>
            </a:pPr>
            <a:r>
              <a:rPr lang="cs-CZ" b="1"/>
              <a:t>Prášková síra (sirný květ)</a:t>
            </a:r>
            <a:r>
              <a:rPr lang="cs-CZ"/>
              <a:t> – vzniká rychlým ochlazením par síry.</a:t>
            </a:r>
          </a:p>
          <a:p>
            <a:pPr marL="609600" indent="-609600">
              <a:buFontTx/>
              <a:buNone/>
            </a:pPr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633412"/>
          </a:xfrm>
        </p:spPr>
        <p:txBody>
          <a:bodyPr/>
          <a:lstStyle/>
          <a:p>
            <a:r>
              <a:rPr lang="cs-CZ" sz="3400" b="1"/>
              <a:t>Fosfor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981075"/>
            <a:ext cx="8229600" cy="5145088"/>
          </a:xfrm>
        </p:spPr>
        <p:txBody>
          <a:bodyPr/>
          <a:lstStyle/>
          <a:p>
            <a:pPr>
              <a:buFontTx/>
              <a:buNone/>
            </a:pPr>
            <a:r>
              <a:rPr lang="cs-CZ" sz="3000"/>
              <a:t>Je prvkem 15. (V.A) skupiny.</a:t>
            </a:r>
          </a:p>
          <a:p>
            <a:pPr>
              <a:buFontTx/>
              <a:buNone/>
            </a:pPr>
            <a:r>
              <a:rPr lang="cs-CZ" sz="3000"/>
              <a:t>V přírodě se vyskytuje pouze ve sloučeninách.</a:t>
            </a:r>
          </a:p>
          <a:p>
            <a:pPr>
              <a:buFontTx/>
              <a:buNone/>
            </a:pPr>
            <a:r>
              <a:rPr lang="cs-CZ" sz="3000"/>
              <a:t>Vyskytuje se </a:t>
            </a:r>
            <a:r>
              <a:rPr lang="cs-CZ" sz="3000" b="1"/>
              <a:t>ve třech formách</a:t>
            </a:r>
            <a:r>
              <a:rPr lang="cs-CZ" sz="3000"/>
              <a:t> – bílý, červený </a:t>
            </a:r>
          </a:p>
          <a:p>
            <a:pPr>
              <a:buFontTx/>
              <a:buNone/>
            </a:pPr>
            <a:r>
              <a:rPr lang="cs-CZ" sz="3000"/>
              <a:t>a černý fosfor.</a:t>
            </a:r>
          </a:p>
          <a:p>
            <a:pPr>
              <a:buFontTx/>
              <a:buNone/>
            </a:pPr>
            <a:r>
              <a:rPr lang="cs-CZ" b="1"/>
              <a:t>                                      </a:t>
            </a:r>
            <a:endParaRPr lang="cs-CZ"/>
          </a:p>
        </p:txBody>
      </p:sp>
      <p:pic>
        <p:nvPicPr>
          <p:cNvPr id="5127" name="Picture 7" descr="Soubor:PhosphComby.jpg">
            <a:hlinkClick r:id="rId2" action="ppaction://hlinkfile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3357563"/>
            <a:ext cx="6667500" cy="2409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txBody>
          <a:bodyPr/>
          <a:lstStyle/>
          <a:p>
            <a:r>
              <a:rPr lang="cs-CZ" sz="3600" b="1"/>
              <a:t>Bílý fosfor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981075"/>
            <a:ext cx="8218487" cy="5327650"/>
          </a:xfrm>
        </p:spPr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cs-CZ" sz="2800"/>
              <a:t>Je tvořen čtyřatomovými molekulami P</a:t>
            </a:r>
            <a:r>
              <a:rPr lang="cs-CZ" sz="2800" baseline="-25000"/>
              <a:t>4</a:t>
            </a:r>
            <a:r>
              <a:rPr lang="cs-CZ" sz="2800"/>
              <a:t>.</a:t>
            </a:r>
            <a:endParaRPr lang="cs-CZ" sz="2800" baseline="-25000"/>
          </a:p>
          <a:p>
            <a:pPr>
              <a:lnSpc>
                <a:spcPct val="90000"/>
              </a:lnSpc>
              <a:buFontTx/>
              <a:buNone/>
            </a:pPr>
            <a:r>
              <a:rPr lang="cs-CZ" sz="2800"/>
              <a:t>Je velmi </a:t>
            </a:r>
            <a:r>
              <a:rPr lang="cs-CZ" sz="2800" b="1"/>
              <a:t>reaktivní</a:t>
            </a:r>
            <a:r>
              <a:rPr lang="cs-CZ" sz="2800"/>
              <a:t>.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800"/>
              <a:t>Je </a:t>
            </a:r>
            <a:r>
              <a:rPr lang="cs-CZ" sz="2800" b="1"/>
              <a:t>měkký</a:t>
            </a:r>
            <a:r>
              <a:rPr lang="cs-CZ" sz="2800"/>
              <a:t> (lze ho krájet nožem), má nažloutlou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800"/>
              <a:t>barvu.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800"/>
              <a:t>Je </a:t>
            </a:r>
            <a:r>
              <a:rPr lang="cs-CZ" sz="2800" b="1"/>
              <a:t>velmi jedovatý</a:t>
            </a:r>
            <a:r>
              <a:rPr lang="cs-CZ" sz="2800"/>
              <a:t>.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800"/>
              <a:t>Na vzduchu je </a:t>
            </a:r>
            <a:r>
              <a:rPr lang="cs-CZ" sz="2800" b="1"/>
              <a:t>samovznětlivý</a:t>
            </a:r>
            <a:r>
              <a:rPr lang="cs-CZ" sz="2800"/>
              <a:t> (uchovává se      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800"/>
              <a:t>pod vodou).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800"/>
              <a:t>Jeho </a:t>
            </a:r>
            <a:r>
              <a:rPr lang="cs-CZ" sz="2800" b="1"/>
              <a:t>páry</a:t>
            </a:r>
            <a:r>
              <a:rPr lang="cs-CZ" sz="2800"/>
              <a:t> ve tmě </a:t>
            </a:r>
            <a:r>
              <a:rPr lang="cs-CZ" sz="2800" b="1"/>
              <a:t>fosforeskují </a:t>
            </a:r>
            <a:r>
              <a:rPr lang="cs-CZ" sz="2800"/>
              <a:t>(světélkují).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800"/>
              <a:t>Používá se k výrobě signalizační munice,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800"/>
              <a:t>zápalných prostředků a  při výrobě jedovatých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800"/>
              <a:t>nástrah na hlodavce. </a:t>
            </a:r>
          </a:p>
          <a:p>
            <a:pPr>
              <a:lnSpc>
                <a:spcPct val="90000"/>
              </a:lnSpc>
              <a:buFontTx/>
              <a:buNone/>
            </a:pPr>
            <a:endParaRPr lang="cs-CZ" sz="280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txBody>
          <a:bodyPr/>
          <a:lstStyle/>
          <a:p>
            <a:r>
              <a:rPr lang="cs-CZ" sz="3600" b="1"/>
              <a:t>Červený fosfor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125538"/>
            <a:ext cx="8229600" cy="5000625"/>
          </a:xfrm>
        </p:spPr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cs-CZ"/>
              <a:t>Je na vzduchu neomezeně stálý, není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/>
              <a:t>samozápalný, nesvětélkuje, není jedovatý.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/>
              <a:t>Používá se </a:t>
            </a:r>
            <a:r>
              <a:rPr lang="cs-CZ" b="1"/>
              <a:t>k výrobě</a:t>
            </a:r>
            <a:r>
              <a:rPr lang="cs-CZ"/>
              <a:t> běžných kuchyňských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b="1"/>
              <a:t>zápalek</a:t>
            </a:r>
            <a:r>
              <a:rPr lang="cs-CZ"/>
              <a:t> a různých pyrotechnických potřeb –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/>
              <a:t>zápalky, roznětky a další.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/>
              <a:t>                        </a:t>
            </a:r>
            <a:r>
              <a:rPr lang="cs-CZ" sz="3600" b="1"/>
              <a:t>Černý fosfor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/>
              <a:t>Je </a:t>
            </a:r>
            <a:r>
              <a:rPr lang="cs-CZ" b="1"/>
              <a:t>velmi stálý</a:t>
            </a:r>
            <a:r>
              <a:rPr lang="cs-CZ"/>
              <a:t>. Fyzikálními vlastnostmi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/>
              <a:t>připomíná spíše kovy - má kovový lesk,               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/>
              <a:t>je tepelně i elektricky vodivý. 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633412"/>
          </a:xfrm>
        </p:spPr>
        <p:txBody>
          <a:bodyPr/>
          <a:lstStyle/>
          <a:p>
            <a:r>
              <a:rPr lang="cs-CZ" sz="3600" b="1"/>
              <a:t>Použité zdroje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981075"/>
            <a:ext cx="8229600" cy="5145088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2500"/>
              <a:t>Obrázky z otevřené galerie Microsoft Office.</a:t>
            </a:r>
          </a:p>
          <a:p>
            <a:pPr>
              <a:lnSpc>
                <a:spcPct val="90000"/>
              </a:lnSpc>
            </a:pPr>
            <a:r>
              <a:rPr lang="cs-CZ" sz="2500"/>
              <a:t>BENEŠ, Pavel, Václav PUMPR a Jiří BANÝR. </a:t>
            </a:r>
            <a:r>
              <a:rPr lang="cs-CZ" sz="2500" i="1"/>
              <a:t>Základy chemie pro 2. stupeň základní školy, nižší ročníky víceletých gymnázií a střední školy</a:t>
            </a:r>
            <a:r>
              <a:rPr lang="cs-CZ" sz="2500"/>
              <a:t>. Vyd. 2. Ilustrace Naděžda Lexová, Miroslava Jakešová. Praha: Fortuna, 1996c1993, 2 sv. ISBN 80-7168-312-42. </a:t>
            </a:r>
          </a:p>
          <a:p>
            <a:pPr>
              <a:lnSpc>
                <a:spcPct val="90000"/>
              </a:lnSpc>
            </a:pPr>
            <a:r>
              <a:rPr lang="cs-CZ" sz="2500"/>
              <a:t>ŠKODA, Jiří a Pavel DOULÍK. </a:t>
            </a:r>
            <a:r>
              <a:rPr lang="cs-CZ" sz="2500" i="1"/>
              <a:t>Chemie 8: pro základní školy a víceletá gymnázia : učebnice</a:t>
            </a:r>
            <a:r>
              <a:rPr lang="cs-CZ" sz="2500"/>
              <a:t>. 1. vyd. Plzeň: Fraus, 2006, 136 s. ISBN 80-723-8442-2. </a:t>
            </a:r>
          </a:p>
          <a:p>
            <a:pPr>
              <a:lnSpc>
                <a:spcPct val="90000"/>
              </a:lnSpc>
            </a:pPr>
            <a:r>
              <a:rPr lang="cs-CZ" sz="2500"/>
              <a:t>WERTHEIM, Jane, Chris OXLADE a John WATERHOUSE. </a:t>
            </a:r>
            <a:r>
              <a:rPr lang="cs-CZ" sz="2500" i="1"/>
              <a:t>Ilustrovaný přehled chemie</a:t>
            </a:r>
            <a:r>
              <a:rPr lang="cs-CZ" sz="2500"/>
              <a:t>. [1. vyd.]. Překlad Petr Pánek. Ilustrace Kuo Kang Chen. Ostrava: Blesk, 1994, 128 s., barev. vyobr. ISBN 80-856-0633-X. </a:t>
            </a:r>
          </a:p>
          <a:p>
            <a:pPr>
              <a:lnSpc>
                <a:spcPct val="90000"/>
              </a:lnSpc>
            </a:pPr>
            <a:endParaRPr lang="cs-CZ" sz="24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7">
      <a:dk1>
        <a:srgbClr val="5C1F00"/>
      </a:dk1>
      <a:lt1>
        <a:srgbClr val="FFFFFF"/>
      </a:lt1>
      <a:dk2>
        <a:srgbClr val="800000"/>
      </a:dk2>
      <a:lt2>
        <a:srgbClr val="DFD293"/>
      </a:lt2>
      <a:accent1>
        <a:srgbClr val="CC3300"/>
      </a:accent1>
      <a:accent2>
        <a:srgbClr val="BE7960"/>
      </a:accent2>
      <a:accent3>
        <a:srgbClr val="C0AAAA"/>
      </a:accent3>
      <a:accent4>
        <a:srgbClr val="DADADA"/>
      </a:accent4>
      <a:accent5>
        <a:srgbClr val="E2ADAA"/>
      </a:accent5>
      <a:accent6>
        <a:srgbClr val="AC6D56"/>
      </a:accent6>
      <a:hlink>
        <a:srgbClr val="FFFF99"/>
      </a:hlink>
      <a:folHlink>
        <a:srgbClr val="D3A219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Textured</Template>
  <TotalTime>242</TotalTime>
  <Words>324</Words>
  <Application>Microsoft Office PowerPoint</Application>
  <PresentationFormat>Předvádění na obrazovce (4:3)</PresentationFormat>
  <Paragraphs>59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Výchozí návrh</vt:lpstr>
      <vt:lpstr>Prezentace aplikace PowerPoint</vt:lpstr>
      <vt:lpstr>Anotace</vt:lpstr>
      <vt:lpstr>Významné nekovy – síra, fosfor</vt:lpstr>
      <vt:lpstr>Síra</vt:lpstr>
      <vt:lpstr>Fosfor</vt:lpstr>
      <vt:lpstr>Bílý fosfor</vt:lpstr>
      <vt:lpstr>Červený fosfor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root</dc:creator>
  <cp:lastModifiedBy>jitka</cp:lastModifiedBy>
  <cp:revision>7</cp:revision>
  <dcterms:created xsi:type="dcterms:W3CDTF">2013-04-06T11:40:10Z</dcterms:created>
  <dcterms:modified xsi:type="dcterms:W3CDTF">2013-05-18T17:21:41Z</dcterms:modified>
</cp:coreProperties>
</file>