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F2FB2A-D0E7-4ABE-A737-003A8EC847E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2783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9DEDF9-C11F-4B72-8F14-62DD0C80C6A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954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F21FB7-7478-4C6D-B1FE-68D1C6FB7AF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439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2BE13E-C0B5-449D-9EBC-4E2494C1A4E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815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592265-13A4-493B-B37A-C2EAE540C30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2184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E6FDB6-A507-4779-A06C-25833BB9C37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752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E37C04-91C3-40BF-9AF1-286CA0AB165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179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5885C5-A740-4DC1-92B3-F025F20953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381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48538E-2EBE-4881-BFF5-7DC7206251D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909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BDA4A4-C601-4C3F-9F61-041B534F9F3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692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280CF1-5F9C-41F5-A611-9654E296B96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13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975ACA8-7F0A-4853-8A7A-887C73D7B50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file:///\\upload.wikimedia.org\wikipedia\commons\9\93\Sulfur-dioxide-3D-vdW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file:///\\upload.wikimedia.org\wikipedia\commons\8\8b\NO2-N2O4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file:///\\upload.wikimedia.org\wikipedia\commons\a\af\Carbon-dioxide-3D-vdW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file:///\\upload.wikimedia.org\wikipedia\commons\5\5d\Oxid_v%25C3%25A1penat%25C3%25BD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0.jpeg"/><Relationship Id="rId2" Type="http://schemas.openxmlformats.org/officeDocument/2006/relationships/hyperlink" Target="http://cs.wikipedia.org/wiki/Soubor:Schmirgel.009607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ut_Ruby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Sapphire_ring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file:///\\upload.wikimedia.org\wikipedia\commons\a\a2\Oxid_hlinit%25C3%25BD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itrine_1_(Russie).jpg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cs.wikipedia.org/wiki/Soubor:Quartz_Br%C3%A9si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m%C3%A9thystre_sceptre2.jpg" TargetMode="External"/><Relationship Id="rId11" Type="http://schemas.openxmlformats.org/officeDocument/2006/relationships/image" Target="../media/image16.jpeg"/><Relationship Id="rId5" Type="http://schemas.openxmlformats.org/officeDocument/2006/relationships/image" Target="../media/image13.jpeg"/><Relationship Id="rId10" Type="http://schemas.openxmlformats.org/officeDocument/2006/relationships/hyperlink" Target="http://cs.wikipedia.org/wiki/Soubor:Uncut_Rose_Quartz.jpg" TargetMode="External"/><Relationship Id="rId4" Type="http://schemas.openxmlformats.org/officeDocument/2006/relationships/hyperlink" Target="http://cs.wikipedia.org/wiki/Soubor:USDA_Mineral_Smokey_Quartz_93v3949.jpg" TargetMode="External"/><Relationship Id="rId9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Silica_gel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file:///\\upload.wikimedia.org\wikipedia\commons\f\f8\Oxid_%25C5%25BEelezit%25C3%25BD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hyperlink" Target="http://cs.wikipedia.org/wiki/Soubor:Mineral_Olixisto_GDFL101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7411" name="Group 3"/>
          <p:cNvGraphicFramePr>
            <a:graphicFrameLocks noGrp="1"/>
          </p:cNvGraphicFramePr>
          <p:nvPr/>
        </p:nvGraphicFramePr>
        <p:xfrm>
          <a:off x="1150938" y="4508500"/>
          <a:ext cx="6842125" cy="2234565"/>
        </p:xfrm>
        <a:graphic>
          <a:graphicData uri="http://schemas.openxmlformats.org/drawingml/2006/table">
            <a:tbl>
              <a:tblPr/>
              <a:tblGrid>
                <a:gridCol w="6842125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      VY_32_INOVACE_7B_20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TÉMA: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7425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r>
              <a:rPr lang="cs-CZ"/>
              <a:t>Prezentace seznamuje žáky                      s významnými oxidy, jejich vlastnostmi, výskytem a využitím.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3800" b="1"/>
              <a:t>Významné oxidy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                     </a:t>
            </a:r>
            <a:r>
              <a:rPr lang="cs-CZ" sz="2800" b="1"/>
              <a:t>Oxid siřičitý – SO</a:t>
            </a:r>
            <a:r>
              <a:rPr lang="cs-CZ" sz="2800" b="1" baseline="-25000"/>
              <a:t>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 b="1" baseline="-25000"/>
          </a:p>
          <a:p>
            <a:pPr>
              <a:lnSpc>
                <a:spcPct val="80000"/>
              </a:lnSpc>
              <a:buFontTx/>
              <a:buNone/>
            </a:pPr>
            <a:endParaRPr lang="cs-CZ" sz="2800" b="1" baseline="-25000"/>
          </a:p>
          <a:p>
            <a:pPr>
              <a:lnSpc>
                <a:spcPct val="80000"/>
              </a:lnSpc>
            </a:pPr>
            <a:r>
              <a:rPr lang="cs-CZ" sz="2500"/>
              <a:t>Je bezbarvý, štiplavě páchnoucí, dráždivý, jedovatý </a:t>
            </a:r>
            <a:r>
              <a:rPr lang="cs-CZ" sz="2500" b="1"/>
              <a:t>plyn</a:t>
            </a:r>
            <a:r>
              <a:rPr lang="cs-CZ" sz="2500"/>
              <a:t>.</a:t>
            </a:r>
          </a:p>
          <a:p>
            <a:pPr>
              <a:lnSpc>
                <a:spcPct val="80000"/>
              </a:lnSpc>
            </a:pPr>
            <a:r>
              <a:rPr lang="cs-CZ" sz="2500"/>
              <a:t>Je </a:t>
            </a:r>
            <a:r>
              <a:rPr lang="cs-CZ" sz="2500" b="1"/>
              <a:t>kyselinotvorným oxidem</a:t>
            </a:r>
            <a:r>
              <a:rPr lang="cs-CZ" sz="2500"/>
              <a:t> – při jeho reakci s vodou vzniká kyselina siřičitá – H</a:t>
            </a:r>
            <a:r>
              <a:rPr lang="cs-CZ" sz="2500" baseline="-25000"/>
              <a:t>2</a:t>
            </a:r>
            <a:r>
              <a:rPr lang="cs-CZ" sz="2500"/>
              <a:t>SO</a:t>
            </a:r>
            <a:r>
              <a:rPr lang="cs-CZ" sz="2500" baseline="-25000"/>
              <a:t>3.</a:t>
            </a:r>
          </a:p>
          <a:p>
            <a:pPr>
              <a:lnSpc>
                <a:spcPct val="80000"/>
              </a:lnSpc>
            </a:pPr>
            <a:r>
              <a:rPr lang="cs-CZ" sz="2500"/>
              <a:t>Je příčinou </a:t>
            </a:r>
            <a:r>
              <a:rPr lang="cs-CZ" sz="2500" b="1"/>
              <a:t>vzniku kyselých dešťů</a:t>
            </a:r>
            <a:r>
              <a:rPr lang="cs-CZ" sz="2500"/>
              <a:t>.</a:t>
            </a:r>
          </a:p>
          <a:p>
            <a:pPr>
              <a:lnSpc>
                <a:spcPct val="80000"/>
              </a:lnSpc>
            </a:pPr>
            <a:r>
              <a:rPr lang="cs-CZ" sz="2500"/>
              <a:t>Do ovzduší se dostává při hoření méně kvalitních paliv obsahujících sloučeniny síry (hnědé uhlí, nafta, topné oleje).</a:t>
            </a:r>
          </a:p>
          <a:p>
            <a:pPr>
              <a:lnSpc>
                <a:spcPct val="80000"/>
              </a:lnSpc>
            </a:pPr>
            <a:r>
              <a:rPr lang="cs-CZ" sz="2500"/>
              <a:t>Používá se k výrobě kyseliny sírové, používá se          k dezinfekci (síření) sudů, sklepních prostor a včelích úlů. Využívá se jako bělící přísada.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500"/>
          </a:p>
        </p:txBody>
      </p:sp>
      <p:pic>
        <p:nvPicPr>
          <p:cNvPr id="3079" name="Picture 7" descr="Soubor:Sulfur-dioxide-3D-vdW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549275"/>
            <a:ext cx="2011363" cy="161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Oxid dusičitý – NO</a:t>
            </a:r>
            <a:r>
              <a:rPr lang="cs-CZ" sz="4000" b="1" baseline="-25000"/>
              <a:t>2</a:t>
            </a:r>
            <a:endParaRPr lang="cs-CZ" sz="4000" b="1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Hnědočervený, prudce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</a:t>
            </a:r>
            <a:r>
              <a:rPr lang="cs-CZ" sz="2800" b="1"/>
              <a:t>jedovatý</a:t>
            </a:r>
            <a:r>
              <a:rPr lang="cs-CZ" sz="2800"/>
              <a:t>, agresivní </a:t>
            </a:r>
            <a:r>
              <a:rPr lang="cs-CZ" sz="2800" b="1"/>
              <a:t>plyn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s leptavými účinky, jako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kapalina je to žlutohnědá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látka.</a:t>
            </a:r>
          </a:p>
          <a:p>
            <a:pPr>
              <a:lnSpc>
                <a:spcPct val="90000"/>
              </a:lnSpc>
            </a:pPr>
            <a:r>
              <a:rPr lang="cs-CZ" sz="2800"/>
              <a:t>Do ovzduší uniká </a:t>
            </a:r>
            <a:r>
              <a:rPr lang="cs-CZ" sz="2800" b="1"/>
              <a:t>ze spalovacích motorů</a:t>
            </a:r>
            <a:r>
              <a:rPr lang="cs-CZ" sz="2800"/>
              <a:t>.</a:t>
            </a:r>
          </a:p>
          <a:p>
            <a:pPr>
              <a:lnSpc>
                <a:spcPct val="90000"/>
              </a:lnSpc>
            </a:pPr>
            <a:r>
              <a:rPr lang="cs-CZ" sz="2800"/>
              <a:t>Je </a:t>
            </a:r>
            <a:r>
              <a:rPr lang="cs-CZ" sz="2800" b="1"/>
              <a:t>příčinou vzniku kyselých dešťů</a:t>
            </a:r>
            <a:r>
              <a:rPr lang="cs-CZ" sz="2800"/>
              <a:t>.</a:t>
            </a:r>
          </a:p>
          <a:p>
            <a:pPr>
              <a:lnSpc>
                <a:spcPct val="90000"/>
              </a:lnSpc>
            </a:pPr>
            <a:r>
              <a:rPr lang="cs-CZ" sz="2800"/>
              <a:t>S vodou reaguje oxid dusičitý za vzniku kyseliny dusičné a oxidu dusnatého.</a:t>
            </a:r>
          </a:p>
          <a:p>
            <a:pPr>
              <a:lnSpc>
                <a:spcPct val="90000"/>
              </a:lnSpc>
            </a:pPr>
            <a:r>
              <a:rPr lang="cs-CZ" sz="2800"/>
              <a:t>Používá se jako pohonná látka v raketových motorech.</a:t>
            </a:r>
          </a:p>
          <a:p>
            <a:pPr>
              <a:lnSpc>
                <a:spcPct val="90000"/>
              </a:lnSpc>
            </a:pPr>
            <a:endParaRPr lang="cs-CZ" sz="2800"/>
          </a:p>
          <a:p>
            <a:pPr>
              <a:lnSpc>
                <a:spcPct val="90000"/>
              </a:lnSpc>
            </a:pPr>
            <a:endParaRPr lang="cs-CZ"/>
          </a:p>
        </p:txBody>
      </p:sp>
      <p:pic>
        <p:nvPicPr>
          <p:cNvPr id="6149" name="Picture 5" descr="Soubor:NO2-N2O4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052513"/>
            <a:ext cx="2879725" cy="260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Oxid uhelnatý - CO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cs-CZ" sz="2400"/>
          </a:p>
          <a:p>
            <a:pPr>
              <a:lnSpc>
                <a:spcPct val="90000"/>
              </a:lnSpc>
            </a:pPr>
            <a:r>
              <a:rPr lang="cs-CZ" sz="2400"/>
              <a:t>Je bezbarvý, </a:t>
            </a:r>
            <a:r>
              <a:rPr lang="cs-CZ" sz="2400" b="1"/>
              <a:t>jedovatý plyn</a:t>
            </a:r>
            <a:r>
              <a:rPr lang="cs-CZ" sz="2400"/>
              <a:t>.</a:t>
            </a:r>
          </a:p>
          <a:p>
            <a:pPr>
              <a:lnSpc>
                <a:spcPct val="90000"/>
              </a:lnSpc>
            </a:pPr>
            <a:r>
              <a:rPr lang="cs-CZ" sz="2400"/>
              <a:t>Je </a:t>
            </a:r>
            <a:r>
              <a:rPr lang="cs-CZ" sz="2400" b="1"/>
              <a:t>lehčí než vzduch</a:t>
            </a:r>
            <a:r>
              <a:rPr lang="cs-CZ" sz="2400"/>
              <a:t>.</a:t>
            </a:r>
          </a:p>
          <a:p>
            <a:pPr>
              <a:lnSpc>
                <a:spcPct val="90000"/>
              </a:lnSpc>
            </a:pPr>
            <a:r>
              <a:rPr lang="cs-CZ" sz="2400" b="1"/>
              <a:t>Vzniká při hoření</a:t>
            </a:r>
            <a:r>
              <a:rPr lang="cs-CZ" sz="2400"/>
              <a:t> uhlíkatých látek </a:t>
            </a:r>
            <a:r>
              <a:rPr lang="cs-CZ" sz="2400" b="1"/>
              <a:t>za nedostatečného</a:t>
            </a:r>
            <a:r>
              <a:rPr lang="cs-CZ" sz="2400"/>
              <a:t> </a:t>
            </a:r>
            <a:r>
              <a:rPr lang="cs-CZ" sz="2400" b="1"/>
              <a:t>přístupu kyslíku</a:t>
            </a:r>
            <a:r>
              <a:rPr lang="cs-CZ" sz="2400"/>
              <a:t>.</a:t>
            </a:r>
          </a:p>
          <a:p>
            <a:pPr>
              <a:lnSpc>
                <a:spcPct val="90000"/>
              </a:lnSpc>
            </a:pPr>
            <a:r>
              <a:rPr lang="cs-CZ" sz="2400"/>
              <a:t>Je složkou plynných paliv vyráběných z uhlí (svítiplyn).</a:t>
            </a:r>
          </a:p>
          <a:p>
            <a:pPr>
              <a:lnSpc>
                <a:spcPct val="90000"/>
              </a:lnSpc>
            </a:pPr>
            <a:r>
              <a:rPr lang="cs-CZ" sz="2400"/>
              <a:t>Je </a:t>
            </a:r>
            <a:r>
              <a:rPr lang="cs-CZ" sz="2400" b="1"/>
              <a:t>součástí </a:t>
            </a:r>
            <a:r>
              <a:rPr lang="cs-CZ" sz="2400"/>
              <a:t>kouřových plynů z topenišť, výfukových plynů automobilů a </a:t>
            </a:r>
            <a:r>
              <a:rPr lang="cs-CZ" sz="2400" b="1"/>
              <a:t>cigaretového kouře</a:t>
            </a:r>
            <a:r>
              <a:rPr lang="cs-CZ" sz="2400"/>
              <a:t>.</a:t>
            </a:r>
          </a:p>
          <a:p>
            <a:pPr>
              <a:lnSpc>
                <a:spcPct val="90000"/>
              </a:lnSpc>
            </a:pPr>
            <a:r>
              <a:rPr lang="cs-CZ" sz="2400"/>
              <a:t>Pevně </a:t>
            </a:r>
            <a:r>
              <a:rPr lang="cs-CZ" sz="2400" b="1"/>
              <a:t>se váže</a:t>
            </a:r>
            <a:r>
              <a:rPr lang="cs-CZ" sz="2400"/>
              <a:t> </a:t>
            </a:r>
            <a:r>
              <a:rPr lang="cs-CZ" sz="2400" b="1"/>
              <a:t>na</a:t>
            </a:r>
            <a:r>
              <a:rPr lang="cs-CZ" sz="2400"/>
              <a:t> červené krevní barvivo </a:t>
            </a:r>
            <a:r>
              <a:rPr lang="cs-CZ" sz="2400" b="1"/>
              <a:t>hemoglobin</a:t>
            </a:r>
            <a:r>
              <a:rPr lang="cs-CZ" sz="2400"/>
              <a:t>  a tím </a:t>
            </a:r>
            <a:r>
              <a:rPr lang="cs-CZ" sz="2400" b="1"/>
              <a:t>znemožňuje přenos kyslíku</a:t>
            </a:r>
            <a:r>
              <a:rPr lang="cs-CZ" sz="2400"/>
              <a:t>.</a:t>
            </a:r>
          </a:p>
          <a:p>
            <a:pPr>
              <a:lnSpc>
                <a:spcPct val="90000"/>
              </a:lnSpc>
            </a:pPr>
            <a:r>
              <a:rPr lang="cs-CZ" sz="2400"/>
              <a:t>Při otravě oxidem uhelnatým postiženého přeneseme  na čerstvý vzduch, případně poskytneme umělé dýchání.</a:t>
            </a:r>
          </a:p>
          <a:p>
            <a:pPr>
              <a:lnSpc>
                <a:spcPct val="90000"/>
              </a:lnSpc>
            </a:pPr>
            <a:r>
              <a:rPr lang="cs-CZ" sz="2400"/>
              <a:t>Je redukčním činidlem.</a:t>
            </a:r>
          </a:p>
        </p:txBody>
      </p:sp>
      <p:pic>
        <p:nvPicPr>
          <p:cNvPr id="7173" name="Picture 5" descr="Carbon-monoxide-3D-vdW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765175"/>
            <a:ext cx="1979612" cy="156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4000" b="1"/>
              <a:t>Oxid uhličitý – CO</a:t>
            </a:r>
            <a:r>
              <a:rPr lang="cs-CZ" sz="4000" b="1" baseline="-25000"/>
              <a:t>2</a:t>
            </a:r>
            <a:endParaRPr lang="cs-CZ" sz="4000" b="1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Je </a:t>
            </a:r>
            <a:r>
              <a:rPr lang="cs-CZ" sz="2800" b="1"/>
              <a:t>bezbarvý</a:t>
            </a:r>
            <a:r>
              <a:rPr lang="cs-CZ" sz="2800"/>
              <a:t>, nedýchatelný </a:t>
            </a:r>
            <a:r>
              <a:rPr lang="cs-CZ" sz="2800" b="1"/>
              <a:t>plyn</a:t>
            </a:r>
            <a:r>
              <a:rPr lang="cs-CZ" sz="2800"/>
              <a:t>.</a:t>
            </a:r>
          </a:p>
          <a:p>
            <a:pPr>
              <a:lnSpc>
                <a:spcPct val="80000"/>
              </a:lnSpc>
            </a:pPr>
            <a:r>
              <a:rPr lang="cs-CZ" sz="2800"/>
              <a:t>Je </a:t>
            </a:r>
            <a:r>
              <a:rPr lang="cs-CZ" sz="2800" b="1"/>
              <a:t>součástí atmosféry</a:t>
            </a:r>
            <a:r>
              <a:rPr lang="cs-CZ" sz="2800"/>
              <a:t> (0,03%).</a:t>
            </a:r>
          </a:p>
          <a:p>
            <a:pPr>
              <a:lnSpc>
                <a:spcPct val="80000"/>
              </a:lnSpc>
            </a:pPr>
            <a:r>
              <a:rPr lang="cs-CZ" sz="2800"/>
              <a:t>Je </a:t>
            </a:r>
            <a:r>
              <a:rPr lang="cs-CZ" sz="2800" b="1"/>
              <a:t>těžší než vzduch</a:t>
            </a:r>
            <a:r>
              <a:rPr lang="cs-CZ" sz="2800"/>
              <a:t>.</a:t>
            </a:r>
          </a:p>
          <a:p>
            <a:pPr>
              <a:lnSpc>
                <a:spcPct val="80000"/>
              </a:lnSpc>
            </a:pPr>
            <a:r>
              <a:rPr lang="cs-CZ" sz="2800"/>
              <a:t>Je </a:t>
            </a:r>
            <a:r>
              <a:rPr lang="cs-CZ" sz="2800" b="1"/>
              <a:t>skleníkovým plynem</a:t>
            </a:r>
            <a:r>
              <a:rPr lang="cs-CZ" sz="2800"/>
              <a:t>.</a:t>
            </a:r>
          </a:p>
          <a:p>
            <a:pPr>
              <a:lnSpc>
                <a:spcPct val="80000"/>
              </a:lnSpc>
            </a:pPr>
            <a:r>
              <a:rPr lang="cs-CZ" sz="2800" b="1"/>
              <a:t>Vzniká při hoření</a:t>
            </a:r>
            <a:r>
              <a:rPr lang="cs-CZ" sz="2800"/>
              <a:t> uhlíkatých látek                    </a:t>
            </a:r>
            <a:r>
              <a:rPr lang="cs-CZ" sz="2800" b="1"/>
              <a:t>za dostatečného</a:t>
            </a:r>
            <a:r>
              <a:rPr lang="cs-CZ" sz="2800"/>
              <a:t> </a:t>
            </a:r>
            <a:r>
              <a:rPr lang="cs-CZ" sz="2800" b="1"/>
              <a:t>přístupu kyslíku</a:t>
            </a:r>
            <a:r>
              <a:rPr lang="cs-CZ" sz="2800"/>
              <a:t>.</a:t>
            </a:r>
          </a:p>
          <a:p>
            <a:pPr>
              <a:lnSpc>
                <a:spcPct val="80000"/>
              </a:lnSpc>
            </a:pPr>
            <a:r>
              <a:rPr lang="cs-CZ" sz="2800" b="1"/>
              <a:t>Vzniká při dýchání</a:t>
            </a:r>
            <a:r>
              <a:rPr lang="cs-CZ" sz="2800"/>
              <a:t> organismů a</a:t>
            </a:r>
            <a:r>
              <a:rPr lang="cs-CZ" sz="2800" b="1"/>
              <a:t> kvašení</a:t>
            </a:r>
            <a:r>
              <a:rPr lang="cs-CZ" sz="2800"/>
              <a:t> cukrů.</a:t>
            </a:r>
          </a:p>
          <a:p>
            <a:pPr>
              <a:lnSpc>
                <a:spcPct val="80000"/>
              </a:lnSpc>
            </a:pPr>
            <a:r>
              <a:rPr lang="cs-CZ" sz="2800"/>
              <a:t>V zelených rostlinách </a:t>
            </a:r>
            <a:r>
              <a:rPr lang="cs-CZ" sz="2800" b="1"/>
              <a:t>je</a:t>
            </a:r>
            <a:r>
              <a:rPr lang="cs-CZ" sz="2800"/>
              <a:t> společně s vodou </a:t>
            </a:r>
            <a:r>
              <a:rPr lang="cs-CZ" sz="2800" b="1"/>
              <a:t>výchozí látkou</a:t>
            </a:r>
            <a:r>
              <a:rPr lang="cs-CZ" sz="2800"/>
              <a:t> při procesu </a:t>
            </a:r>
            <a:r>
              <a:rPr lang="cs-CZ" sz="2800" b="1"/>
              <a:t>fotosyntézy</a:t>
            </a:r>
            <a:r>
              <a:rPr lang="cs-CZ" sz="28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   6 CO</a:t>
            </a:r>
            <a:r>
              <a:rPr lang="cs-CZ" sz="2800" baseline="-25000"/>
              <a:t>2</a:t>
            </a:r>
            <a:r>
              <a:rPr lang="cs-CZ" sz="2800"/>
              <a:t> + 6 H</a:t>
            </a:r>
            <a:r>
              <a:rPr lang="cs-CZ" sz="2800" baseline="-25000"/>
              <a:t>2</a:t>
            </a:r>
            <a:r>
              <a:rPr lang="cs-CZ" sz="2800"/>
              <a:t>O             C</a:t>
            </a:r>
            <a:r>
              <a:rPr lang="cs-CZ" sz="2800" baseline="-25000"/>
              <a:t>6</a:t>
            </a:r>
            <a:r>
              <a:rPr lang="cs-CZ" sz="2800"/>
              <a:t>H</a:t>
            </a:r>
            <a:r>
              <a:rPr lang="cs-CZ" sz="2800" baseline="-25000"/>
              <a:t>12</a:t>
            </a:r>
            <a:r>
              <a:rPr lang="cs-CZ" sz="2800"/>
              <a:t>O</a:t>
            </a:r>
            <a:r>
              <a:rPr lang="cs-CZ" sz="2800" baseline="-25000"/>
              <a:t>6</a:t>
            </a:r>
            <a:r>
              <a:rPr lang="cs-CZ" sz="2800"/>
              <a:t> + 6 O</a:t>
            </a:r>
            <a:r>
              <a:rPr lang="cs-CZ" sz="2800" baseline="-25000"/>
              <a:t>2</a:t>
            </a:r>
            <a:r>
              <a:rPr lang="cs-CZ" sz="2800"/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/>
              <a:t>         (za přítomnosti chlorofylu a světla)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</a:pPr>
            <a:endParaRPr lang="cs-CZ" sz="2800"/>
          </a:p>
          <a:p>
            <a:pPr>
              <a:lnSpc>
                <a:spcPct val="80000"/>
              </a:lnSpc>
            </a:pPr>
            <a:endParaRPr lang="cs-CZ" sz="2800"/>
          </a:p>
        </p:txBody>
      </p:sp>
      <p:sp>
        <p:nvSpPr>
          <p:cNvPr id="8196" name="Line 4"/>
          <p:cNvSpPr>
            <a:spLocks noChangeShapeType="1"/>
          </p:cNvSpPr>
          <p:nvPr/>
        </p:nvSpPr>
        <p:spPr bwMode="auto">
          <a:xfrm>
            <a:off x="3708400" y="5013325"/>
            <a:ext cx="792163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8198" name="Picture 6" descr="Soubor:Carbon-dioxide-3D-vdW.sv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1125538"/>
            <a:ext cx="2286000" cy="150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4000" b="1"/>
              <a:t>Oxid uhličitý – CO</a:t>
            </a:r>
            <a:r>
              <a:rPr lang="cs-CZ" sz="4000" b="1" baseline="-25000"/>
              <a:t>2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Je </a:t>
            </a:r>
            <a:r>
              <a:rPr lang="cs-CZ" b="1"/>
              <a:t>kyselinotvorným</a:t>
            </a:r>
            <a:r>
              <a:rPr lang="cs-CZ"/>
              <a:t> oxidem.</a:t>
            </a:r>
          </a:p>
          <a:p>
            <a:pPr>
              <a:lnSpc>
                <a:spcPct val="90000"/>
              </a:lnSpc>
            </a:pPr>
            <a:r>
              <a:rPr lang="cs-CZ"/>
              <a:t>Dodává se </a:t>
            </a:r>
            <a:r>
              <a:rPr lang="cs-CZ" b="1"/>
              <a:t>zkapalněný </a:t>
            </a:r>
            <a:r>
              <a:rPr lang="cs-CZ"/>
              <a:t>v tlakových nádobách označených černým pruhem nebo </a:t>
            </a:r>
            <a:r>
              <a:rPr lang="cs-CZ" b="1"/>
              <a:t>v pevném skupenství</a:t>
            </a:r>
            <a:r>
              <a:rPr lang="cs-CZ"/>
              <a:t> – tzv. suchý led.</a:t>
            </a:r>
          </a:p>
          <a:p>
            <a:pPr>
              <a:lnSpc>
                <a:spcPct val="90000"/>
              </a:lnSpc>
            </a:pPr>
            <a:r>
              <a:rPr lang="cs-CZ" b="1"/>
              <a:t>Používá se</a:t>
            </a:r>
            <a:r>
              <a:rPr lang="cs-CZ"/>
              <a:t> jako chemická surovina       pro výrobu mnoha látek, jako </a:t>
            </a:r>
            <a:r>
              <a:rPr lang="cs-CZ" b="1"/>
              <a:t>chladící médium</a:t>
            </a:r>
            <a:r>
              <a:rPr lang="cs-CZ"/>
              <a:t>, je obsažen </a:t>
            </a:r>
            <a:r>
              <a:rPr lang="cs-CZ" b="1"/>
              <a:t>v perlivých nápojích</a:t>
            </a:r>
            <a:r>
              <a:rPr lang="cs-CZ"/>
              <a:t> a je </a:t>
            </a:r>
            <a:r>
              <a:rPr lang="cs-CZ" b="1"/>
              <a:t>součástí</a:t>
            </a:r>
            <a:r>
              <a:rPr lang="cs-CZ"/>
              <a:t> náplně </a:t>
            </a:r>
            <a:r>
              <a:rPr lang="cs-CZ" b="1"/>
              <a:t>sněhových hasících přístrojů</a:t>
            </a:r>
            <a:r>
              <a:rPr lang="cs-CZ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/>
          </a:p>
          <a:p>
            <a:pPr>
              <a:lnSpc>
                <a:spcPct val="90000"/>
              </a:lnSpc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3600" b="1"/>
              <a:t>Oxid vápenatý - CaO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600"/>
              <a:t>Je </a:t>
            </a:r>
            <a:r>
              <a:rPr lang="cs-CZ" sz="2600" b="1"/>
              <a:t>bílá</a:t>
            </a:r>
            <a:r>
              <a:rPr lang="cs-CZ" sz="2600"/>
              <a:t>, </a:t>
            </a:r>
            <a:r>
              <a:rPr lang="cs-CZ" sz="2600" b="1"/>
              <a:t>žíravá</a:t>
            </a:r>
            <a:r>
              <a:rPr lang="cs-CZ" sz="2600"/>
              <a:t>, krystalická </a:t>
            </a:r>
            <a:r>
              <a:rPr lang="cs-CZ" sz="2600" b="1"/>
              <a:t>látka</a:t>
            </a:r>
            <a:r>
              <a:rPr lang="cs-CZ" sz="2600"/>
              <a:t>.</a:t>
            </a:r>
          </a:p>
          <a:p>
            <a:pPr>
              <a:lnSpc>
                <a:spcPct val="80000"/>
              </a:lnSpc>
            </a:pPr>
            <a:r>
              <a:rPr lang="cs-CZ" sz="2600"/>
              <a:t>Je známý jako </a:t>
            </a:r>
            <a:r>
              <a:rPr lang="cs-CZ" sz="2600" b="1"/>
              <a:t>pálené</a:t>
            </a:r>
            <a:r>
              <a:rPr lang="cs-CZ" sz="2600"/>
              <a:t> nebo </a:t>
            </a:r>
            <a:r>
              <a:rPr lang="cs-CZ" sz="2600" b="1"/>
              <a:t>nehašené vápno</a:t>
            </a:r>
            <a:r>
              <a:rPr lang="cs-CZ" sz="2600"/>
              <a:t>.</a:t>
            </a:r>
          </a:p>
          <a:p>
            <a:pPr>
              <a:lnSpc>
                <a:spcPct val="80000"/>
              </a:lnSpc>
            </a:pPr>
            <a:r>
              <a:rPr lang="cs-CZ" sz="2600"/>
              <a:t>Je </a:t>
            </a:r>
            <a:r>
              <a:rPr lang="cs-CZ" sz="2600" b="1"/>
              <a:t>zásadotvorným</a:t>
            </a:r>
            <a:r>
              <a:rPr lang="cs-CZ" sz="2600"/>
              <a:t> oxidem.</a:t>
            </a:r>
          </a:p>
          <a:p>
            <a:pPr>
              <a:lnSpc>
                <a:spcPct val="80000"/>
              </a:lnSpc>
            </a:pPr>
            <a:r>
              <a:rPr lang="cs-CZ" sz="2600" b="1"/>
              <a:t>Vyrábí se</a:t>
            </a:r>
            <a:r>
              <a:rPr lang="cs-CZ" sz="2600"/>
              <a:t> tepelným </a:t>
            </a:r>
            <a:r>
              <a:rPr lang="cs-CZ" sz="2600" b="1"/>
              <a:t>rozkladem vápence</a:t>
            </a:r>
            <a:r>
              <a:rPr lang="cs-CZ" sz="2600"/>
              <a:t>        (uhličitan vápenatý CaCO</a:t>
            </a:r>
            <a:r>
              <a:rPr lang="cs-CZ" sz="2600" baseline="-25000"/>
              <a:t>3</a:t>
            </a:r>
            <a:r>
              <a:rPr lang="cs-CZ" sz="2600"/>
              <a:t>) ve vápenkách.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600"/>
              <a:t>                CaCO</a:t>
            </a:r>
            <a:r>
              <a:rPr lang="cs-CZ" sz="2600" baseline="-25000"/>
              <a:t>3                                    </a:t>
            </a:r>
            <a:r>
              <a:rPr lang="cs-CZ" sz="2600"/>
              <a:t>CaO + CO</a:t>
            </a:r>
            <a:r>
              <a:rPr lang="cs-CZ" sz="2600" baseline="-25000"/>
              <a:t>2</a:t>
            </a:r>
          </a:p>
          <a:p>
            <a:pPr>
              <a:lnSpc>
                <a:spcPct val="80000"/>
              </a:lnSpc>
            </a:pPr>
            <a:r>
              <a:rPr lang="cs-CZ" sz="2600" b="1"/>
              <a:t>Používá se</a:t>
            </a:r>
            <a:r>
              <a:rPr lang="cs-CZ" sz="2600"/>
              <a:t> k výrobě hašeného vápna, skla a oceli.</a:t>
            </a:r>
          </a:p>
          <a:p>
            <a:pPr>
              <a:lnSpc>
                <a:spcPct val="80000"/>
              </a:lnSpc>
            </a:pPr>
            <a:r>
              <a:rPr lang="cs-CZ" sz="2600"/>
              <a:t>V zemědělství se využívá k vápnění půdy   (snižování kyselosti).</a:t>
            </a:r>
          </a:p>
          <a:p>
            <a:pPr>
              <a:lnSpc>
                <a:spcPct val="80000"/>
              </a:lnSpc>
            </a:pPr>
            <a:r>
              <a:rPr lang="cs-CZ" sz="2600"/>
              <a:t>Používá se v hrnčířství, malířství a potravinářství   (E 529).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600"/>
          </a:p>
        </p:txBody>
      </p:sp>
      <p:sp>
        <p:nvSpPr>
          <p:cNvPr id="10244" name="Line 4"/>
          <p:cNvSpPr>
            <a:spLocks noChangeShapeType="1"/>
          </p:cNvSpPr>
          <p:nvPr/>
        </p:nvSpPr>
        <p:spPr bwMode="auto">
          <a:xfrm>
            <a:off x="3203575" y="3068638"/>
            <a:ext cx="18002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10246" name="Picture 6" descr="Soubor:Oxid vápenatý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4797425"/>
            <a:ext cx="4189412" cy="160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400" b="1"/>
              <a:t>Oxid hlinitý – Al</a:t>
            </a:r>
            <a:r>
              <a:rPr lang="cs-CZ" sz="3400" b="1" baseline="-25000"/>
              <a:t>2</a:t>
            </a:r>
            <a:r>
              <a:rPr lang="cs-CZ" sz="3400" b="1"/>
              <a:t>O</a:t>
            </a:r>
            <a:r>
              <a:rPr lang="cs-CZ" sz="3400" b="1" baseline="-25000"/>
              <a:t>3</a:t>
            </a:r>
            <a:endParaRPr lang="cs-CZ" sz="3400" b="1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r>
              <a:rPr lang="cs-CZ" sz="2700"/>
              <a:t>Je </a:t>
            </a:r>
            <a:r>
              <a:rPr lang="cs-CZ" sz="2700" b="1"/>
              <a:t>bílá</a:t>
            </a:r>
            <a:r>
              <a:rPr lang="cs-CZ" sz="2700"/>
              <a:t>, krystalická </a:t>
            </a:r>
            <a:r>
              <a:rPr lang="cs-CZ" sz="2700" b="1"/>
              <a:t>látka</a:t>
            </a:r>
            <a:r>
              <a:rPr lang="cs-CZ" sz="2700"/>
              <a:t>.</a:t>
            </a:r>
          </a:p>
          <a:p>
            <a:r>
              <a:rPr lang="cs-CZ" sz="2700" b="1"/>
              <a:t>V přírodě</a:t>
            </a:r>
            <a:r>
              <a:rPr lang="cs-CZ" sz="2700"/>
              <a:t> se vyskytuje </a:t>
            </a:r>
            <a:r>
              <a:rPr lang="cs-CZ" sz="2700" b="1"/>
              <a:t>ve formě</a:t>
            </a:r>
            <a:r>
              <a:rPr lang="cs-CZ" sz="2700"/>
              <a:t> velmi tvrdého nerostu – </a:t>
            </a:r>
            <a:r>
              <a:rPr lang="cs-CZ" sz="2700" b="1"/>
              <a:t>korundu</a:t>
            </a:r>
            <a:r>
              <a:rPr lang="cs-CZ" sz="2700"/>
              <a:t>.</a:t>
            </a:r>
          </a:p>
          <a:p>
            <a:pPr>
              <a:buFontTx/>
              <a:buNone/>
            </a:pPr>
            <a:r>
              <a:rPr lang="cs-CZ" sz="2700"/>
              <a:t>                                     smirek</a:t>
            </a:r>
          </a:p>
          <a:p>
            <a:pPr>
              <a:buFontTx/>
              <a:buNone/>
            </a:pPr>
            <a:r>
              <a:rPr lang="cs-CZ" sz="2700" b="1"/>
              <a:t>Odrůdy korundu</a:t>
            </a:r>
            <a:r>
              <a:rPr lang="cs-CZ" sz="2700"/>
              <a:t>              </a:t>
            </a:r>
          </a:p>
          <a:p>
            <a:pPr>
              <a:buFontTx/>
              <a:buNone/>
            </a:pPr>
            <a:r>
              <a:rPr lang="cs-CZ" sz="2700"/>
              <a:t>                                     drahé kameny</a:t>
            </a:r>
          </a:p>
          <a:p>
            <a:pPr>
              <a:buFontTx/>
              <a:buNone/>
            </a:pPr>
            <a:r>
              <a:rPr lang="cs-CZ" sz="2700"/>
              <a:t>                      safír – modrý            rubín - červený</a:t>
            </a:r>
          </a:p>
        </p:txBody>
      </p:sp>
      <p:pic>
        <p:nvPicPr>
          <p:cNvPr id="11269" name="Picture 5" descr="220px-Schmirgel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1916113"/>
            <a:ext cx="2095500" cy="158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220px-Sapphire_ri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4437063"/>
            <a:ext cx="2403475" cy="1878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3" name="Picture 9" descr="Cut Ruby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4365625"/>
            <a:ext cx="2362200" cy="208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4" name="Line 10"/>
          <p:cNvSpPr>
            <a:spLocks noChangeShapeType="1"/>
          </p:cNvSpPr>
          <p:nvPr/>
        </p:nvSpPr>
        <p:spPr bwMode="auto">
          <a:xfrm flipV="1">
            <a:off x="3276600" y="2708275"/>
            <a:ext cx="719138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75" name="Line 11"/>
          <p:cNvSpPr>
            <a:spLocks noChangeShapeType="1"/>
          </p:cNvSpPr>
          <p:nvPr/>
        </p:nvSpPr>
        <p:spPr bwMode="auto">
          <a:xfrm>
            <a:off x="3276600" y="3141663"/>
            <a:ext cx="719138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3800" b="1"/>
              <a:t>Oxid hlinitý – Al</a:t>
            </a:r>
            <a:r>
              <a:rPr lang="cs-CZ" sz="3800" b="1" baseline="-25000"/>
              <a:t>2</a:t>
            </a:r>
            <a:r>
              <a:rPr lang="cs-CZ" sz="3800" b="1"/>
              <a:t>O</a:t>
            </a:r>
            <a:r>
              <a:rPr lang="cs-CZ" sz="3800" b="1" baseline="-25000"/>
              <a:t>3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r>
              <a:rPr lang="cs-CZ" sz="2800" b="1"/>
              <a:t>Surovinou pro</a:t>
            </a:r>
            <a:r>
              <a:rPr lang="cs-CZ" sz="2800"/>
              <a:t> jeho </a:t>
            </a:r>
            <a:r>
              <a:rPr lang="cs-CZ" sz="2800" b="1"/>
              <a:t>výrobu</a:t>
            </a:r>
            <a:r>
              <a:rPr lang="cs-CZ" sz="2800"/>
              <a:t> je </a:t>
            </a:r>
            <a:r>
              <a:rPr lang="cs-CZ" sz="2800" b="1"/>
              <a:t>bauxit</a:t>
            </a:r>
            <a:r>
              <a:rPr lang="cs-CZ" sz="2800"/>
              <a:t>.</a:t>
            </a:r>
          </a:p>
          <a:p>
            <a:r>
              <a:rPr lang="cs-CZ" sz="2800" b="1"/>
              <a:t>Používá </a:t>
            </a:r>
            <a:r>
              <a:rPr lang="cs-CZ" sz="2800"/>
              <a:t>se </a:t>
            </a:r>
            <a:r>
              <a:rPr lang="cs-CZ" sz="2800" b="1"/>
              <a:t>k výrobě hliníku</a:t>
            </a:r>
            <a:r>
              <a:rPr lang="cs-CZ" sz="2800"/>
              <a:t>.</a:t>
            </a:r>
          </a:p>
          <a:p>
            <a:r>
              <a:rPr lang="cs-CZ" sz="2800"/>
              <a:t>Užívá se při výrobě plastických hmot, porcelánu, zubních cementů a barev.</a:t>
            </a:r>
          </a:p>
          <a:p>
            <a:r>
              <a:rPr lang="cs-CZ" sz="2800"/>
              <a:t>Syntetický (uměle vyrobený) korund se využívá jako </a:t>
            </a:r>
            <a:r>
              <a:rPr lang="cs-CZ" sz="2800" b="1"/>
              <a:t>brusivo</a:t>
            </a:r>
            <a:r>
              <a:rPr lang="cs-CZ" sz="2800"/>
              <a:t>.</a:t>
            </a:r>
          </a:p>
          <a:p>
            <a:r>
              <a:rPr lang="cs-CZ" sz="2800"/>
              <a:t>Běžně se s ním setkáváme v podobě </a:t>
            </a:r>
            <a:r>
              <a:rPr lang="cs-CZ" sz="2800" b="1"/>
              <a:t>smirkového papíru</a:t>
            </a:r>
            <a:r>
              <a:rPr lang="cs-CZ" sz="2800"/>
              <a:t>.</a:t>
            </a:r>
            <a:r>
              <a:rPr lang="cs-CZ" sz="2900"/>
              <a:t> </a:t>
            </a:r>
          </a:p>
        </p:txBody>
      </p:sp>
      <p:pic>
        <p:nvPicPr>
          <p:cNvPr id="12293" name="Picture 5" descr="Soubor:Oxid hlinitý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38" y="4581525"/>
            <a:ext cx="4030662" cy="156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3600" b="1"/>
              <a:t>Oxid křemičitý – SiO</a:t>
            </a:r>
            <a:r>
              <a:rPr lang="cs-CZ" sz="3600" b="1" baseline="-25000"/>
              <a:t>2</a:t>
            </a:r>
            <a:endParaRPr lang="cs-CZ" sz="3600" b="1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r>
              <a:rPr lang="cs-CZ" sz="2800"/>
              <a:t>Je pevná, </a:t>
            </a:r>
            <a:r>
              <a:rPr lang="cs-CZ" sz="2800" b="1"/>
              <a:t>těžko tavitelná</a:t>
            </a:r>
            <a:r>
              <a:rPr lang="cs-CZ" sz="2800"/>
              <a:t> a chemicky </a:t>
            </a:r>
            <a:r>
              <a:rPr lang="cs-CZ" sz="2800" b="1"/>
              <a:t>velmi</a:t>
            </a:r>
            <a:r>
              <a:rPr lang="cs-CZ" sz="2800"/>
              <a:t> </a:t>
            </a:r>
            <a:r>
              <a:rPr lang="cs-CZ" sz="2800" b="1"/>
              <a:t>stálá látka</a:t>
            </a:r>
            <a:r>
              <a:rPr lang="cs-CZ" sz="2800"/>
              <a:t>.</a:t>
            </a:r>
          </a:p>
          <a:p>
            <a:r>
              <a:rPr lang="cs-CZ" sz="2800" b="1"/>
              <a:t>V přírodě</a:t>
            </a:r>
            <a:r>
              <a:rPr lang="cs-CZ" sz="2800"/>
              <a:t> se vyskytuje </a:t>
            </a:r>
            <a:r>
              <a:rPr lang="cs-CZ" sz="2800" b="1"/>
              <a:t>ve formě</a:t>
            </a:r>
            <a:r>
              <a:rPr lang="cs-CZ" sz="2800"/>
              <a:t> nerostu </a:t>
            </a:r>
            <a:r>
              <a:rPr lang="cs-CZ" sz="2800" b="1"/>
              <a:t>křemene </a:t>
            </a:r>
            <a:r>
              <a:rPr lang="cs-CZ" sz="2800"/>
              <a:t>nebo je součástí žuly či pískovce.</a:t>
            </a:r>
          </a:p>
          <a:p>
            <a:pPr>
              <a:buFontTx/>
              <a:buNone/>
            </a:pPr>
            <a:r>
              <a:rPr lang="cs-CZ" sz="2800"/>
              <a:t>                          </a:t>
            </a:r>
            <a:r>
              <a:rPr lang="cs-CZ" sz="2800" b="1"/>
              <a:t>Odrůdy křemene</a:t>
            </a:r>
            <a:r>
              <a:rPr lang="cs-CZ" sz="2800"/>
              <a:t>            </a:t>
            </a:r>
            <a:r>
              <a:rPr lang="cs-CZ" sz="2400"/>
              <a:t>citrín</a:t>
            </a:r>
          </a:p>
          <a:p>
            <a:pPr>
              <a:buFontTx/>
              <a:buNone/>
            </a:pPr>
            <a:r>
              <a:rPr lang="cs-CZ" sz="2400"/>
              <a:t>  křišťál            záhněda            ametyst</a:t>
            </a:r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r>
              <a:rPr lang="cs-CZ" sz="2400"/>
              <a:t>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2400"/>
              <a:t>                                                                            růženín</a:t>
            </a:r>
          </a:p>
        </p:txBody>
      </p:sp>
      <p:pic>
        <p:nvPicPr>
          <p:cNvPr id="13317" name="Picture 5" descr="Quartz Brési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4005263"/>
            <a:ext cx="1882775" cy="1601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 descr="USDA Mineral Smokey Quartz 93v3949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933825"/>
            <a:ext cx="1681162" cy="252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1" name="Picture 9" descr="Améthystre sceptre2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3933825"/>
            <a:ext cx="2079625" cy="254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3" name="Picture 11" descr="Citrine 1 (Russie)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3357563"/>
            <a:ext cx="2016125" cy="13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5" name="Picture 13" descr="Uncut Rose Quartz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5157788"/>
            <a:ext cx="1655762" cy="147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sz="3600" b="1"/>
              <a:t>Oxid křemičitý – SiO</a:t>
            </a:r>
            <a:r>
              <a:rPr lang="cs-CZ" sz="3600" b="1" baseline="-25000"/>
              <a:t>2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r>
              <a:rPr lang="cs-CZ" b="1"/>
              <a:t>Používá se ve stavebnictví</a:t>
            </a:r>
            <a:r>
              <a:rPr lang="cs-CZ"/>
              <a:t> (písek         do malty a betonu), ve </a:t>
            </a:r>
            <a:r>
              <a:rPr lang="cs-CZ" b="1"/>
              <a:t>sklářství                    </a:t>
            </a:r>
            <a:r>
              <a:rPr lang="cs-CZ"/>
              <a:t> a v </a:t>
            </a:r>
            <a:r>
              <a:rPr lang="cs-CZ" b="1"/>
              <a:t>hutnictví</a:t>
            </a:r>
            <a:r>
              <a:rPr lang="cs-CZ"/>
              <a:t>.</a:t>
            </a:r>
          </a:p>
          <a:p>
            <a:r>
              <a:rPr lang="cs-CZ" b="1"/>
              <a:t>Silikagel </a:t>
            </a:r>
            <a:r>
              <a:rPr lang="cs-CZ"/>
              <a:t>(pórovitá forma) se používá     jako sušidlo, pohlcovač (sorbent) a nosič katalyzátorů.</a:t>
            </a:r>
          </a:p>
        </p:txBody>
      </p:sp>
      <p:pic>
        <p:nvPicPr>
          <p:cNvPr id="14341" name="Picture 5" descr="220px-Silica_gel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3789363"/>
            <a:ext cx="2655888" cy="253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4000" b="1"/>
              <a:t>Oxid železitý – Fe</a:t>
            </a:r>
            <a:r>
              <a:rPr lang="cs-CZ" sz="4000" b="1" baseline="-25000"/>
              <a:t>2</a:t>
            </a:r>
            <a:r>
              <a:rPr lang="cs-CZ" sz="4000" b="1"/>
              <a:t>O</a:t>
            </a:r>
            <a:r>
              <a:rPr lang="cs-CZ" sz="4000" b="1" baseline="-25000"/>
              <a:t>3</a:t>
            </a:r>
            <a:endParaRPr lang="cs-CZ" sz="4000" b="1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29600" cy="4568825"/>
          </a:xfrm>
        </p:spPr>
        <p:txBody>
          <a:bodyPr/>
          <a:lstStyle/>
          <a:p>
            <a:r>
              <a:rPr lang="cs-CZ"/>
              <a:t>Je hnědočervený prášek.</a:t>
            </a:r>
          </a:p>
          <a:p>
            <a:r>
              <a:rPr lang="cs-CZ"/>
              <a:t>V přírodě se vyskytuje jako nerost krevel (hematit). Ten je důležitou rudou železa.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pPr>
              <a:buFontTx/>
              <a:buNone/>
            </a:pPr>
            <a:endParaRPr lang="cs-CZ"/>
          </a:p>
        </p:txBody>
      </p:sp>
      <p:pic>
        <p:nvPicPr>
          <p:cNvPr id="15365" name="Picture 5" descr="Soubor:Oxid železitý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3716338"/>
            <a:ext cx="4786313" cy="189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7" name="Picture 7" descr="Mineral Olixisto GDFL1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573463"/>
            <a:ext cx="2678113" cy="2008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3600" b="1"/>
              <a:t>Použité zdroje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9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90000"/>
              </a:lnSpc>
            </a:pPr>
            <a:r>
              <a:rPr lang="cs-CZ" sz="2500"/>
              <a:t>ŠKODA, Jiří a Pavel DOULÍK. </a:t>
            </a:r>
            <a:r>
              <a:rPr lang="cs-CZ" sz="2500" i="1"/>
              <a:t>Chemie 8: pro základní školy a víceletá gymnázia : učebnice</a:t>
            </a:r>
            <a:r>
              <a:rPr lang="cs-CZ" sz="2500"/>
              <a:t>. 1. vyd. Plzeň: Fraus, 2006, 136 s. ISBN 80-723-8442-2. </a:t>
            </a:r>
          </a:p>
          <a:p>
            <a:pPr>
              <a:lnSpc>
                <a:spcPct val="9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90000"/>
              </a:lnSpc>
            </a:pPr>
            <a:endParaRPr lang="cs-CZ" sz="2400"/>
          </a:p>
          <a:p>
            <a:pPr>
              <a:lnSpc>
                <a:spcPct val="90000"/>
              </a:lnSpc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583</TotalTime>
  <Words>710</Words>
  <Application>Microsoft Office PowerPoint</Application>
  <PresentationFormat>Předvádění na obrazovce (4:3)</PresentationFormat>
  <Paragraphs>98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Prezentace aplikace PowerPoint</vt:lpstr>
      <vt:lpstr>Anotace</vt:lpstr>
      <vt:lpstr>Významné oxidy</vt:lpstr>
      <vt:lpstr>Oxid dusičitý – NO2</vt:lpstr>
      <vt:lpstr>Oxid uhelnatý - CO</vt:lpstr>
      <vt:lpstr>Oxid uhličitý – CO2</vt:lpstr>
      <vt:lpstr>Oxid uhličitý – CO2</vt:lpstr>
      <vt:lpstr>Oxid vápenatý - CaO</vt:lpstr>
      <vt:lpstr>Oxid hlinitý – Al2O3</vt:lpstr>
      <vt:lpstr>Oxid hlinitý – Al2O3</vt:lpstr>
      <vt:lpstr>Oxid křemičitý – SiO2</vt:lpstr>
      <vt:lpstr>Oxid křemičitý – SiO2</vt:lpstr>
      <vt:lpstr>Oxid železitý – Fe2O3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11</cp:revision>
  <dcterms:created xsi:type="dcterms:W3CDTF">2013-04-20T18:17:13Z</dcterms:created>
  <dcterms:modified xsi:type="dcterms:W3CDTF">2013-05-18T17:22:04Z</dcterms:modified>
</cp:coreProperties>
</file>