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3" r:id="rId5"/>
    <p:sldId id="259" r:id="rId6"/>
    <p:sldId id="260" r:id="rId7"/>
    <p:sldId id="261" r:id="rId8"/>
    <p:sldId id="262" r:id="rId9"/>
    <p:sldId id="265" r:id="rId10"/>
    <p:sldId id="264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3" autoAdjust="0"/>
    <p:restoredTop sz="94660"/>
  </p:normalViewPr>
  <p:slideViewPr>
    <p:cSldViewPr snapToGrid="0">
      <p:cViewPr varScale="1">
        <p:scale>
          <a:sx n="64" d="100"/>
          <a:sy n="64" d="100"/>
        </p:scale>
        <p:origin x="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11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90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539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438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387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059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229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613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599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789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844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3EA0E-3175-48F5-BF9E-B6944564E55B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1D560D-948A-4302-9856-AC8182B87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96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420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s.wikipedia.org/wiki/23._dube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%C4%8Cesk%C3%BD_kr%C3%A1l" TargetMode="External"/><Relationship Id="rId5" Type="http://schemas.openxmlformats.org/officeDocument/2006/relationships/hyperlink" Target="http://cs.wikipedia.org/wiki/1471" TargetMode="External"/><Relationship Id="rId4" Type="http://schemas.openxmlformats.org/officeDocument/2006/relationships/hyperlink" Target="http://cs.wikipedia.org/wiki/145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m.cz/img/his/num/prazsky_gros_jiriho_z_podebrad_rv_v.jpg" TargetMode="External"/><Relationship Id="rId2" Type="http://schemas.openxmlformats.org/officeDocument/2006/relationships/hyperlink" Target="http://upload.wikimedia.org/wikipedia/commons/a/a0/Georg_of_Podebrad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6/6c/Vladislaus_II_of_Bohemia_and_Hungary.jpg" TargetMode="External"/><Relationship Id="rId5" Type="http://schemas.openxmlformats.org/officeDocument/2006/relationships/hyperlink" Target="http://upload.wikimedia.org/wikipedia/commons/a/a2/Ladislas_the_Posthumous_001.jpg" TargetMode="External"/><Relationship Id="rId4" Type="http://schemas.openxmlformats.org/officeDocument/2006/relationships/hyperlink" Target="http://www.nm.cz/img/his/num/prazsky_gros_jiriho_z_podebrad_av_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229" y="415260"/>
            <a:ext cx="7562088" cy="2161032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4220824"/>
              </p:ext>
            </p:extLst>
          </p:nvPr>
        </p:nvGraphicFramePr>
        <p:xfrm>
          <a:off x="838199" y="2953061"/>
          <a:ext cx="10014679" cy="3904937"/>
        </p:xfrm>
        <a:graphic>
          <a:graphicData uri="http://schemas.openxmlformats.org/drawingml/2006/table">
            <a:tbl>
              <a:tblPr/>
              <a:tblGrid>
                <a:gridCol w="1857407"/>
                <a:gridCol w="8157272"/>
              </a:tblGrid>
              <a:tr h="820474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</a:rPr>
                        <a:t>NÁZEV ŠKOLY: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ZÁKLADNÍ ŠKOLA TIŠICE, okres MĚLNÍK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74752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AUTOR: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</a:rPr>
                        <a:t>Mgr. Simona </a:t>
                      </a:r>
                      <a:r>
                        <a:rPr lang="cs-CZ" sz="1400" dirty="0" err="1" smtClean="0">
                          <a:effectLst/>
                          <a:latin typeface="Arial" panose="020B0604020202020204" pitchFamily="34" charset="0"/>
                        </a:rPr>
                        <a:t>Rendeková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8953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NÁZEV: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</a:rPr>
                        <a:t>VY_12_INOVACE_08_ČESKÉ DĚJINY_JIŘÍ Z PODĚBRAD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90758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ČÍSLO PROJEKTU: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CZ.1.07/1.4.00/21.3130</a:t>
                      </a:r>
                      <a:endParaRPr lang="cs-CZ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r>
                        <a:rPr lang="cs-CZ" dirty="0">
                          <a:effectLst/>
                          <a:latin typeface="Arial" panose="020B0604020202020204" pitchFamily="34" charset="0"/>
                        </a:rPr>
                        <a:t/>
                      </a:r>
                      <a:br>
                        <a:rPr lang="cs-CZ" dirty="0">
                          <a:effectLst/>
                          <a:latin typeface="Arial" panose="020B0604020202020204" pitchFamily="34" charset="0"/>
                        </a:rPr>
                      </a:br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3006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528" y="3602038"/>
            <a:ext cx="9948472" cy="165576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94283" y="3105835"/>
            <a:ext cx="870928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Předmět:  Vlastivěda</a:t>
            </a:r>
          </a:p>
          <a:p>
            <a:r>
              <a:rPr lang="cs-CZ" sz="3200" dirty="0"/>
              <a:t>Ročník:  4.ročník </a:t>
            </a:r>
          </a:p>
          <a:p>
            <a:endParaRPr lang="cs-CZ" sz="3200" dirty="0"/>
          </a:p>
          <a:p>
            <a:r>
              <a:rPr lang="cs-CZ" sz="3200" dirty="0" smtClean="0"/>
              <a:t>Prezentace </a:t>
            </a:r>
            <a:r>
              <a:rPr lang="cs-CZ" sz="3200" dirty="0"/>
              <a:t>slouží k procvičení práce s textem a zopakování </a:t>
            </a:r>
            <a:r>
              <a:rPr lang="cs-CZ" sz="3200" dirty="0" smtClean="0"/>
              <a:t>a prověření probrané látky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25641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3082" y="1072037"/>
            <a:ext cx="888916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Jiří z Kunštátu a Poděbrad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r>
              <a:rPr lang="cs-CZ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Narodil se </a:t>
            </a:r>
            <a:r>
              <a:rPr lang="cs-CZ" sz="2800" b="0" i="0" u="none" strike="noStrike" dirty="0" smtClean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2" tooltip="23. duben"/>
              </a:rPr>
              <a:t>23. dubna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s-CZ" sz="2800" b="0" i="0" u="none" strike="noStrike" dirty="0" smtClean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3" tooltip="1420"/>
              </a:rPr>
              <a:t>1420</a:t>
            </a:r>
            <a:r>
              <a:rPr lang="cs-CZ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 v 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s-CZ" sz="2800" b="0" i="0" u="none" strike="noStrike" dirty="0" smtClean="0">
                <a:solidFill>
                  <a:srgbClr val="0B0080"/>
                </a:solidFill>
                <a:effectLst/>
                <a:latin typeface="Arial" panose="020B0604020202020204" pitchFamily="34" charset="0"/>
              </a:rPr>
              <a:t>Poděbradech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 </a:t>
            </a:r>
          </a:p>
          <a:p>
            <a:r>
              <a:rPr lang="cs-CZ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B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yl od roku </a:t>
            </a:r>
            <a:r>
              <a:rPr lang="cs-CZ" sz="2800" b="0" i="0" u="none" strike="noStrike" dirty="0" smtClean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4" tooltip="1458"/>
              </a:rPr>
              <a:t>1458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po zvolení českou šlechtou až do smrti roku </a:t>
            </a:r>
            <a:r>
              <a:rPr lang="cs-CZ" sz="2800" b="0" i="0" u="none" strike="noStrike" dirty="0" smtClean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5" tooltip="1471"/>
              </a:rPr>
              <a:t>1471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s-CZ" sz="2800" b="0" i="0" u="none" strike="noStrike" dirty="0" smtClean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6" tooltip="Český král"/>
              </a:rPr>
              <a:t>český král</a:t>
            </a:r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cs-CZ" sz="2800" b="0" i="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Stal se jediným českým panovníkem, který nepocházel z panovnické dynastie, ale z panského stavu domácí šlechty. Po něm vládli již pouze králové z cizích dynastií.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http://upload.wikimedia.org/wikipedia/commons/a/a0/Georg_of_Podebrady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05" y="1072037"/>
            <a:ext cx="260985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1472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5576" y="3406913"/>
            <a:ext cx="113119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Jiří z Poděbrad byl nejmocnější a nejbohatší pán východočeského kališnického svazu.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Přispěl k rozvoji českého království a to jak hmotně, tak i kulturně. Obnovil hospodářství země, které narušily dlouholeté války.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Zasloužil se o obnovu dolování stříbra v Kutné Hoře, o ražbu českého groše.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Podporoval obchodní cesty, které byly nutné pro rozvoj zahraničního obchodu. Pro podporu řemesla a obchodu uděloval cla a tržní předpisy. Chtěl stejně jako Karel IV., obnovit jednotu českého státu a posílit královskou moc navrácením statků.</a:t>
            </a:r>
            <a:endParaRPr lang="cs-CZ" sz="2400" dirty="0"/>
          </a:p>
        </p:txBody>
      </p:sp>
      <p:pic>
        <p:nvPicPr>
          <p:cNvPr id="2050" name="Picture 2" descr="http://www.nm.cz/img/his/num/prazsky_gros_jiriho_z_podebrad_av_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89" y="-1385341"/>
            <a:ext cx="4762500" cy="461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nm.cz/img/his/num/prazsky_gros_jiriho_z_podebrad_rv_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690" y="-1480592"/>
            <a:ext cx="4762500" cy="4705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136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4499" y="974359"/>
            <a:ext cx="464695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V roce 1452 zvolil sněm Jiřího za zemského správce.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S tehdy vládnoucím nezletilým králem </a:t>
            </a:r>
            <a:r>
              <a:rPr lang="cs-CZ" sz="2400" b="1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Ladislavem Pohrobkem </a:t>
            </a:r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Jiří příliš nevycházel. Nepřijímal jeho rady ve prospěch země, ale řídil se pomluvami nepřátel.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Funkci správce vykonával Jiří pět let a během této doby se mu podařilo urovnat poměry v zemi a upevnit mezinárodní postavení českého státu.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http://upload.wikimedia.org/wikipedia/commons/a/a2/Ladislas_the_Posthumous_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346" y="222455"/>
            <a:ext cx="4425078" cy="630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735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4577" y="2136339"/>
            <a:ext cx="10777928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Díky tomuto byl v březnu 1458 Jiří zvolen českým králem. Katolické panstvo z jeho zvolením souhlasilo, doufalo, že Jiří bude tvárným a povolným panovníkem.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Před korunovací musel Jiří slíbit papežským legátům poslušnost a odpor proti kacířům, pro obnovení víry.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Protože musel svůj slib splnit, vystoupil v roce 1461 proti jednotě bratrské. Větší zásahy proti kališníkům ale neudělal.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1256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9705" y="2274838"/>
            <a:ext cx="10912839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V letech 1462 – 64 se šířilo po západní Evropě poselství vládcům. Jeho cílem bylo vytvoření mírové unie evropských států, ve kterém by měli jeho členové stejná práva a vzájemné spory by se řešily bez použití násilí.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I když se tento plán vydával za společnou obranu proti turecké expanzi, bylo jasné, že jde o ochranu českého království před papežem.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251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37657" y="-839449"/>
            <a:ext cx="4420349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Katolické panstvo vytvořilo tzv. Zelenohorskou jednotu a s požehnáním papeže Pavla </a:t>
            </a:r>
            <a:r>
              <a:rPr lang="cs-CZ" sz="2400" b="0" i="0" dirty="0" err="1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ll</a:t>
            </a:r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. zahájilo boj proti králi.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V roce 1466 byl Jiří papežem prohlášen za kacíře a čelil křížovému tažení, v jehož čele byl Jiřího bývalý zeť,</a:t>
            </a:r>
            <a:r>
              <a:rPr lang="cs-CZ" sz="2400" b="1" i="0" dirty="0" smtClean="0">
                <a:solidFill>
                  <a:srgbClr val="3333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uherský král Matyáš</a:t>
            </a:r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V únoru 1469 se však Matyáš ocitl po bitvě u Vilémova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v královském obležení. V zajetí slíbil , že se bude snažit o smíření Jiřího s papežem. Po propuštění se ale nebránil zvolení katolickými pány za českého krále.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http://upload.wikimedia.org/wikipedia/commons/3/36/Matei_Corvin_Johannes_de_Thurocz_f1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" y="-950715"/>
            <a:ext cx="5000460" cy="677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500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4695" y="1124262"/>
            <a:ext cx="3942413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Jiří věděl, že jeho synové se české koruny nedočkají a proto se rozhodl přenechat ji Jagelloncům. Český sněm Matyáše jako krále odmítl a přiznal právo na českou korunu synovi krále Kazimíra IV., Vladislavu Jagelonskému. </a:t>
            </a:r>
          </a:p>
          <a:p>
            <a:r>
              <a:rPr lang="cs-CZ" sz="2400" b="0" i="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Ten se stal českým i uherským králem a země Koruny české byly opět spojeny.</a:t>
            </a:r>
            <a:endParaRPr lang="cs-CZ" sz="2400" dirty="0"/>
          </a:p>
        </p:txBody>
      </p:sp>
      <p:pic>
        <p:nvPicPr>
          <p:cNvPr id="4098" name="Picture 2" descr="http://upload.wikimedia.org/wikipedia/commons/6/6c/Vladislaus_II_of_Bohemia_and_Hunga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404" y="614734"/>
            <a:ext cx="2867025" cy="555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135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48000" y="3105835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http://upload.wikimedia.org/wikipedia/commons/a/a0/Georg_of_Podebrady.jpg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http://www.nm.cz/img/his/num/prazsky_gros_jiriho_z_podebrad_rv_v.jpg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http://www.nm.cz/img/his/num/prazsky_gros_jiriho_z_podebrad_av_v.jpg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http://upload.wikimedia.org/wikipedia/commons/a/a2/Ladislas_the_Posthumous_001.jpg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http://upload.wikimedia.org/wikipedia/commons/6/6c/Vladislaus_II_of_Bohemia_and_Hungary.jpg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48000" y="31058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4"/>
              </a:rPr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8913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484</Words>
  <Application>Microsoft Office PowerPoint</Application>
  <PresentationFormat>Širokoúhlá obrazovka</PresentationFormat>
  <Paragraphs>44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Alternate Universe</dc:creator>
  <cp:lastModifiedBy>Alternate Universe</cp:lastModifiedBy>
  <cp:revision>15</cp:revision>
  <dcterms:created xsi:type="dcterms:W3CDTF">2013-06-08T11:19:19Z</dcterms:created>
  <dcterms:modified xsi:type="dcterms:W3CDTF">2013-06-09T23:34:15Z</dcterms:modified>
</cp:coreProperties>
</file>