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6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826B927-EDEF-4E87-951E-65161FD72C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DDC2912-D2F6-4648-9B6C-E66EC63646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701172136"/>
              </p:ext>
            </p:extLst>
          </p:nvPr>
        </p:nvGraphicFramePr>
        <p:xfrm>
          <a:off x="899592" y="332657"/>
          <a:ext cx="6624736" cy="52565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1479"/>
                <a:gridCol w="4873257"/>
              </a:tblGrid>
              <a:tr h="2963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98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VY-32-INOVACE-489 </a:t>
                      </a:r>
                      <a:r>
                        <a:rPr lang="cs-CZ" sz="1100" dirty="0">
                          <a:effectLst/>
                        </a:rPr>
                        <a:t>Výslovnost vedlejších názvu rostlin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5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3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74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Průřezová témata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Člověk a životní prostředí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4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3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9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5. 12. 2012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902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20. 12. 2012 ZZV 1. Za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268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Výklad nové látky – názornější a přehlednější vysvětlení učiva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91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Druh, rod, čeleď, rodové jméno, druhové jméno, kultivar, odrůda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Určeno do hodiny i pro samostudium, osvojení si vědeckých názvů rostlin při práci s odbornou literaturou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407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599442"/>
            <a:ext cx="7560840" cy="125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215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Vědecké názvy rostlin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933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Dendrologie</a:t>
            </a:r>
            <a:r>
              <a:rPr lang="cs-CZ" dirty="0" smtClean="0"/>
              <a:t> – nauka o dřevinách</a:t>
            </a:r>
          </a:p>
          <a:p>
            <a:endParaRPr lang="cs-CZ" dirty="0" smtClean="0"/>
          </a:p>
          <a:p>
            <a:r>
              <a:rPr lang="cs-CZ" b="1" dirty="0" smtClean="0"/>
              <a:t>Taxonomie</a:t>
            </a:r>
            <a:r>
              <a:rPr lang="cs-CZ" dirty="0" smtClean="0"/>
              <a:t> – klasifikace dřevin (rozpoznání, popis, pojmenování, utřídění)</a:t>
            </a:r>
          </a:p>
          <a:p>
            <a:endParaRPr lang="cs-CZ" dirty="0" smtClean="0"/>
          </a:p>
          <a:p>
            <a:r>
              <a:rPr lang="cs-CZ" b="1" dirty="0" smtClean="0"/>
              <a:t>Druh</a:t>
            </a:r>
            <a:r>
              <a:rPr lang="cs-CZ" dirty="0" smtClean="0"/>
              <a:t> – skupina jednotlivců s podobnými genetickými vlastnostmi (vzhled, znaky, nároky, společný původ, vyskytuje se na určitém zemí)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Rod</a:t>
            </a:r>
            <a:r>
              <a:rPr lang="cs-CZ" dirty="0" smtClean="0"/>
              <a:t> – soubor příbuzných druhů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Čeleď</a:t>
            </a:r>
            <a:r>
              <a:rPr lang="cs-CZ" dirty="0" smtClean="0"/>
              <a:t> – soubor rodů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602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Vědecké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Rodové jméno </a:t>
            </a:r>
            <a:r>
              <a:rPr lang="cs-CZ" dirty="0" smtClean="0"/>
              <a:t>– podstatné jméno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Druhové jméno </a:t>
            </a:r>
            <a:r>
              <a:rPr lang="cs-CZ" dirty="0" smtClean="0"/>
              <a:t>– přídavné jméno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Kultivar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Jméno</a:t>
            </a:r>
            <a:r>
              <a:rPr lang="cs-CZ" dirty="0" smtClean="0"/>
              <a:t> (zkratka), botanika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Synonyma</a:t>
            </a:r>
            <a:r>
              <a:rPr lang="cs-CZ" dirty="0" smtClean="0"/>
              <a:t> (ostatní používané názvy)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Poddruh</a:t>
            </a:r>
            <a:r>
              <a:rPr lang="cs-CZ" dirty="0" smtClean="0"/>
              <a:t> (</a:t>
            </a:r>
            <a:r>
              <a:rPr lang="cs-CZ" dirty="0" err="1" smtClean="0"/>
              <a:t>subspecie</a:t>
            </a:r>
            <a:r>
              <a:rPr lang="cs-CZ" dirty="0" smtClean="0"/>
              <a:t>)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/>
              <a:t>Odrůda</a:t>
            </a:r>
            <a:r>
              <a:rPr lang="cs-CZ" dirty="0" smtClean="0"/>
              <a:t> (var.)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Příklad: </a:t>
            </a:r>
          </a:p>
          <a:p>
            <a:pPr marL="0" indent="0">
              <a:buNone/>
            </a:pPr>
            <a:r>
              <a:rPr lang="cs-CZ" dirty="0" err="1" smtClean="0"/>
              <a:t>Fagus</a:t>
            </a:r>
            <a:r>
              <a:rPr lang="cs-CZ" dirty="0" smtClean="0"/>
              <a:t> </a:t>
            </a:r>
            <a:r>
              <a:rPr lang="cs-CZ" dirty="0" err="1" smtClean="0"/>
              <a:t>silbatica</a:t>
            </a:r>
            <a:r>
              <a:rPr lang="cs-CZ" dirty="0" smtClean="0"/>
              <a:t> L. (Carl von Linné), Acer </a:t>
            </a:r>
            <a:r>
              <a:rPr lang="cs-CZ" dirty="0" err="1" smtClean="0"/>
              <a:t>davidii</a:t>
            </a:r>
            <a:r>
              <a:rPr lang="cs-CZ" dirty="0" smtClean="0"/>
              <a:t> </a:t>
            </a:r>
            <a:r>
              <a:rPr lang="cs-CZ" dirty="0" err="1" smtClean="0"/>
              <a:t>subsp</a:t>
            </a:r>
            <a:r>
              <a:rPr lang="cs-CZ" dirty="0" smtClean="0"/>
              <a:t>. </a:t>
            </a:r>
            <a:r>
              <a:rPr lang="cs-CZ" dirty="0" err="1" smtClean="0"/>
              <a:t>Grosseri</a:t>
            </a:r>
            <a:r>
              <a:rPr lang="cs-CZ" dirty="0" smtClean="0"/>
              <a:t>, Malus </a:t>
            </a:r>
            <a:r>
              <a:rPr lang="cs-CZ" dirty="0" err="1" smtClean="0"/>
              <a:t>toringo</a:t>
            </a:r>
            <a:r>
              <a:rPr lang="cs-CZ" dirty="0" smtClean="0"/>
              <a:t> var. </a:t>
            </a:r>
            <a:r>
              <a:rPr lang="cs-CZ" dirty="0" err="1" smtClean="0"/>
              <a:t>Sergentii</a:t>
            </a:r>
            <a:r>
              <a:rPr lang="cs-CZ" dirty="0" smtClean="0"/>
              <a:t>, </a:t>
            </a:r>
            <a:r>
              <a:rPr lang="cs-CZ" dirty="0" err="1" smtClean="0"/>
              <a:t>Picea</a:t>
            </a:r>
            <a:r>
              <a:rPr lang="cs-CZ" dirty="0" smtClean="0"/>
              <a:t> </a:t>
            </a:r>
            <a:r>
              <a:rPr lang="cs-CZ" dirty="0" err="1" smtClean="0"/>
              <a:t>abies</a:t>
            </a:r>
            <a:r>
              <a:rPr lang="cs-CZ" dirty="0" smtClean="0"/>
              <a:t> </a:t>
            </a:r>
            <a:r>
              <a:rPr lang="cs-CZ" dirty="0" smtClean="0">
                <a:latin typeface="Times New Roman"/>
                <a:cs typeface="Times New Roman"/>
              </a:rPr>
              <a:t>'</a:t>
            </a:r>
            <a:r>
              <a:rPr lang="cs-CZ" dirty="0" err="1" smtClean="0"/>
              <a:t>Inversa</a:t>
            </a:r>
            <a:r>
              <a:rPr lang="cs-CZ" dirty="0" smtClean="0">
                <a:latin typeface="Times New Roman"/>
                <a:cs typeface="Times New Roman"/>
              </a:rPr>
              <a:t>‚</a:t>
            </a:r>
          </a:p>
          <a:p>
            <a:pPr marL="0" indent="0">
              <a:buNone/>
            </a:pPr>
            <a:endParaRPr lang="cs-CZ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cs typeface="Times New Roman"/>
              </a:rPr>
              <a:t>X </a:t>
            </a:r>
            <a:r>
              <a:rPr lang="cs-CZ" dirty="0" smtClean="0">
                <a:cs typeface="Times New Roman"/>
              </a:rPr>
              <a:t>názvy kříženců: </a:t>
            </a:r>
            <a:r>
              <a:rPr lang="cs-CZ" dirty="0" err="1" smtClean="0">
                <a:cs typeface="Times New Roman"/>
              </a:rPr>
              <a:t>Viburnum</a:t>
            </a:r>
            <a:r>
              <a:rPr lang="cs-CZ" dirty="0" smtClean="0">
                <a:cs typeface="Times New Roman"/>
              </a:rPr>
              <a:t> x </a:t>
            </a:r>
            <a:r>
              <a:rPr lang="cs-CZ" dirty="0" err="1" smtClean="0">
                <a:cs typeface="Times New Roman"/>
              </a:rPr>
              <a:t>pragense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456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Výslovnost vědeckých (latinských) názvů dřevin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Samohlásky má latina krátké a dlouhé, délka se však neoznačuje</a:t>
            </a:r>
          </a:p>
          <a:p>
            <a:r>
              <a:rPr lang="cs-CZ" dirty="0" smtClean="0"/>
              <a:t>Samohlásky se vyslovují zřetelně, neredukují se, nemění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Př.: </a:t>
            </a:r>
          </a:p>
          <a:p>
            <a:pPr marL="0" indent="0">
              <a:buNone/>
            </a:pPr>
            <a:r>
              <a:rPr lang="cs-CZ" dirty="0" smtClean="0"/>
              <a:t>COTONEASTER → KOTONEASTER (ne </a:t>
            </a:r>
            <a:r>
              <a:rPr lang="cs-CZ" dirty="0" err="1" smtClean="0"/>
              <a:t>kotonastr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1531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 EU </a:t>
            </a:r>
            <a:r>
              <a:rPr lang="cs-CZ" dirty="0" smtClean="0">
                <a:latin typeface="+mn-lt"/>
                <a:cs typeface="Times New Roman"/>
              </a:rPr>
              <a:t>→ EU</a:t>
            </a:r>
            <a:br>
              <a:rPr lang="cs-CZ" dirty="0" smtClean="0">
                <a:latin typeface="+mn-lt"/>
                <a:cs typeface="Times New Roman"/>
              </a:rPr>
            </a:br>
            <a:r>
              <a:rPr lang="cs-CZ" dirty="0" smtClean="0">
                <a:latin typeface="+mn-lt"/>
                <a:cs typeface="Times New Roman"/>
              </a:rPr>
              <a:t>AU </a:t>
            </a:r>
            <a:r>
              <a:rPr lang="cs-CZ" dirty="0" smtClean="0">
                <a:cs typeface="Times New Roman"/>
              </a:rPr>
              <a:t>→ É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EU </a:t>
            </a:r>
            <a:r>
              <a:rPr lang="cs-CZ" dirty="0" smtClean="0">
                <a:cs typeface="Times New Roman"/>
              </a:rPr>
              <a:t>→ EU </a:t>
            </a:r>
          </a:p>
          <a:p>
            <a:r>
              <a:rPr lang="cs-CZ" dirty="0" err="1" smtClean="0">
                <a:cs typeface="Times New Roman"/>
              </a:rPr>
              <a:t>Phyteuma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>
                <a:cs typeface="Times New Roman"/>
              </a:rPr>
              <a:t>→ </a:t>
            </a:r>
            <a:r>
              <a:rPr lang="cs-CZ" dirty="0" err="1">
                <a:cs typeface="Times New Roman"/>
              </a:rPr>
              <a:t>fyteuma</a:t>
            </a:r>
            <a:endParaRPr lang="cs-CZ" dirty="0"/>
          </a:p>
          <a:p>
            <a:endParaRPr lang="cs-CZ" dirty="0" smtClean="0"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cs typeface="Times New Roman"/>
              </a:rPr>
              <a:t>AU → É</a:t>
            </a:r>
          </a:p>
          <a:p>
            <a:r>
              <a:rPr lang="cs-CZ" dirty="0" err="1">
                <a:cs typeface="Times New Roman"/>
              </a:rPr>
              <a:t>Europaeus</a:t>
            </a:r>
            <a:r>
              <a:rPr lang="cs-CZ" dirty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európéus</a:t>
            </a:r>
            <a:endParaRPr lang="cs-CZ" dirty="0"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56449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54840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I </a:t>
            </a:r>
            <a:r>
              <a:rPr lang="cs-CZ" dirty="0" smtClean="0">
                <a:cs typeface="Times New Roman"/>
              </a:rPr>
              <a:t>→ J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AI, OI </a:t>
            </a:r>
            <a:r>
              <a:rPr lang="cs-CZ" dirty="0"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AJ, OJ</a:t>
            </a:r>
            <a:br>
              <a:rPr lang="cs-CZ" dirty="0" smtClean="0">
                <a:cs typeface="Times New Roman"/>
              </a:rPr>
            </a:br>
            <a:r>
              <a:rPr lang="cs-CZ" dirty="0" smtClean="0">
                <a:cs typeface="Times New Roman"/>
              </a:rPr>
              <a:t>PH → F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8229600" cy="4179168"/>
          </a:xfrm>
        </p:spPr>
        <p:txBody>
          <a:bodyPr/>
          <a:lstStyle/>
          <a:p>
            <a:r>
              <a:rPr lang="cs-CZ" dirty="0" smtClean="0"/>
              <a:t>Na začátku slov (</a:t>
            </a:r>
            <a:r>
              <a:rPr lang="cs-CZ" dirty="0" err="1" smtClean="0"/>
              <a:t>Iovis</a:t>
            </a:r>
            <a:r>
              <a:rPr lang="cs-CZ" dirty="0" smtClean="0"/>
              <a:t> </a:t>
            </a:r>
            <a:r>
              <a:rPr lang="cs-CZ" dirty="0" smtClean="0"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Jovis</a:t>
            </a:r>
            <a:r>
              <a:rPr lang="cs-CZ" dirty="0" smtClean="0">
                <a:cs typeface="Times New Roman"/>
              </a:rPr>
              <a:t>)</a:t>
            </a:r>
          </a:p>
          <a:p>
            <a:endParaRPr lang="cs-CZ" dirty="0">
              <a:cs typeface="Times New Roman"/>
            </a:endParaRPr>
          </a:p>
          <a:p>
            <a:r>
              <a:rPr lang="cs-CZ" b="1" dirty="0" err="1"/>
              <a:t>Ph</a:t>
            </a:r>
            <a:r>
              <a:rPr lang="cs-CZ" dirty="0"/>
              <a:t> se čte jako </a:t>
            </a:r>
            <a:r>
              <a:rPr lang="cs-CZ" b="1" dirty="0"/>
              <a:t>f </a:t>
            </a:r>
            <a:r>
              <a:rPr lang="cs-CZ" dirty="0"/>
              <a:t>(</a:t>
            </a:r>
            <a:r>
              <a:rPr lang="cs-CZ" dirty="0" err="1"/>
              <a:t>Dáphne</a:t>
            </a:r>
            <a:r>
              <a:rPr lang="cs-CZ" dirty="0"/>
              <a:t> </a:t>
            </a:r>
            <a:r>
              <a:rPr lang="cs-CZ" dirty="0">
                <a:cs typeface="Times New Roman"/>
              </a:rPr>
              <a:t>→ </a:t>
            </a:r>
            <a:r>
              <a:rPr lang="cs-CZ" dirty="0" err="1">
                <a:cs typeface="Times New Roman"/>
              </a:rPr>
              <a:t>Dafné</a:t>
            </a:r>
            <a:r>
              <a:rPr lang="cs-CZ" dirty="0">
                <a:cs typeface="Times New Roman"/>
              </a:rPr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415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DI, TI, NI </a:t>
            </a:r>
            <a:r>
              <a:rPr lang="cs-CZ" dirty="0"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DY, TY, 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Latina nemá měkké  souhlásky. </a:t>
            </a:r>
            <a:r>
              <a:rPr lang="cs-CZ" b="1" dirty="0" smtClean="0"/>
              <a:t>Di, ti, ni </a:t>
            </a:r>
            <a:r>
              <a:rPr lang="cs-CZ" dirty="0" smtClean="0"/>
              <a:t>se čte jako </a:t>
            </a:r>
            <a:r>
              <a:rPr lang="cs-CZ" b="1" dirty="0" err="1" smtClean="0"/>
              <a:t>dy</a:t>
            </a:r>
            <a:r>
              <a:rPr lang="cs-CZ" b="1" dirty="0" smtClean="0"/>
              <a:t>, ty, </a:t>
            </a:r>
            <a:r>
              <a:rPr lang="cs-CZ" b="1" dirty="0" err="1" smtClean="0"/>
              <a:t>ny</a:t>
            </a:r>
            <a:r>
              <a:rPr lang="cs-CZ" b="1" dirty="0" smtClean="0"/>
              <a:t> </a:t>
            </a:r>
            <a:r>
              <a:rPr lang="cs-CZ" dirty="0" smtClean="0"/>
              <a:t>(Digitális </a:t>
            </a:r>
            <a:r>
              <a:rPr lang="cs-CZ" dirty="0" smtClean="0"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Dygitális</a:t>
            </a:r>
            <a:r>
              <a:rPr lang="cs-CZ" dirty="0" smtClean="0">
                <a:cs typeface="Times New Roman"/>
              </a:rPr>
              <a:t>, </a:t>
            </a:r>
            <a:r>
              <a:rPr lang="cs-CZ" dirty="0" err="1" smtClean="0">
                <a:cs typeface="Times New Roman"/>
              </a:rPr>
              <a:t>Potentílla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Potentýlla</a:t>
            </a:r>
            <a:r>
              <a:rPr lang="cs-CZ" dirty="0" smtClean="0">
                <a:cs typeface="Times New Roman"/>
              </a:rPr>
              <a:t>)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Ti</a:t>
            </a:r>
            <a:r>
              <a:rPr lang="cs-CZ" dirty="0" smtClean="0"/>
              <a:t> před samohláskou se čte většinou jako </a:t>
            </a:r>
            <a:r>
              <a:rPr lang="cs-CZ" b="1" dirty="0" err="1" smtClean="0"/>
              <a:t>ci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Gentiána</a:t>
            </a:r>
            <a:r>
              <a:rPr lang="cs-CZ" dirty="0" smtClean="0"/>
              <a:t> </a:t>
            </a:r>
            <a:r>
              <a:rPr lang="cs-CZ" dirty="0" smtClean="0"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Gencijána</a:t>
            </a:r>
            <a:r>
              <a:rPr lang="cs-CZ" dirty="0" smtClean="0">
                <a:cs typeface="Times New Roman"/>
              </a:rPr>
              <a:t>, </a:t>
            </a:r>
            <a:r>
              <a:rPr lang="cs-CZ" dirty="0" err="1" smtClean="0">
                <a:cs typeface="Times New Roman"/>
              </a:rPr>
              <a:t>elátior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alacior</a:t>
            </a:r>
            <a:r>
              <a:rPr lang="cs-CZ" dirty="0" smtClean="0">
                <a:cs typeface="Times New Roman"/>
              </a:rPr>
              <a:t>)</a:t>
            </a:r>
          </a:p>
          <a:p>
            <a:endParaRPr lang="cs-CZ" dirty="0">
              <a:cs typeface="Times New Roman"/>
            </a:endParaRPr>
          </a:p>
          <a:p>
            <a:r>
              <a:rPr lang="cs-CZ" dirty="0" smtClean="0">
                <a:cs typeface="Times New Roman"/>
              </a:rPr>
              <a:t>Pokud po </a:t>
            </a:r>
            <a:r>
              <a:rPr lang="cs-CZ" b="1" dirty="0" smtClean="0">
                <a:cs typeface="Times New Roman"/>
              </a:rPr>
              <a:t>ti</a:t>
            </a:r>
            <a:r>
              <a:rPr lang="cs-CZ" dirty="0" smtClean="0">
                <a:cs typeface="Times New Roman"/>
              </a:rPr>
              <a:t> následuje s, t, x, vyslovuje se jako </a:t>
            </a:r>
            <a:r>
              <a:rPr lang="cs-CZ" b="1" dirty="0" smtClean="0">
                <a:cs typeface="Times New Roman"/>
              </a:rPr>
              <a:t>ty </a:t>
            </a:r>
            <a:r>
              <a:rPr lang="cs-CZ" dirty="0" smtClean="0">
                <a:cs typeface="Times New Roman"/>
              </a:rPr>
              <a:t>(</a:t>
            </a:r>
            <a:r>
              <a:rPr lang="cs-CZ" dirty="0" err="1" smtClean="0">
                <a:cs typeface="Times New Roman"/>
              </a:rPr>
              <a:t>Cerástium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Cerastyum</a:t>
            </a:r>
            <a:r>
              <a:rPr lang="cs-CZ" dirty="0" smtClean="0">
                <a:cs typeface="Times New Roman"/>
              </a:rPr>
              <a:t>)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408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33238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 </a:t>
            </a:r>
            <a:r>
              <a:rPr lang="cs-CZ" dirty="0"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S, Z</a:t>
            </a:r>
            <a:br>
              <a:rPr lang="cs-CZ" dirty="0" smtClean="0">
                <a:cs typeface="Times New Roman"/>
              </a:rPr>
            </a:br>
            <a:r>
              <a:rPr lang="cs-CZ" dirty="0" smtClean="0">
                <a:cs typeface="Times New Roman"/>
              </a:rPr>
              <a:t>SS </a:t>
            </a:r>
            <a:r>
              <a:rPr lang="cs-CZ" dirty="0"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</a:t>
            </a:r>
            <a:r>
              <a:rPr lang="cs-CZ" dirty="0" smtClean="0"/>
              <a:t> se </a:t>
            </a:r>
            <a:r>
              <a:rPr lang="cs-CZ" dirty="0" err="1" smtClean="0"/>
              <a:t>vysluvuje</a:t>
            </a:r>
            <a:r>
              <a:rPr lang="cs-CZ" dirty="0" smtClean="0"/>
              <a:t> </a:t>
            </a:r>
            <a:r>
              <a:rPr lang="cs-CZ" b="1" dirty="0" smtClean="0"/>
              <a:t>S </a:t>
            </a:r>
            <a:r>
              <a:rPr lang="cs-CZ" dirty="0" smtClean="0"/>
              <a:t>na začátku a na konci slova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 se čte jako </a:t>
            </a:r>
            <a:r>
              <a:rPr lang="cs-CZ" b="1" dirty="0" smtClean="0">
                <a:cs typeface="Times New Roman"/>
              </a:rPr>
              <a:t>Z</a:t>
            </a:r>
            <a:r>
              <a:rPr lang="cs-CZ" dirty="0" smtClean="0">
                <a:cs typeface="Times New Roman"/>
              </a:rPr>
              <a:t>, je-li napsáno mezi samohláskami a ve skupinách </a:t>
            </a:r>
            <a:r>
              <a:rPr lang="cs-CZ" b="1" dirty="0" err="1" smtClean="0">
                <a:cs typeface="Times New Roman"/>
              </a:rPr>
              <a:t>ns</a:t>
            </a:r>
            <a:r>
              <a:rPr lang="cs-CZ" b="1" dirty="0" smtClean="0">
                <a:cs typeface="Times New Roman"/>
              </a:rPr>
              <a:t>, </a:t>
            </a:r>
            <a:r>
              <a:rPr lang="cs-CZ" b="1" dirty="0" err="1" smtClean="0">
                <a:cs typeface="Times New Roman"/>
              </a:rPr>
              <a:t>rs</a:t>
            </a:r>
            <a:r>
              <a:rPr lang="cs-CZ" b="1" dirty="0" smtClean="0">
                <a:cs typeface="Times New Roman"/>
              </a:rPr>
              <a:t>, </a:t>
            </a:r>
            <a:r>
              <a:rPr lang="cs-CZ" b="1" dirty="0" err="1" smtClean="0">
                <a:cs typeface="Times New Roman"/>
              </a:rPr>
              <a:t>ls</a:t>
            </a:r>
            <a:r>
              <a:rPr lang="cs-CZ" b="1" dirty="0">
                <a:cs typeface="Times New Roman"/>
              </a:rPr>
              <a:t> </a:t>
            </a:r>
            <a:r>
              <a:rPr lang="cs-CZ" dirty="0" smtClean="0">
                <a:cs typeface="Times New Roman"/>
              </a:rPr>
              <a:t>(</a:t>
            </a:r>
            <a:r>
              <a:rPr lang="cs-CZ" dirty="0" err="1" smtClean="0">
                <a:cs typeface="Times New Roman"/>
              </a:rPr>
              <a:t>obtúsus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optúzus</a:t>
            </a:r>
            <a:r>
              <a:rPr lang="cs-CZ" dirty="0" smtClean="0">
                <a:cs typeface="Times New Roman"/>
              </a:rPr>
              <a:t>, </a:t>
            </a:r>
            <a:r>
              <a:rPr lang="cs-CZ" dirty="0" err="1" smtClean="0">
                <a:cs typeface="Times New Roman"/>
              </a:rPr>
              <a:t>speciósus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speciózus</a:t>
            </a:r>
            <a:r>
              <a:rPr lang="cs-CZ" dirty="0" smtClean="0">
                <a:cs typeface="Times New Roman"/>
              </a:rPr>
              <a:t>)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se má číst jako S mezi samohláskami, píše se SS (</a:t>
            </a:r>
            <a:r>
              <a:rPr lang="cs-CZ" dirty="0" err="1"/>
              <a:t>spinosissimus</a:t>
            </a:r>
            <a:r>
              <a:rPr lang="cs-CZ" dirty="0"/>
              <a:t> </a:t>
            </a:r>
            <a:r>
              <a:rPr lang="cs-CZ" dirty="0">
                <a:cs typeface="Times New Roman"/>
              </a:rPr>
              <a:t>→ </a:t>
            </a:r>
            <a:r>
              <a:rPr lang="cs-CZ" dirty="0" err="1">
                <a:cs typeface="Times New Roman"/>
              </a:rPr>
              <a:t>spínózisimus</a:t>
            </a:r>
            <a:r>
              <a:rPr lang="cs-CZ" dirty="0">
                <a:cs typeface="Times New Roman"/>
              </a:rPr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115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7644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SU </a:t>
            </a:r>
            <a:r>
              <a:rPr lang="cs-CZ" dirty="0"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SV</a:t>
            </a:r>
            <a:br>
              <a:rPr lang="cs-CZ" dirty="0" smtClean="0">
                <a:cs typeface="Times New Roman"/>
              </a:rPr>
            </a:br>
            <a:r>
              <a:rPr lang="cs-CZ" dirty="0" smtClean="0">
                <a:cs typeface="Times New Roman"/>
              </a:rPr>
              <a:t>AE → OE</a:t>
            </a:r>
            <a:br>
              <a:rPr lang="cs-CZ" dirty="0" smtClean="0">
                <a:cs typeface="Times New Roman"/>
              </a:rPr>
            </a:br>
            <a:r>
              <a:rPr lang="cs-CZ" dirty="0" smtClean="0">
                <a:cs typeface="Times New Roman"/>
              </a:rPr>
              <a:t>QU, NQU → KV, NQV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b="1" dirty="0" smtClean="0"/>
              <a:t>SU</a:t>
            </a:r>
            <a:r>
              <a:rPr lang="cs-CZ" dirty="0" smtClean="0"/>
              <a:t> před samohláskou čteme  </a:t>
            </a:r>
            <a:r>
              <a:rPr lang="cs-CZ" b="1" dirty="0" smtClean="0"/>
              <a:t>SV</a:t>
            </a:r>
            <a:r>
              <a:rPr lang="cs-CZ" dirty="0" smtClean="0"/>
              <a:t> (</a:t>
            </a:r>
            <a:r>
              <a:rPr lang="cs-CZ" dirty="0" err="1" smtClean="0"/>
              <a:t>suávis</a:t>
            </a:r>
            <a:r>
              <a:rPr lang="cs-CZ" dirty="0" smtClean="0"/>
              <a:t> </a:t>
            </a:r>
            <a:r>
              <a:rPr lang="cs-CZ" dirty="0" smtClean="0"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svávis</a:t>
            </a:r>
            <a:r>
              <a:rPr lang="cs-CZ" dirty="0" smtClean="0">
                <a:cs typeface="Times New Roman"/>
              </a:rPr>
              <a:t>)</a:t>
            </a:r>
          </a:p>
          <a:p>
            <a:endParaRPr lang="cs-CZ" dirty="0">
              <a:cs typeface="Times New Roman"/>
            </a:endParaRPr>
          </a:p>
          <a:p>
            <a:r>
              <a:rPr lang="cs-CZ" b="1" dirty="0" err="1" smtClean="0">
                <a:cs typeface="Times New Roman"/>
              </a:rPr>
              <a:t>Ae</a:t>
            </a:r>
            <a:r>
              <a:rPr lang="cs-CZ" dirty="0" smtClean="0">
                <a:cs typeface="Times New Roman"/>
              </a:rPr>
              <a:t> a </a:t>
            </a:r>
            <a:r>
              <a:rPr lang="cs-CZ" b="1" dirty="0" err="1" smtClean="0">
                <a:cs typeface="Times New Roman"/>
              </a:rPr>
              <a:t>oe</a:t>
            </a:r>
            <a:r>
              <a:rPr lang="cs-CZ" dirty="0" smtClean="0">
                <a:cs typeface="Times New Roman"/>
              </a:rPr>
              <a:t> se většinou čtou jako </a:t>
            </a:r>
            <a:r>
              <a:rPr lang="cs-CZ" b="1" dirty="0" smtClean="0">
                <a:cs typeface="Times New Roman"/>
              </a:rPr>
              <a:t>é </a:t>
            </a:r>
            <a:r>
              <a:rPr lang="cs-CZ" dirty="0" smtClean="0">
                <a:cs typeface="Times New Roman"/>
              </a:rPr>
              <a:t>(</a:t>
            </a:r>
            <a:r>
              <a:rPr lang="cs-CZ" dirty="0" err="1" smtClean="0">
                <a:cs typeface="Times New Roman"/>
              </a:rPr>
              <a:t>europáeus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európé-us</a:t>
            </a:r>
            <a:r>
              <a:rPr lang="cs-CZ" dirty="0" smtClean="0">
                <a:cs typeface="Times New Roman"/>
              </a:rPr>
              <a:t>; </a:t>
            </a:r>
            <a:r>
              <a:rPr lang="cs-CZ" dirty="0" err="1" smtClean="0">
                <a:cs typeface="Times New Roman"/>
              </a:rPr>
              <a:t>Chamaebúxus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Chamébúxus</a:t>
            </a:r>
            <a:r>
              <a:rPr lang="cs-CZ" dirty="0" smtClean="0">
                <a:cs typeface="Times New Roman"/>
              </a:rPr>
              <a:t>; </a:t>
            </a:r>
            <a:r>
              <a:rPr lang="cs-CZ" dirty="0" err="1" smtClean="0">
                <a:cs typeface="Times New Roman"/>
              </a:rPr>
              <a:t>caespotósus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céspitózus</a:t>
            </a:r>
            <a:r>
              <a:rPr lang="cs-CZ" dirty="0" smtClean="0">
                <a:cs typeface="Times New Roman"/>
              </a:rPr>
              <a:t>; </a:t>
            </a:r>
            <a:r>
              <a:rPr lang="cs-CZ" dirty="0" err="1" smtClean="0">
                <a:cs typeface="Times New Roman"/>
              </a:rPr>
              <a:t>coerúleus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cérule-us</a:t>
            </a:r>
            <a:r>
              <a:rPr lang="cs-CZ" dirty="0" smtClean="0">
                <a:cs typeface="Times New Roman"/>
              </a:rPr>
              <a:t>)</a:t>
            </a:r>
          </a:p>
          <a:p>
            <a:endParaRPr lang="cs-CZ" dirty="0">
              <a:cs typeface="Times New Roman"/>
            </a:endParaRPr>
          </a:p>
          <a:p>
            <a:r>
              <a:rPr lang="cs-CZ" dirty="0" smtClean="0">
                <a:cs typeface="Times New Roman"/>
              </a:rPr>
              <a:t>Dvojhlásky </a:t>
            </a:r>
            <a:r>
              <a:rPr lang="cs-CZ" b="1" dirty="0" err="1" smtClean="0">
                <a:cs typeface="Times New Roman"/>
              </a:rPr>
              <a:t>qu</a:t>
            </a:r>
            <a:r>
              <a:rPr lang="cs-CZ" dirty="0" smtClean="0">
                <a:cs typeface="Times New Roman"/>
              </a:rPr>
              <a:t> se před samohláskou čtou </a:t>
            </a:r>
            <a:r>
              <a:rPr lang="cs-CZ" b="1" dirty="0" err="1" smtClean="0">
                <a:cs typeface="Times New Roman"/>
              </a:rPr>
              <a:t>kv</a:t>
            </a:r>
            <a:r>
              <a:rPr lang="cs-CZ" dirty="0" smtClean="0">
                <a:cs typeface="Times New Roman"/>
              </a:rPr>
              <a:t> (</a:t>
            </a:r>
            <a:r>
              <a:rPr lang="cs-CZ" dirty="0" err="1" smtClean="0">
                <a:cs typeface="Times New Roman"/>
              </a:rPr>
              <a:t>aquilégia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akvilégia</a:t>
            </a:r>
            <a:r>
              <a:rPr lang="cs-CZ" dirty="0" smtClean="0">
                <a:cs typeface="Times New Roman"/>
              </a:rPr>
              <a:t>). </a:t>
            </a:r>
            <a:r>
              <a:rPr lang="cs-CZ" b="1" dirty="0" err="1" smtClean="0">
                <a:cs typeface="Times New Roman"/>
              </a:rPr>
              <a:t>Nqu</a:t>
            </a:r>
            <a:r>
              <a:rPr lang="cs-CZ" dirty="0" smtClean="0">
                <a:cs typeface="Times New Roman"/>
              </a:rPr>
              <a:t> se před samohláskou čte jako </a:t>
            </a:r>
            <a:r>
              <a:rPr lang="cs-CZ" b="1" dirty="0" err="1" smtClean="0">
                <a:cs typeface="Times New Roman"/>
              </a:rPr>
              <a:t>ngv</a:t>
            </a:r>
            <a:r>
              <a:rPr lang="cs-CZ" dirty="0" smtClean="0">
                <a:cs typeface="Times New Roman"/>
              </a:rPr>
              <a:t> (</a:t>
            </a:r>
            <a:r>
              <a:rPr lang="cs-CZ" dirty="0" err="1" smtClean="0">
                <a:cs typeface="Times New Roman"/>
              </a:rPr>
              <a:t>Sanquíneus</a:t>
            </a:r>
            <a:r>
              <a:rPr lang="cs-CZ" dirty="0" smtClean="0">
                <a:cs typeface="Times New Roman"/>
              </a:rPr>
              <a:t> → </a:t>
            </a:r>
            <a:r>
              <a:rPr lang="cs-CZ" dirty="0" err="1" smtClean="0">
                <a:cs typeface="Times New Roman"/>
              </a:rPr>
              <a:t>Sanvine-us</a:t>
            </a:r>
            <a:r>
              <a:rPr lang="cs-CZ" dirty="0" smtClean="0">
                <a:cs typeface="Times New Roman"/>
              </a:rPr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7151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 </a:t>
            </a:r>
            <a:r>
              <a:rPr lang="cs-CZ" dirty="0"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C, 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Clr>
                <a:srgbClr val="F3A447"/>
              </a:buClr>
              <a:buNone/>
            </a:pPr>
            <a:r>
              <a:rPr lang="cs-CZ" b="1" dirty="0" smtClean="0"/>
              <a:t>Vyslovujeme C když:</a:t>
            </a:r>
          </a:p>
          <a:p>
            <a:pPr lvl="0">
              <a:buClr>
                <a:srgbClr val="F3A447"/>
              </a:buClr>
            </a:pPr>
            <a:r>
              <a:rPr lang="cs-CZ" dirty="0" smtClean="0"/>
              <a:t>C před e, i, y, </a:t>
            </a:r>
            <a:r>
              <a:rPr lang="cs-CZ" dirty="0" err="1" smtClean="0"/>
              <a:t>ae</a:t>
            </a:r>
            <a:r>
              <a:rPr lang="cs-CZ" dirty="0" smtClean="0"/>
              <a:t>, </a:t>
            </a:r>
            <a:r>
              <a:rPr lang="cs-CZ" dirty="0" err="1" smtClean="0"/>
              <a:t>eo</a:t>
            </a:r>
            <a:r>
              <a:rPr lang="cs-CZ" dirty="0" smtClean="0"/>
              <a:t> </a:t>
            </a:r>
          </a:p>
          <a:p>
            <a:pPr lvl="0">
              <a:buClr>
                <a:srgbClr val="F3A447"/>
              </a:buClr>
            </a:pPr>
            <a:r>
              <a:rPr lang="cs-CZ" dirty="0" smtClean="0">
                <a:cs typeface="Times New Roman"/>
              </a:rPr>
              <a:t>Před a, o, u</a:t>
            </a:r>
          </a:p>
          <a:p>
            <a:pPr>
              <a:buClr>
                <a:srgbClr val="F3A447"/>
              </a:buClr>
            </a:pPr>
            <a:r>
              <a:rPr lang="cs-CZ" dirty="0"/>
              <a:t>(</a:t>
            </a:r>
            <a:r>
              <a:rPr lang="cs-CZ" dirty="0" err="1"/>
              <a:t>Cýtisus</a:t>
            </a:r>
            <a:r>
              <a:rPr lang="cs-CZ" dirty="0"/>
              <a:t> </a:t>
            </a:r>
            <a:r>
              <a:rPr lang="cs-CZ" dirty="0">
                <a:latin typeface="Times New Roman"/>
                <a:cs typeface="Times New Roman"/>
              </a:rPr>
              <a:t>→ </a:t>
            </a:r>
            <a:r>
              <a:rPr lang="cs-CZ" dirty="0" err="1">
                <a:cs typeface="Times New Roman"/>
              </a:rPr>
              <a:t>Cytyzus</a:t>
            </a:r>
            <a:r>
              <a:rPr lang="cs-CZ" dirty="0">
                <a:cs typeface="Times New Roman"/>
              </a:rPr>
              <a:t>)</a:t>
            </a:r>
          </a:p>
          <a:p>
            <a:pPr marL="0" lvl="0" indent="0">
              <a:buClr>
                <a:srgbClr val="F3A447"/>
              </a:buClr>
              <a:buNone/>
            </a:pPr>
            <a:endParaRPr lang="cs-CZ" dirty="0">
              <a:cs typeface="Times New Roman"/>
            </a:endParaRPr>
          </a:p>
          <a:p>
            <a:pPr lvl="0">
              <a:buClr>
                <a:srgbClr val="F3A447"/>
              </a:buClr>
            </a:pPr>
            <a:endParaRPr lang="cs-CZ" dirty="0" smtClean="0">
              <a:cs typeface="Times New Roman"/>
            </a:endParaRPr>
          </a:p>
          <a:p>
            <a:pPr marL="0" lvl="0" indent="0">
              <a:buClr>
                <a:srgbClr val="F3A447"/>
              </a:buClr>
              <a:buNone/>
            </a:pPr>
            <a:r>
              <a:rPr lang="cs-CZ" b="1" dirty="0" smtClean="0">
                <a:cs typeface="Times New Roman"/>
              </a:rPr>
              <a:t>Vyslovujeme K když:</a:t>
            </a:r>
          </a:p>
          <a:p>
            <a:pPr lvl="0">
              <a:buClr>
                <a:srgbClr val="F3A447"/>
              </a:buClr>
            </a:pPr>
            <a:r>
              <a:rPr lang="cs-CZ" dirty="0" smtClean="0">
                <a:cs typeface="Times New Roman"/>
              </a:rPr>
              <a:t>Před souhláskami</a:t>
            </a:r>
          </a:p>
          <a:p>
            <a:pPr lvl="0">
              <a:buClr>
                <a:srgbClr val="F3A447"/>
              </a:buClr>
            </a:pPr>
            <a:r>
              <a:rPr lang="cs-CZ" dirty="0" smtClean="0">
                <a:cs typeface="Times New Roman"/>
              </a:rPr>
              <a:t>Na konci slova</a:t>
            </a:r>
          </a:p>
          <a:p>
            <a:pPr lvl="0">
              <a:buClr>
                <a:srgbClr val="F3A447"/>
              </a:buClr>
            </a:pPr>
            <a:r>
              <a:rPr lang="cs-CZ" dirty="0" smtClean="0">
                <a:cs typeface="Times New Roman"/>
              </a:rPr>
              <a:t>(</a:t>
            </a:r>
            <a:r>
              <a:rPr lang="cs-CZ" dirty="0" err="1" smtClean="0">
                <a:cs typeface="Times New Roman"/>
              </a:rPr>
              <a:t>gláucus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>
                <a:latin typeface="Times New Roman"/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gláukus</a:t>
            </a:r>
            <a:r>
              <a:rPr lang="cs-CZ" dirty="0" smtClean="0">
                <a:cs typeface="Times New Roman"/>
              </a:rPr>
              <a:t>; </a:t>
            </a:r>
            <a:r>
              <a:rPr lang="cs-CZ" dirty="0" err="1" smtClean="0">
                <a:cs typeface="Times New Roman"/>
              </a:rPr>
              <a:t>Campánula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>
                <a:latin typeface="Times New Roman"/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Kampánula</a:t>
            </a:r>
            <a:r>
              <a:rPr lang="cs-CZ" dirty="0" smtClean="0">
                <a:cs typeface="Times New Roman"/>
              </a:rPr>
              <a:t>; </a:t>
            </a:r>
            <a:r>
              <a:rPr lang="cs-CZ" dirty="0" err="1" smtClean="0">
                <a:cs typeface="Times New Roman"/>
              </a:rPr>
              <a:t>occidentális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>
                <a:latin typeface="Times New Roman"/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okcidentális</a:t>
            </a:r>
            <a:r>
              <a:rPr lang="cs-CZ" dirty="0" smtClean="0">
                <a:cs typeface="Times New Roman"/>
              </a:rPr>
              <a:t>, </a:t>
            </a:r>
            <a:r>
              <a:rPr lang="cs-CZ" dirty="0" err="1" smtClean="0">
                <a:cs typeface="Times New Roman"/>
              </a:rPr>
              <a:t>Cyclamen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>
                <a:latin typeface="Times New Roman"/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Cyklamen</a:t>
            </a:r>
            <a:r>
              <a:rPr lang="cs-CZ" dirty="0" smtClean="0">
                <a:cs typeface="Times New Roman"/>
              </a:rPr>
              <a:t>)</a:t>
            </a:r>
          </a:p>
          <a:p>
            <a:pPr lvl="0">
              <a:buClr>
                <a:srgbClr val="F3A447"/>
              </a:buClr>
            </a:pPr>
            <a:endParaRPr lang="cs-CZ" dirty="0" smtClean="0">
              <a:solidFill>
                <a:prstClr val="white"/>
              </a:solidFill>
              <a:cs typeface="Times New Roman"/>
            </a:endParaRPr>
          </a:p>
          <a:p>
            <a:pPr lvl="0">
              <a:buClr>
                <a:srgbClr val="F3A447"/>
              </a:buClr>
            </a:pPr>
            <a:endParaRPr lang="cs-CZ" dirty="0" smtClean="0">
              <a:solidFill>
                <a:prstClr val="white"/>
              </a:solidFill>
            </a:endParaRPr>
          </a:p>
          <a:p>
            <a:pPr lvl="0">
              <a:buClr>
                <a:srgbClr val="F3A447"/>
              </a:buClr>
            </a:pPr>
            <a:endParaRPr lang="cs-CZ" dirty="0" smtClean="0">
              <a:solidFill>
                <a:prstClr val="white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26113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ŠMÍD, Miloslav. </a:t>
            </a:r>
            <a:r>
              <a:rPr lang="cs-CZ" i="1" dirty="0"/>
              <a:t>Průvodce odbornými názvy rostlin: latinsko-český slovník</a:t>
            </a:r>
            <a:r>
              <a:rPr lang="cs-CZ" dirty="0"/>
              <a:t>. Vyd. 2., v nakl. Brázda 1. Praha: Brázda, 2002, 316 s. ISBN 80-209-0302-X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/>
              <a:t>VLASÁK, Martin. </a:t>
            </a:r>
            <a:r>
              <a:rPr lang="cs-CZ" i="1" dirty="0"/>
              <a:t>Okrasné dřeviny: latinsko-český slovník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376 s. ISBN 978-80-904782-9-9.</a:t>
            </a:r>
          </a:p>
        </p:txBody>
      </p:sp>
    </p:spTree>
    <p:extLst>
      <p:ext uri="{BB962C8B-B14F-4D97-AF65-F5344CB8AC3E}">
        <p14:creationId xmlns:p14="http://schemas.microsoft.com/office/powerpoint/2010/main" val="6269446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136</TotalTime>
  <Words>572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Vědecké názvy rostlin</vt:lpstr>
      <vt:lpstr>Pojmy</vt:lpstr>
      <vt:lpstr>Vědecké názvy</vt:lpstr>
      <vt:lpstr>Výslovnost vědeckých (latinských) názvů dřevin</vt:lpstr>
      <vt:lpstr>  EU → EU AU → É</vt:lpstr>
      <vt:lpstr>I → J AI, OI → AJ, OJ PH → F </vt:lpstr>
      <vt:lpstr>DI, TI, NI → DY, TY, NY</vt:lpstr>
      <vt:lpstr>S → S, Z SS → S</vt:lpstr>
      <vt:lpstr>SU → SV AE → OE QU, NQU → KV, NQV</vt:lpstr>
      <vt:lpstr>C → C, K</vt:lpstr>
      <vt:lpstr>Použitá literatura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Vědecké názvy rostlin</dc:title>
  <dc:creator>Miroslav Brimus</dc:creator>
  <cp:lastModifiedBy>Miroslav Brimus</cp:lastModifiedBy>
  <cp:revision>16</cp:revision>
  <dcterms:created xsi:type="dcterms:W3CDTF">2012-12-05T17:07:43Z</dcterms:created>
  <dcterms:modified xsi:type="dcterms:W3CDTF">2013-05-08T13:51:57Z</dcterms:modified>
</cp:coreProperties>
</file>