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56" r:id="rId2"/>
    <p:sldId id="276" r:id="rId3"/>
    <p:sldId id="257" r:id="rId4"/>
    <p:sldId id="258" r:id="rId5"/>
    <p:sldId id="259" r:id="rId6"/>
    <p:sldId id="260" r:id="rId7"/>
    <p:sldId id="261" r:id="rId8"/>
    <p:sldId id="262" r:id="rId9"/>
    <p:sldId id="267" r:id="rId10"/>
    <p:sldId id="263" r:id="rId11"/>
    <p:sldId id="274" r:id="rId12"/>
    <p:sldId id="266" r:id="rId13"/>
    <p:sldId id="273" r:id="rId14"/>
    <p:sldId id="272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15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00" autoAdjust="0"/>
  </p:normalViewPr>
  <p:slideViewPr>
    <p:cSldViewPr>
      <p:cViewPr varScale="1">
        <p:scale>
          <a:sx n="66" d="100"/>
          <a:sy n="66" d="100"/>
        </p:scale>
        <p:origin x="-150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622DA-84CD-4072-90BB-18F3C6091BF1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9DF2AB-8F47-43DA-A0EF-E4117908D2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786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8F3E-D70A-4E29-AB72-9292C32DE5A7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1666FE8C-C1C3-4B5B-B0F3-2E5CD331CF54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8F3E-D70A-4E29-AB72-9292C32DE5A7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666FE8C-C1C3-4B5B-B0F3-2E5CD331CF5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8F3E-D70A-4E29-AB72-9292C32DE5A7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666FE8C-C1C3-4B5B-B0F3-2E5CD331CF5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8F3E-D70A-4E29-AB72-9292C32DE5A7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6FE8C-C1C3-4B5B-B0F3-2E5CD331CF5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8F3E-D70A-4E29-AB72-9292C32DE5A7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6FE8C-C1C3-4B5B-B0F3-2E5CD331CF5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8F3E-D70A-4E29-AB72-9292C32DE5A7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6FE8C-C1C3-4B5B-B0F3-2E5CD331CF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8F3E-D70A-4E29-AB72-9292C32DE5A7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666FE8C-C1C3-4B5B-B0F3-2E5CD331CF5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1FA8F3E-D70A-4E29-AB72-9292C32DE5A7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666FE8C-C1C3-4B5B-B0F3-2E5CD331CF54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8F3E-D70A-4E29-AB72-9292C32DE5A7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6FE8C-C1C3-4B5B-B0F3-2E5CD331CF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8F3E-D70A-4E29-AB72-9292C32DE5A7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6FE8C-C1C3-4B5B-B0F3-2E5CD331CF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8F3E-D70A-4E29-AB72-9292C32DE5A7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6FE8C-C1C3-4B5B-B0F3-2E5CD331CF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1666FE8C-C1C3-4B5B-B0F3-2E5CD331CF54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21FA8F3E-D70A-4E29-AB72-9292C32DE5A7}" type="datetimeFigureOut">
              <a:rPr lang="cs-CZ" smtClean="0"/>
              <a:t>14.2.2012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illes_Mineralwasser.jpg" TargetMode="External"/><Relationship Id="rId2" Type="http://schemas.openxmlformats.org/officeDocument/2006/relationships/hyperlink" Target="http://www.chemievjidle.cz/jogurt/nase-bio-jogurt-malinovy-pinzgau-milch-produktions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3068960"/>
            <a:ext cx="6786342" cy="1008112"/>
          </a:xfrm>
        </p:spPr>
        <p:txBody>
          <a:bodyPr/>
          <a:lstStyle/>
          <a:p>
            <a:pPr algn="ctr"/>
            <a:r>
              <a:rPr lang="cs-CZ" sz="3600" b="0" dirty="0" smtClean="0">
                <a:solidFill>
                  <a:schemeClr val="bg2">
                    <a:lumMod val="10000"/>
                  </a:schemeClr>
                </a:solidFill>
                <a:effectLst/>
              </a:rPr>
              <a:t>VY_32_INOVACE_O3_20_Výpočet hmotnostního zlomku</a:t>
            </a:r>
            <a:endParaRPr lang="cs-CZ" sz="3600" b="0" dirty="0">
              <a:solidFill>
                <a:schemeClr val="bg2">
                  <a:lumMod val="10000"/>
                </a:schemeClr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7208" y="1484784"/>
            <a:ext cx="6189583" cy="949569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bg2">
                    <a:lumMod val="10000"/>
                  </a:schemeClr>
                </a:solidFill>
              </a:rPr>
              <a:t>Šablona 32</a:t>
            </a:r>
            <a:endParaRPr lang="cs-CZ" sz="44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29213"/>
            <a:ext cx="914400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237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79555" y="692696"/>
            <a:ext cx="7416824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defRPr/>
            </a:pPr>
            <a:r>
              <a:rPr lang="cs-CZ" sz="3200" dirty="0"/>
              <a:t>Anotace: prezentace může sloužit k výkladu učiva </a:t>
            </a:r>
            <a:r>
              <a:rPr lang="cs-CZ" sz="3200" dirty="0" smtClean="0"/>
              <a:t>hmotnostní zlomek</a:t>
            </a:r>
            <a:endParaRPr lang="cs-CZ" sz="3200" dirty="0"/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Autor: Mgr. Marcela </a:t>
            </a:r>
            <a:r>
              <a:rPr lang="cs-CZ" sz="3200" dirty="0" err="1"/>
              <a:t>Matyščáková</a:t>
            </a:r>
            <a:endParaRPr lang="cs-CZ" sz="3200" dirty="0"/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Jazyk: čeština</a:t>
            </a:r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Očekávaný výstup: </a:t>
            </a:r>
            <a:r>
              <a:rPr lang="cs-CZ" sz="3200" dirty="0" smtClean="0"/>
              <a:t>pochopení učiva</a:t>
            </a:r>
            <a:endParaRPr lang="cs-CZ" sz="3200" dirty="0"/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Speciální vzdělávací potřeby: dataprojektor, interaktivní tabule</a:t>
            </a:r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Klíčová slova: </a:t>
            </a:r>
            <a:r>
              <a:rPr lang="cs-CZ" sz="3200" dirty="0" smtClean="0"/>
              <a:t>hmotnostní </a:t>
            </a:r>
            <a:r>
              <a:rPr lang="cs-CZ" sz="3200" dirty="0" err="1" smtClean="0"/>
              <a:t>zlomek,hmotnost</a:t>
            </a:r>
            <a:r>
              <a:rPr lang="cs-CZ" sz="3200" dirty="0" smtClean="0"/>
              <a:t> rozpuštěné </a:t>
            </a:r>
            <a:r>
              <a:rPr lang="cs-CZ" sz="3200" dirty="0" err="1" smtClean="0"/>
              <a:t>látky,roztoku,rozpouštědla,procenta</a:t>
            </a:r>
            <a:endParaRPr lang="cs-CZ" sz="3200" dirty="0"/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Druh učebního materiálu: prezentace</a:t>
            </a:r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Cílová skupina: žák</a:t>
            </a:r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Stupeň a typ vzdělávání: základní vzdělávání – druhý stupeň</a:t>
            </a:r>
          </a:p>
          <a:p>
            <a:pPr>
              <a:lnSpc>
                <a:spcPct val="80000"/>
              </a:lnSpc>
              <a:defRPr/>
            </a:pPr>
            <a:r>
              <a:rPr lang="cs-CZ" sz="3200" dirty="0"/>
              <a:t>Typická věková skupina: 15 let</a:t>
            </a:r>
          </a:p>
          <a:p>
            <a:pPr>
              <a:defRPr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5042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27782" y="1268760"/>
            <a:ext cx="7235981" cy="5133316"/>
          </a:xfrm>
        </p:spPr>
        <p:txBody>
          <a:bodyPr/>
          <a:lstStyle/>
          <a:p>
            <a:r>
              <a:rPr lang="cs-CZ" sz="2800" b="0" dirty="0" err="1" smtClean="0">
                <a:solidFill>
                  <a:schemeClr val="bg2">
                    <a:lumMod val="10000"/>
                  </a:schemeClr>
                </a:solidFill>
                <a:effectLst/>
              </a:rPr>
              <a:t>Dú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</a:rPr>
              <a:t>: zjistěte obsah látek v potravinách</a:t>
            </a:r>
            <a:endParaRPr lang="cs-CZ" sz="2800" b="0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1216152" y="201702"/>
            <a:ext cx="5026008" cy="949569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Směsi = látka obsahující 2 a více složek</a:t>
            </a:r>
          </a:p>
          <a:p>
            <a:pPr algn="l"/>
            <a:r>
              <a:rPr lang="cs-CZ" sz="3200" dirty="0" smtClean="0"/>
              <a:t>V praxi mě zajímá obsah jednotlivých složek.</a:t>
            </a:r>
          </a:p>
          <a:p>
            <a:pPr algn="l"/>
            <a:r>
              <a:rPr lang="cs-CZ" sz="3200" dirty="0" err="1" smtClean="0"/>
              <a:t>Např</a:t>
            </a:r>
            <a:r>
              <a:rPr lang="cs-CZ" sz="3200" dirty="0" smtClean="0"/>
              <a:t>:</a:t>
            </a:r>
          </a:p>
          <a:p>
            <a:pPr algn="l"/>
            <a:r>
              <a:rPr lang="cs-CZ" sz="3200" dirty="0" smtClean="0"/>
              <a:t>-obsah tuku v jogurtu</a:t>
            </a:r>
          </a:p>
          <a:p>
            <a:pPr algn="l"/>
            <a:r>
              <a:rPr lang="cs-CZ" sz="3200" dirty="0" smtClean="0"/>
              <a:t>-obsah vitamínu v ovocném nápoji</a:t>
            </a:r>
          </a:p>
          <a:p>
            <a:pPr algn="l"/>
            <a:r>
              <a:rPr lang="cs-CZ" sz="3200" dirty="0" smtClean="0"/>
              <a:t>-obsah cukru v minerálce</a:t>
            </a:r>
          </a:p>
          <a:p>
            <a:pPr algn="l"/>
            <a:r>
              <a:rPr lang="cs-CZ" sz="3200" dirty="0" smtClean="0"/>
              <a:t>-obsah bílkovin v sýru</a:t>
            </a:r>
          </a:p>
          <a:p>
            <a:pPr marL="457200" lvl="1" indent="0">
              <a:buNone/>
            </a:pPr>
            <a:endParaRPr lang="cs-CZ" sz="3200" dirty="0" smtClean="0"/>
          </a:p>
          <a:p>
            <a:pPr marL="457200" lvl="1" indent="0">
              <a:buNone/>
            </a:pPr>
            <a:endParaRPr lang="cs-CZ" sz="3200" dirty="0" smtClean="0"/>
          </a:p>
          <a:p>
            <a:pPr marL="457200" lvl="1" indent="0">
              <a:buNone/>
            </a:pPr>
            <a:endParaRPr lang="cs-CZ" sz="3200" dirty="0"/>
          </a:p>
        </p:txBody>
      </p:sp>
      <p:pic>
        <p:nvPicPr>
          <p:cNvPr id="1027" name="Picture 3" descr="C:\Users\Admin\Desktop\jogurt-malina-8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7656" y="1340768"/>
            <a:ext cx="1247410" cy="151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663" y="3717053"/>
            <a:ext cx="985705" cy="133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093" y="2717552"/>
            <a:ext cx="762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Admin\AppData\Local\Microsoft\Windows\Temporary Internet Files\Content.IE5\7UHJS5KC\MC90044177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6038" y="4981314"/>
            <a:ext cx="1610110" cy="161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6262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99592" y="764704"/>
            <a:ext cx="8244408" cy="63299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Hmotnostní zlomek = určuje podíl jednotlivých složek ve směsi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n</a:t>
            </a:r>
            <a:r>
              <a:rPr lang="cs-CZ" sz="3200" dirty="0" smtClean="0"/>
              <a:t>ejčastěji používaná veličina v chemii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o</a:t>
            </a:r>
            <a:r>
              <a:rPr lang="cs-CZ" sz="3200" dirty="0" smtClean="0"/>
              <a:t>značuje se </a:t>
            </a:r>
            <a:r>
              <a:rPr lang="cs-CZ" sz="3200" b="1" dirty="0" smtClean="0"/>
              <a:t>w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j</a:t>
            </a:r>
            <a:r>
              <a:rPr lang="cs-CZ" sz="3200" dirty="0" smtClean="0"/>
              <a:t>e to bezrozměrné číslo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v</a:t>
            </a:r>
            <a:r>
              <a:rPr lang="cs-CZ" sz="3200" dirty="0" smtClean="0"/>
              <a:t>ypočítá se podle vztahu</a:t>
            </a:r>
          </a:p>
          <a:p>
            <a:endParaRPr lang="cs-CZ" sz="3200" dirty="0"/>
          </a:p>
          <a:p>
            <a:r>
              <a:rPr lang="cs-CZ" sz="3200" dirty="0" err="1"/>
              <a:t>w</a:t>
            </a:r>
            <a:r>
              <a:rPr lang="cs-CZ" sz="3200" baseline="-25000" dirty="0" err="1" smtClean="0"/>
              <a:t>s</a:t>
            </a:r>
            <a:r>
              <a:rPr lang="cs-CZ" sz="3200" dirty="0" smtClean="0"/>
              <a:t>= </a:t>
            </a:r>
            <a:r>
              <a:rPr lang="cs-CZ" sz="3200" dirty="0" err="1" smtClean="0"/>
              <a:t>m</a:t>
            </a:r>
            <a:r>
              <a:rPr lang="cs-CZ" sz="3200" baseline="-25000" dirty="0" err="1" smtClean="0"/>
              <a:t>s</a:t>
            </a:r>
            <a:r>
              <a:rPr lang="cs-CZ" sz="3200" dirty="0" smtClean="0"/>
              <a:t> : </a:t>
            </a:r>
            <a:r>
              <a:rPr lang="cs-CZ" sz="3200" dirty="0" err="1" smtClean="0"/>
              <a:t>m</a:t>
            </a:r>
            <a:r>
              <a:rPr lang="cs-CZ" sz="3200" baseline="-25000" dirty="0" err="1" smtClean="0"/>
              <a:t>c</a:t>
            </a:r>
            <a:endParaRPr lang="cs-CZ" sz="3200" baseline="-25000" dirty="0" smtClean="0"/>
          </a:p>
          <a:p>
            <a:endParaRPr lang="cs-CZ" sz="3200" baseline="-25000" dirty="0"/>
          </a:p>
          <a:p>
            <a:r>
              <a:rPr lang="cs-CZ" sz="3200" dirty="0" err="1"/>
              <a:t>w</a:t>
            </a:r>
            <a:r>
              <a:rPr lang="cs-CZ" sz="3200" baseline="-25000" dirty="0" err="1" smtClean="0"/>
              <a:t>s</a:t>
            </a:r>
            <a:r>
              <a:rPr lang="cs-CZ" sz="3200" dirty="0" smtClean="0"/>
              <a:t> – hmotnostní zlomek</a:t>
            </a:r>
            <a:endParaRPr lang="cs-CZ" sz="3200" baseline="-25000" dirty="0"/>
          </a:p>
          <a:p>
            <a:r>
              <a:rPr lang="cs-CZ" sz="3200" dirty="0" err="1"/>
              <a:t>m</a:t>
            </a:r>
            <a:r>
              <a:rPr lang="cs-CZ" sz="3200" baseline="-25000" dirty="0" err="1"/>
              <a:t>s</a:t>
            </a:r>
            <a:r>
              <a:rPr lang="cs-CZ" sz="3200" dirty="0"/>
              <a:t> -</a:t>
            </a:r>
            <a:r>
              <a:rPr lang="cs-CZ" sz="3200" dirty="0" smtClean="0"/>
              <a:t> hmotnost složky směsi		</a:t>
            </a:r>
          </a:p>
          <a:p>
            <a:r>
              <a:rPr lang="cs-CZ" sz="3200" dirty="0" err="1" smtClean="0"/>
              <a:t>m</a:t>
            </a:r>
            <a:r>
              <a:rPr lang="cs-CZ" sz="3200" baseline="-25000" dirty="0" err="1" smtClean="0"/>
              <a:t>c</a:t>
            </a:r>
            <a:r>
              <a:rPr lang="cs-CZ" sz="3200" baseline="-25000" dirty="0" smtClean="0"/>
              <a:t> </a:t>
            </a:r>
            <a:r>
              <a:rPr lang="cs-CZ" sz="3200" dirty="0"/>
              <a:t>-</a:t>
            </a:r>
            <a:r>
              <a:rPr lang="cs-CZ" sz="3200" dirty="0" smtClean="0"/>
              <a:t> hmotnost celé směsi</a:t>
            </a:r>
            <a:endParaRPr lang="cs-CZ" sz="3200" baseline="-250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6537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1187624" y="836712"/>
            <a:ext cx="7172273" cy="5531554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err="1"/>
              <a:t>m</a:t>
            </a:r>
            <a:r>
              <a:rPr lang="cs-CZ" baseline="-25000" dirty="0" err="1"/>
              <a:t>s</a:t>
            </a:r>
            <a:r>
              <a:rPr lang="cs-CZ" dirty="0"/>
              <a:t> </a:t>
            </a:r>
            <a:r>
              <a:rPr lang="cs-CZ" dirty="0" smtClean="0"/>
              <a:t> a 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c</a:t>
            </a:r>
            <a:r>
              <a:rPr lang="cs-CZ" baseline="-25000" dirty="0" smtClean="0"/>
              <a:t>  </a:t>
            </a:r>
            <a:r>
              <a:rPr lang="cs-CZ" dirty="0" smtClean="0"/>
              <a:t>musí mít stejné jednotky                        (</a:t>
            </a:r>
            <a:r>
              <a:rPr lang="cs-CZ" dirty="0" err="1" smtClean="0"/>
              <a:t>tuna,kilogram,gram</a:t>
            </a:r>
            <a:r>
              <a:rPr lang="cs-CZ" dirty="0" smtClean="0"/>
              <a:t>)</a:t>
            </a:r>
          </a:p>
          <a:p>
            <a:pPr algn="l"/>
            <a:r>
              <a:rPr lang="cs-CZ" dirty="0" smtClean="0"/>
              <a:t>žádná složka nemá větší hmotnost než celá směs, proto je w </a:t>
            </a:r>
            <a:r>
              <a:rPr lang="en-US" dirty="0" smtClean="0"/>
              <a:t>&lt;</a:t>
            </a:r>
            <a:r>
              <a:rPr lang="cs-CZ" dirty="0" smtClean="0"/>
              <a:t> 1</a:t>
            </a:r>
          </a:p>
          <a:p>
            <a:pPr marL="0" indent="0" algn="l">
              <a:buNone/>
            </a:pPr>
            <a:endParaRPr lang="cs-CZ" dirty="0" smtClean="0"/>
          </a:p>
          <a:p>
            <a:pPr marL="0" indent="0" algn="l">
              <a:buNone/>
            </a:pPr>
            <a:r>
              <a:rPr lang="cs-CZ" dirty="0"/>
              <a:t>w</a:t>
            </a:r>
            <a:r>
              <a:rPr lang="cs-CZ" dirty="0" smtClean="0"/>
              <a:t> = 0		(složka není </a:t>
            </a:r>
            <a:r>
              <a:rPr lang="cs-CZ" dirty="0" err="1" smtClean="0"/>
              <a:t>přítomna,jen</a:t>
            </a:r>
            <a:r>
              <a:rPr lang="cs-CZ" dirty="0" smtClean="0"/>
              <a:t> rozpouštědlo)</a:t>
            </a:r>
          </a:p>
          <a:p>
            <a:pPr marL="0" indent="0" algn="l">
              <a:buNone/>
            </a:pPr>
            <a:r>
              <a:rPr lang="cs-CZ" dirty="0" smtClean="0"/>
              <a:t>0 </a:t>
            </a:r>
            <a:r>
              <a:rPr lang="en-US" dirty="0" smtClean="0"/>
              <a:t>&gt; </a:t>
            </a:r>
            <a:r>
              <a:rPr lang="cs-CZ" dirty="0" smtClean="0"/>
              <a:t>w</a:t>
            </a:r>
            <a:r>
              <a:rPr lang="en-US" dirty="0" smtClean="0"/>
              <a:t> &lt;</a:t>
            </a:r>
            <a:r>
              <a:rPr lang="cs-CZ" dirty="0" smtClean="0"/>
              <a:t> 1	(složka přítomna  v daném množství,</a:t>
            </a:r>
          </a:p>
          <a:p>
            <a:pPr marL="0" indent="0" algn="l">
              <a:buNone/>
            </a:pPr>
            <a:r>
              <a:rPr lang="cs-CZ" dirty="0" smtClean="0"/>
              <a:t>		př. </a:t>
            </a:r>
            <a:r>
              <a:rPr lang="cs-CZ" dirty="0"/>
              <a:t>w</a:t>
            </a:r>
            <a:r>
              <a:rPr lang="cs-CZ" dirty="0" smtClean="0"/>
              <a:t>= 0,04 </a:t>
            </a:r>
            <a:r>
              <a:rPr lang="cs-CZ" dirty="0" err="1" smtClean="0"/>
              <a:t>znamená,že</a:t>
            </a:r>
            <a:r>
              <a:rPr lang="cs-CZ" dirty="0" smtClean="0"/>
              <a:t> ve směsi jsou</a:t>
            </a:r>
          </a:p>
          <a:p>
            <a:pPr marL="0" indent="0" algn="l">
              <a:buNone/>
            </a:pPr>
            <a:r>
              <a:rPr lang="cs-CZ" dirty="0"/>
              <a:t>	</a:t>
            </a:r>
            <a:r>
              <a:rPr lang="cs-CZ" dirty="0" smtClean="0"/>
              <a:t>	4% složky)</a:t>
            </a:r>
          </a:p>
          <a:p>
            <a:pPr marL="0" indent="0" algn="l">
              <a:buNone/>
            </a:pPr>
            <a:r>
              <a:rPr lang="cs-CZ" dirty="0"/>
              <a:t>w</a:t>
            </a:r>
            <a:r>
              <a:rPr lang="cs-CZ" dirty="0" smtClean="0"/>
              <a:t> = 1 		(složka je jako čistá látka bez 				rozpouštědla)</a:t>
            </a:r>
          </a:p>
          <a:p>
            <a:pPr marL="0" indent="0" algn="l">
              <a:buNone/>
            </a:pPr>
            <a:endParaRPr lang="cs-CZ" dirty="0" smtClean="0"/>
          </a:p>
          <a:p>
            <a:pPr algn="l"/>
            <a:r>
              <a:rPr lang="cs-CZ" dirty="0"/>
              <a:t>h</a:t>
            </a:r>
            <a:r>
              <a:rPr lang="cs-CZ" dirty="0" smtClean="0"/>
              <a:t>motnostní zlomek se často vyjadřuje v procentech</a:t>
            </a:r>
          </a:p>
          <a:p>
            <a:pPr marL="0" indent="0" algn="l">
              <a:buNone/>
            </a:pPr>
            <a:r>
              <a:rPr lang="cs-CZ" dirty="0" err="1"/>
              <a:t>w</a:t>
            </a:r>
            <a:r>
              <a:rPr lang="cs-CZ" baseline="-25000" dirty="0" err="1"/>
              <a:t>s</a:t>
            </a:r>
            <a:r>
              <a:rPr lang="cs-CZ" dirty="0"/>
              <a:t>= </a:t>
            </a:r>
            <a:r>
              <a:rPr lang="cs-CZ" dirty="0" err="1"/>
              <a:t>m</a:t>
            </a:r>
            <a:r>
              <a:rPr lang="cs-CZ" baseline="-25000" dirty="0" err="1"/>
              <a:t>s</a:t>
            </a:r>
            <a:r>
              <a:rPr lang="cs-CZ" dirty="0"/>
              <a:t> :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c</a:t>
            </a:r>
            <a:r>
              <a:rPr lang="cs-CZ" baseline="-25000" dirty="0" smtClean="0"/>
              <a:t>  </a:t>
            </a:r>
            <a:r>
              <a:rPr lang="cs-CZ" dirty="0" smtClean="0"/>
              <a:t>. 100 </a:t>
            </a:r>
            <a:r>
              <a:rPr lang="en-US" dirty="0" smtClean="0"/>
              <a:t>[</a:t>
            </a:r>
            <a:r>
              <a:rPr lang="cs-CZ" dirty="0" smtClean="0"/>
              <a:t>%</a:t>
            </a:r>
            <a:r>
              <a:rPr lang="en-US" dirty="0" smtClean="0"/>
              <a:t>]</a:t>
            </a:r>
            <a:endParaRPr lang="cs-CZ" baseline="-25000" dirty="0"/>
          </a:p>
          <a:p>
            <a:pPr marL="0" indent="0" algn="l">
              <a:buNone/>
            </a:pPr>
            <a:endParaRPr lang="cs-CZ" dirty="0" smtClean="0"/>
          </a:p>
          <a:p>
            <a:pPr algn="l"/>
            <a:endParaRPr lang="cs-CZ" baseline="-25000" dirty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010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Krychle 4"/>
          <p:cNvSpPr/>
          <p:nvPr/>
        </p:nvSpPr>
        <p:spPr>
          <a:xfrm>
            <a:off x="1403648" y="1237402"/>
            <a:ext cx="864096" cy="823446"/>
          </a:xfrm>
          <a:prstGeom prst="cub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3923928" y="1236944"/>
            <a:ext cx="864096" cy="823446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Krychle 6"/>
          <p:cNvSpPr/>
          <p:nvPr/>
        </p:nvSpPr>
        <p:spPr>
          <a:xfrm>
            <a:off x="6486330" y="1208723"/>
            <a:ext cx="864096" cy="823446"/>
          </a:xfrm>
          <a:prstGeom prst="cub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2564904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W=O</a:t>
            </a:r>
          </a:p>
          <a:p>
            <a:r>
              <a:rPr lang="cs-CZ" dirty="0" smtClean="0"/>
              <a:t>0%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2611070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W=0,50</a:t>
            </a:r>
          </a:p>
          <a:p>
            <a:r>
              <a:rPr lang="cs-CZ" dirty="0" smtClean="0"/>
              <a:t>50%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86330" y="272067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W=1</a:t>
            </a:r>
          </a:p>
          <a:p>
            <a:r>
              <a:rPr lang="cs-CZ" dirty="0" smtClean="0"/>
              <a:t>100%</a:t>
            </a:r>
            <a:endParaRPr lang="cs-CZ" dirty="0"/>
          </a:p>
        </p:txBody>
      </p:sp>
      <p:sp>
        <p:nvSpPr>
          <p:cNvPr id="11" name="Vývojový diagram: ruční operace 10"/>
          <p:cNvSpPr/>
          <p:nvPr/>
        </p:nvSpPr>
        <p:spPr>
          <a:xfrm>
            <a:off x="1403648" y="3861048"/>
            <a:ext cx="1152128" cy="1296144"/>
          </a:xfrm>
          <a:prstGeom prst="flowChartManualOperati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ruční operace 11"/>
          <p:cNvSpPr/>
          <p:nvPr/>
        </p:nvSpPr>
        <p:spPr>
          <a:xfrm>
            <a:off x="3851920" y="3861048"/>
            <a:ext cx="1152128" cy="1296144"/>
          </a:xfrm>
          <a:prstGeom prst="flowChartManualOpera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ruční operace 12"/>
          <p:cNvSpPr/>
          <p:nvPr/>
        </p:nvSpPr>
        <p:spPr>
          <a:xfrm>
            <a:off x="6486330" y="3874083"/>
            <a:ext cx="1152128" cy="1296144"/>
          </a:xfrm>
          <a:prstGeom prst="flowChartManualOperation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139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922251" y="476672"/>
            <a:ext cx="6890109" cy="6251634"/>
          </a:xfrm>
        </p:spPr>
        <p:txBody>
          <a:bodyPr>
            <a:normAutofit/>
          </a:bodyPr>
          <a:lstStyle/>
          <a:p>
            <a:pPr algn="l"/>
            <a:r>
              <a:rPr lang="cs-CZ" u="sng" dirty="0" smtClean="0"/>
              <a:t>Co znamená</a:t>
            </a:r>
            <a:r>
              <a:rPr lang="cs-CZ" dirty="0" smtClean="0"/>
              <a:t>:</a:t>
            </a:r>
          </a:p>
          <a:p>
            <a:pPr marL="0" indent="0" algn="l">
              <a:buNone/>
            </a:pPr>
            <a:r>
              <a:rPr lang="cs-CZ" dirty="0" smtClean="0"/>
              <a:t>Na etiketě láhve octa je údaj 5% - ocet</a:t>
            </a:r>
          </a:p>
          <a:p>
            <a:pPr marL="0" indent="0" algn="l">
              <a:buNone/>
            </a:pPr>
            <a:r>
              <a:rPr lang="cs-CZ" dirty="0" smtClean="0"/>
              <a:t>obsahuje 5% kyseliny octové (5/100 = 0,05) a </a:t>
            </a:r>
          </a:p>
          <a:p>
            <a:pPr marL="0" indent="0" algn="l">
              <a:buNone/>
            </a:pPr>
            <a:r>
              <a:rPr lang="cs-CZ" dirty="0" smtClean="0"/>
              <a:t>95% vody (95/100 = 0,95), tedy  1kg octu (1000 g) je 50g kyseliny octové a 950 g vody.</a:t>
            </a:r>
          </a:p>
          <a:p>
            <a:pPr marL="0" indent="0" algn="l">
              <a:buNone/>
            </a:pPr>
            <a:endParaRPr lang="cs-CZ" dirty="0" smtClean="0"/>
          </a:p>
          <a:p>
            <a:pPr marL="0" indent="0" algn="l">
              <a:buNone/>
            </a:pPr>
            <a:r>
              <a:rPr lang="cs-CZ" dirty="0" smtClean="0"/>
              <a:t>Kyselina octová je </a:t>
            </a:r>
            <a:r>
              <a:rPr lang="cs-CZ" dirty="0"/>
              <a:t>rozpuštěná látka</a:t>
            </a:r>
            <a:r>
              <a:rPr lang="cs-CZ" dirty="0" smtClean="0"/>
              <a:t>, tedy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s</a:t>
            </a:r>
            <a:r>
              <a:rPr lang="cs-CZ" dirty="0" smtClean="0"/>
              <a:t> a voda je rozpouštědlo, tedy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vody</a:t>
            </a:r>
            <a:endParaRPr lang="cs-CZ" baseline="-25000" dirty="0" smtClean="0"/>
          </a:p>
          <a:p>
            <a:pPr marL="0" indent="0" algn="l">
              <a:buNone/>
            </a:pPr>
            <a:endParaRPr lang="cs-CZ" baseline="-25000" dirty="0" smtClean="0"/>
          </a:p>
          <a:p>
            <a:pPr marL="0" indent="0" algn="l">
              <a:buNone/>
            </a:pPr>
            <a:r>
              <a:rPr lang="cs-CZ" dirty="0" smtClean="0"/>
              <a:t>Hmotnost roztoku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c</a:t>
            </a:r>
            <a:r>
              <a:rPr lang="cs-CZ" baseline="-25000" dirty="0" smtClean="0"/>
              <a:t> </a:t>
            </a:r>
            <a:r>
              <a:rPr lang="cs-CZ" dirty="0" smtClean="0"/>
              <a:t>- octa, je součet rozpuštěné látky a rozpouštědla</a:t>
            </a:r>
          </a:p>
          <a:p>
            <a:pPr marL="0" indent="0" algn="l">
              <a:buNone/>
            </a:pPr>
            <a:r>
              <a:rPr lang="cs-CZ" dirty="0" err="1" smtClean="0"/>
              <a:t>m</a:t>
            </a:r>
            <a:r>
              <a:rPr lang="cs-CZ" baseline="-25000" dirty="0" err="1" smtClean="0"/>
              <a:t>c</a:t>
            </a:r>
            <a:r>
              <a:rPr lang="cs-CZ" baseline="-25000" dirty="0" smtClean="0"/>
              <a:t>		</a:t>
            </a:r>
            <a:r>
              <a:rPr lang="cs-CZ" dirty="0" smtClean="0"/>
              <a:t>=	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s</a:t>
            </a:r>
            <a:r>
              <a:rPr lang="cs-CZ" baseline="-25000" dirty="0" smtClean="0"/>
              <a:t>	 </a:t>
            </a:r>
            <a:r>
              <a:rPr lang="en-US" dirty="0" smtClean="0"/>
              <a:t>+</a:t>
            </a:r>
            <a:r>
              <a:rPr lang="cs-CZ" dirty="0" smtClean="0"/>
              <a:t> 	</a:t>
            </a:r>
            <a:r>
              <a:rPr lang="cs-CZ" dirty="0" err="1" smtClean="0"/>
              <a:t>m</a:t>
            </a:r>
            <a:r>
              <a:rPr lang="cs-CZ" baseline="-25000" dirty="0" err="1" smtClean="0"/>
              <a:t>vody</a:t>
            </a:r>
            <a:endParaRPr lang="cs-CZ" baseline="-25000" dirty="0"/>
          </a:p>
          <a:p>
            <a:pPr marL="0" indent="0" algn="l">
              <a:buNone/>
            </a:pPr>
            <a:r>
              <a:rPr lang="cs-CZ" dirty="0" smtClean="0"/>
              <a:t>1000g		=	 50g	 </a:t>
            </a:r>
            <a:r>
              <a:rPr lang="en-US" dirty="0" smtClean="0"/>
              <a:t>+</a:t>
            </a:r>
            <a:r>
              <a:rPr lang="cs-CZ" dirty="0" smtClean="0"/>
              <a:t>	 950g</a:t>
            </a:r>
          </a:p>
          <a:p>
            <a:pPr marL="0" indent="0" algn="l">
              <a:buNone/>
            </a:pPr>
            <a:endParaRPr lang="cs-CZ" dirty="0" smtClean="0"/>
          </a:p>
          <a:p>
            <a:pPr marL="0" indent="0" algn="l">
              <a:buNone/>
            </a:pPr>
            <a:r>
              <a:rPr lang="cs-CZ" dirty="0" smtClean="0"/>
              <a:t>Hmotnostní zlomek kyseliny octové v octu je w = 0,05</a:t>
            </a:r>
            <a:endParaRPr lang="cs-CZ" dirty="0"/>
          </a:p>
        </p:txBody>
      </p:sp>
      <p:pic>
        <p:nvPicPr>
          <p:cNvPr id="2050" name="Picture 2" descr="C:\Users\Admin\AppData\Local\Microsoft\Windows\Temporary Internet Files\Content.IE5\AM1I8PN9\MP9003878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692696"/>
            <a:ext cx="118175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8191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    Rozlušti: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764704"/>
            <a:ext cx="756084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1/ Obsah tuku v tvrdém sýru  je 30% (to je obsah v sušině a sušina tvoří 50% sýra) a koupíme 1kg sýru, kolik tuku si koupíme?</a:t>
            </a:r>
          </a:p>
          <a:p>
            <a:endParaRPr lang="cs-CZ" sz="3200" dirty="0" smtClean="0"/>
          </a:p>
          <a:p>
            <a:r>
              <a:rPr lang="cs-CZ" sz="3200" dirty="0" smtClean="0"/>
              <a:t>2/ V jogurtu je 12% cukrů a koupíme si kelímek o hmotnosti 250g, kolik cukrů si koupíme?</a:t>
            </a:r>
          </a:p>
          <a:p>
            <a:endParaRPr lang="cs-CZ" sz="3200" dirty="0" smtClean="0"/>
          </a:p>
          <a:p>
            <a:r>
              <a:rPr lang="cs-CZ" sz="3200" dirty="0" smtClean="0"/>
              <a:t>3/ V brokolicové svačince je na 100g výrobku 3,2g bílkovin a koupíme si kelímek, který váží 120g, kolik  %  bílkovin si koupíme?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5985033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259632" y="1412776"/>
            <a:ext cx="7235981" cy="5133316"/>
          </a:xfrm>
        </p:spPr>
        <p:txBody>
          <a:bodyPr/>
          <a:lstStyle/>
          <a:p>
            <a:r>
              <a:rPr lang="cs-CZ" sz="3200" b="0" dirty="0">
                <a:solidFill>
                  <a:srgbClr val="1C1511"/>
                </a:solidFill>
                <a:effectLst/>
              </a:rPr>
              <a:t>1/ 50%  z  1kg  je  </a:t>
            </a:r>
            <a:r>
              <a:rPr lang="cs-CZ" sz="3200" b="0" dirty="0" smtClean="0">
                <a:solidFill>
                  <a:srgbClr val="1C1511"/>
                </a:solidFill>
                <a:effectLst/>
              </a:rPr>
              <a:t>500g</a:t>
            </a:r>
            <a:r>
              <a:rPr lang="cs-CZ" sz="3200" b="0" dirty="0">
                <a:solidFill>
                  <a:srgbClr val="1C1511"/>
                </a:solidFill>
                <a:effectLst/>
              </a:rPr>
              <a:t>,  1%  z  500g  je  </a:t>
            </a:r>
            <a:r>
              <a:rPr lang="cs-CZ" sz="3200" b="0" dirty="0" smtClean="0">
                <a:solidFill>
                  <a:srgbClr val="1C1511"/>
                </a:solidFill>
                <a:effectLst/>
              </a:rPr>
              <a:t>5g  </a:t>
            </a:r>
            <a:r>
              <a:rPr lang="cs-CZ" sz="3200" b="0" dirty="0">
                <a:solidFill>
                  <a:srgbClr val="1C1511"/>
                </a:solidFill>
                <a:effectLst/>
              </a:rPr>
              <a:t>(500 </a:t>
            </a:r>
            <a:r>
              <a:rPr lang="en-US" sz="3200" b="0" dirty="0">
                <a:solidFill>
                  <a:srgbClr val="1C1511"/>
                </a:solidFill>
                <a:effectLst/>
              </a:rPr>
              <a:t>:</a:t>
            </a:r>
            <a:r>
              <a:rPr lang="cs-CZ" sz="3200" b="0" dirty="0">
                <a:solidFill>
                  <a:srgbClr val="1C1511"/>
                </a:solidFill>
                <a:effectLst/>
              </a:rPr>
              <a:t> 100 = 5), 30%  je  5g  </a:t>
            </a:r>
            <a:r>
              <a:rPr lang="en-US" sz="3200" b="0" dirty="0">
                <a:solidFill>
                  <a:srgbClr val="1C1511"/>
                </a:solidFill>
                <a:effectLst/>
              </a:rPr>
              <a:t>.</a:t>
            </a:r>
            <a:r>
              <a:rPr lang="cs-CZ" sz="3200" b="0" dirty="0">
                <a:solidFill>
                  <a:srgbClr val="1C1511"/>
                </a:solidFill>
                <a:effectLst/>
              </a:rPr>
              <a:t>  30  =  </a:t>
            </a:r>
            <a:r>
              <a:rPr lang="cs-CZ" sz="3200" b="0" dirty="0" smtClean="0">
                <a:solidFill>
                  <a:srgbClr val="1C1511"/>
                </a:solidFill>
                <a:effectLst/>
              </a:rPr>
              <a:t>150g</a:t>
            </a:r>
            <a:br>
              <a:rPr lang="cs-CZ" sz="3200" b="0" dirty="0" smtClean="0">
                <a:solidFill>
                  <a:srgbClr val="1C1511"/>
                </a:solidFill>
                <a:effectLst/>
              </a:rPr>
            </a:br>
            <a:r>
              <a:rPr lang="cs-CZ" sz="3200" b="0" dirty="0">
                <a:solidFill>
                  <a:srgbClr val="1C1511"/>
                </a:solidFill>
                <a:effectLst/>
              </a:rPr>
              <a:t/>
            </a:r>
            <a:br>
              <a:rPr lang="cs-CZ" sz="3200" b="0" dirty="0">
                <a:solidFill>
                  <a:srgbClr val="1C1511"/>
                </a:solidFill>
                <a:effectLst/>
              </a:rPr>
            </a:br>
            <a:r>
              <a:rPr lang="cs-CZ" sz="3200" b="0" dirty="0">
                <a:solidFill>
                  <a:srgbClr val="1C1511"/>
                </a:solidFill>
                <a:effectLst/>
              </a:rPr>
              <a:t>2/ 1%  z  250g  je  2,5g  (250</a:t>
            </a:r>
            <a:r>
              <a:rPr lang="en-US" sz="3200" b="0" dirty="0">
                <a:solidFill>
                  <a:srgbClr val="1C1511"/>
                </a:solidFill>
                <a:effectLst/>
              </a:rPr>
              <a:t> :</a:t>
            </a:r>
            <a:r>
              <a:rPr lang="cs-CZ" sz="3200" b="0" dirty="0">
                <a:solidFill>
                  <a:srgbClr val="1C1511"/>
                </a:solidFill>
                <a:effectLst/>
              </a:rPr>
              <a:t> 100 = 2,5),  12%  je 2,5g </a:t>
            </a:r>
            <a:r>
              <a:rPr lang="en-US" sz="3200" b="0" dirty="0">
                <a:solidFill>
                  <a:srgbClr val="1C1511"/>
                </a:solidFill>
                <a:effectLst/>
              </a:rPr>
              <a:t>.</a:t>
            </a:r>
            <a:r>
              <a:rPr lang="cs-CZ" sz="3200" b="0" dirty="0">
                <a:solidFill>
                  <a:srgbClr val="1C1511"/>
                </a:solidFill>
                <a:effectLst/>
              </a:rPr>
              <a:t> 12 =  </a:t>
            </a:r>
            <a:r>
              <a:rPr lang="cs-CZ" sz="3200" b="0" dirty="0" smtClean="0">
                <a:solidFill>
                  <a:srgbClr val="1C1511"/>
                </a:solidFill>
                <a:effectLst/>
              </a:rPr>
              <a:t>30g</a:t>
            </a:r>
            <a:br>
              <a:rPr lang="cs-CZ" sz="3200" b="0" dirty="0" smtClean="0">
                <a:solidFill>
                  <a:srgbClr val="1C1511"/>
                </a:solidFill>
                <a:effectLst/>
              </a:rPr>
            </a:br>
            <a:r>
              <a:rPr lang="cs-CZ" sz="3200" b="0" dirty="0">
                <a:solidFill>
                  <a:srgbClr val="1C1511"/>
                </a:solidFill>
                <a:effectLst/>
              </a:rPr>
              <a:t/>
            </a:r>
            <a:br>
              <a:rPr lang="cs-CZ" sz="3200" b="0" dirty="0">
                <a:solidFill>
                  <a:srgbClr val="1C1511"/>
                </a:solidFill>
                <a:effectLst/>
              </a:rPr>
            </a:br>
            <a:r>
              <a:rPr lang="cs-CZ" sz="3200" b="0" dirty="0">
                <a:solidFill>
                  <a:srgbClr val="1C1511"/>
                </a:solidFill>
                <a:effectLst/>
              </a:rPr>
              <a:t>3/ ve </a:t>
            </a:r>
            <a:r>
              <a:rPr lang="cs-CZ" sz="3200" b="0" dirty="0" smtClean="0">
                <a:solidFill>
                  <a:srgbClr val="1C1511"/>
                </a:solidFill>
                <a:effectLst/>
              </a:rPr>
              <a:t>120g je  </a:t>
            </a:r>
            <a:r>
              <a:rPr lang="cs-CZ" sz="3200" b="0" dirty="0">
                <a:solidFill>
                  <a:srgbClr val="1C1511"/>
                </a:solidFill>
                <a:effectLst/>
              </a:rPr>
              <a:t>3,84g  bílkovin (x = 3,2.120</a:t>
            </a:r>
            <a:r>
              <a:rPr lang="en-US" sz="3200" b="0" dirty="0">
                <a:solidFill>
                  <a:srgbClr val="1C1511"/>
                </a:solidFill>
                <a:effectLst/>
              </a:rPr>
              <a:t> :</a:t>
            </a:r>
            <a:r>
              <a:rPr lang="cs-CZ" sz="3200" b="0" dirty="0">
                <a:solidFill>
                  <a:srgbClr val="1C1511"/>
                </a:solidFill>
                <a:effectLst/>
              </a:rPr>
              <a:t> 100 = 3,84g - přímá úměra), w = 3,84g</a:t>
            </a:r>
            <a:r>
              <a:rPr lang="en-US" sz="3200" b="0" dirty="0">
                <a:solidFill>
                  <a:srgbClr val="1C1511"/>
                </a:solidFill>
                <a:effectLst/>
              </a:rPr>
              <a:t> :</a:t>
            </a:r>
            <a:r>
              <a:rPr lang="cs-CZ" sz="3200" b="0" dirty="0">
                <a:solidFill>
                  <a:srgbClr val="1C1511"/>
                </a:solidFill>
                <a:effectLst/>
              </a:rPr>
              <a:t> 120g = 0,032, tedy 3,2%</a:t>
            </a:r>
            <a:br>
              <a:rPr lang="cs-CZ" sz="3200" b="0" dirty="0">
                <a:solidFill>
                  <a:srgbClr val="1C1511"/>
                </a:solidFill>
                <a:effectLst/>
              </a:rPr>
            </a:br>
            <a:endParaRPr lang="cs-CZ" sz="3200" b="0" dirty="0">
              <a:solidFill>
                <a:srgbClr val="1C1511"/>
              </a:solidFill>
              <a:effectLst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259632" y="404664"/>
            <a:ext cx="6189583" cy="949569"/>
          </a:xfrm>
        </p:spPr>
        <p:txBody>
          <a:bodyPr/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Výsledek: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601712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31640" y="332656"/>
            <a:ext cx="6264696" cy="2952328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rgbClr val="1C1511"/>
                </a:solidFill>
              </a:rPr>
              <a:t>Pro přípravu roztoků se používá upravený výraz pro výpočet hmotnostního zlomku složky směsi</a:t>
            </a:r>
          </a:p>
          <a:p>
            <a:pPr algn="l"/>
            <a:r>
              <a:rPr lang="cs-CZ" sz="3200" dirty="0" err="1">
                <a:solidFill>
                  <a:srgbClr val="1C1511"/>
                </a:solidFill>
              </a:rPr>
              <a:t>w</a:t>
            </a:r>
            <a:r>
              <a:rPr lang="cs-CZ" sz="3200" baseline="-25000" dirty="0" err="1">
                <a:solidFill>
                  <a:srgbClr val="1C1511"/>
                </a:solidFill>
              </a:rPr>
              <a:t>s</a:t>
            </a:r>
            <a:r>
              <a:rPr lang="cs-CZ" sz="3200" dirty="0">
                <a:solidFill>
                  <a:srgbClr val="1C1511"/>
                </a:solidFill>
              </a:rPr>
              <a:t>= </a:t>
            </a:r>
            <a:r>
              <a:rPr lang="cs-CZ" sz="3200" dirty="0" err="1">
                <a:solidFill>
                  <a:srgbClr val="1C1511"/>
                </a:solidFill>
              </a:rPr>
              <a:t>m</a:t>
            </a:r>
            <a:r>
              <a:rPr lang="cs-CZ" sz="3200" baseline="-25000" dirty="0" err="1">
                <a:solidFill>
                  <a:srgbClr val="1C1511"/>
                </a:solidFill>
              </a:rPr>
              <a:t>s</a:t>
            </a:r>
            <a:r>
              <a:rPr lang="cs-CZ" sz="3200" dirty="0">
                <a:solidFill>
                  <a:srgbClr val="1C1511"/>
                </a:solidFill>
              </a:rPr>
              <a:t> : </a:t>
            </a:r>
            <a:r>
              <a:rPr lang="cs-CZ" sz="3200" dirty="0" err="1">
                <a:solidFill>
                  <a:srgbClr val="1C1511"/>
                </a:solidFill>
              </a:rPr>
              <a:t>m</a:t>
            </a:r>
            <a:r>
              <a:rPr lang="cs-CZ" sz="3200" baseline="-25000" dirty="0" err="1">
                <a:solidFill>
                  <a:srgbClr val="1C1511"/>
                </a:solidFill>
              </a:rPr>
              <a:t>c</a:t>
            </a:r>
            <a:endParaRPr lang="cs-CZ" sz="3200" baseline="-25000" dirty="0">
              <a:solidFill>
                <a:srgbClr val="1C1511"/>
              </a:solidFill>
            </a:endParaRPr>
          </a:p>
          <a:p>
            <a:pPr algn="l"/>
            <a:r>
              <a:rPr lang="cs-CZ" sz="3200" dirty="0" err="1">
                <a:solidFill>
                  <a:srgbClr val="1C1511"/>
                </a:solidFill>
              </a:rPr>
              <a:t>w</a:t>
            </a:r>
            <a:r>
              <a:rPr lang="cs-CZ" sz="3200" baseline="-25000" dirty="0" err="1">
                <a:solidFill>
                  <a:srgbClr val="1C1511"/>
                </a:solidFill>
              </a:rPr>
              <a:t>s</a:t>
            </a:r>
            <a:r>
              <a:rPr lang="cs-CZ" sz="3200" dirty="0">
                <a:solidFill>
                  <a:srgbClr val="1C1511"/>
                </a:solidFill>
              </a:rPr>
              <a:t>= </a:t>
            </a:r>
            <a:r>
              <a:rPr lang="cs-CZ" sz="3200" dirty="0" err="1">
                <a:solidFill>
                  <a:srgbClr val="1C1511"/>
                </a:solidFill>
              </a:rPr>
              <a:t>m</a:t>
            </a:r>
            <a:r>
              <a:rPr lang="cs-CZ" sz="3200" baseline="-25000" dirty="0" err="1">
                <a:solidFill>
                  <a:srgbClr val="1C1511"/>
                </a:solidFill>
              </a:rPr>
              <a:t>s</a:t>
            </a:r>
            <a:r>
              <a:rPr lang="cs-CZ" sz="3200" dirty="0">
                <a:solidFill>
                  <a:srgbClr val="1C1511"/>
                </a:solidFill>
              </a:rPr>
              <a:t> : </a:t>
            </a:r>
            <a:r>
              <a:rPr lang="cs-CZ" sz="3200" dirty="0" smtClean="0">
                <a:solidFill>
                  <a:srgbClr val="1C1511"/>
                </a:solidFill>
              </a:rPr>
              <a:t>(</a:t>
            </a:r>
            <a:r>
              <a:rPr lang="cs-CZ" sz="3200" dirty="0" err="1" smtClean="0">
                <a:solidFill>
                  <a:srgbClr val="1C1511"/>
                </a:solidFill>
              </a:rPr>
              <a:t>m</a:t>
            </a:r>
            <a:r>
              <a:rPr lang="cs-CZ" sz="3200" baseline="-25000" dirty="0" err="1" smtClean="0">
                <a:solidFill>
                  <a:srgbClr val="1C1511"/>
                </a:solidFill>
              </a:rPr>
              <a:t>s</a:t>
            </a:r>
            <a:r>
              <a:rPr lang="cs-CZ" sz="3200" dirty="0" smtClean="0">
                <a:solidFill>
                  <a:srgbClr val="1C1511"/>
                </a:solidFill>
              </a:rPr>
              <a:t> </a:t>
            </a:r>
            <a:r>
              <a:rPr lang="en-US" sz="3200" dirty="0" smtClean="0">
                <a:solidFill>
                  <a:srgbClr val="1C1511"/>
                </a:solidFill>
              </a:rPr>
              <a:t>+</a:t>
            </a:r>
            <a:r>
              <a:rPr lang="cs-CZ" sz="3200" dirty="0" smtClean="0">
                <a:solidFill>
                  <a:srgbClr val="1C1511"/>
                </a:solidFill>
              </a:rPr>
              <a:t> </a:t>
            </a:r>
            <a:r>
              <a:rPr lang="cs-CZ" sz="3200" dirty="0" err="1" smtClean="0">
                <a:solidFill>
                  <a:srgbClr val="1C1511"/>
                </a:solidFill>
              </a:rPr>
              <a:t>m</a:t>
            </a:r>
            <a:r>
              <a:rPr lang="cs-CZ" sz="3200" baseline="-25000" dirty="0" err="1" smtClean="0">
                <a:solidFill>
                  <a:srgbClr val="1C1511"/>
                </a:solidFill>
              </a:rPr>
              <a:t>r</a:t>
            </a:r>
            <a:r>
              <a:rPr lang="cs-CZ" sz="3200" dirty="0" smtClean="0">
                <a:solidFill>
                  <a:srgbClr val="1C1511"/>
                </a:solidFill>
              </a:rPr>
              <a:t>)</a:t>
            </a:r>
          </a:p>
          <a:p>
            <a:pPr algn="l"/>
            <a:endParaRPr lang="cs-CZ" sz="3200" baseline="-25000" dirty="0">
              <a:solidFill>
                <a:srgbClr val="1C1511"/>
              </a:solidFill>
            </a:endParaRPr>
          </a:p>
          <a:p>
            <a:pPr algn="l"/>
            <a:endParaRPr lang="cs-CZ" sz="3200" baseline="-25000" dirty="0">
              <a:solidFill>
                <a:srgbClr val="1C1511"/>
              </a:solidFill>
            </a:endParaRPr>
          </a:p>
          <a:p>
            <a:pPr algn="l"/>
            <a:r>
              <a:rPr lang="cs-CZ" sz="3200" dirty="0" err="1">
                <a:solidFill>
                  <a:srgbClr val="1C1511"/>
                </a:solidFill>
              </a:rPr>
              <a:t>m</a:t>
            </a:r>
            <a:r>
              <a:rPr lang="cs-CZ" sz="3200" baseline="-25000" dirty="0" err="1" smtClean="0">
                <a:solidFill>
                  <a:srgbClr val="1C1511"/>
                </a:solidFill>
              </a:rPr>
              <a:t>r</a:t>
            </a:r>
            <a:r>
              <a:rPr lang="cs-CZ" sz="3200" dirty="0" smtClean="0">
                <a:solidFill>
                  <a:srgbClr val="1C1511"/>
                </a:solidFill>
              </a:rPr>
              <a:t> – hmotnost rozpouštědla, např. vody, lihu, benzinu, atd.</a:t>
            </a:r>
          </a:p>
          <a:p>
            <a:pPr algn="l"/>
            <a:r>
              <a:rPr lang="cs-CZ" sz="3200" dirty="0">
                <a:solidFill>
                  <a:srgbClr val="1C1511"/>
                </a:solidFill>
              </a:rPr>
              <a:t>p</a:t>
            </a:r>
            <a:r>
              <a:rPr lang="cs-CZ" sz="3200" dirty="0" smtClean="0">
                <a:solidFill>
                  <a:srgbClr val="1C1511"/>
                </a:solidFill>
              </a:rPr>
              <a:t>okud je rozpouštědlo voda, mohu použít již uvedené označení </a:t>
            </a:r>
            <a:r>
              <a:rPr lang="cs-CZ" sz="3200" dirty="0" err="1" smtClean="0">
                <a:solidFill>
                  <a:srgbClr val="1C1511"/>
                </a:solidFill>
              </a:rPr>
              <a:t>m</a:t>
            </a:r>
            <a:r>
              <a:rPr lang="cs-CZ" sz="3200" baseline="-25000" dirty="0" err="1" smtClean="0">
                <a:solidFill>
                  <a:srgbClr val="1C1511"/>
                </a:solidFill>
              </a:rPr>
              <a:t>vody</a:t>
            </a:r>
            <a:endParaRPr lang="cs-CZ" sz="3200" dirty="0" smtClean="0">
              <a:solidFill>
                <a:srgbClr val="1C151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412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691680" y="1556791"/>
            <a:ext cx="6768752" cy="64120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Roztok řepného cukru se připravuje smícháním 6kg řepného cukru a 4kg vody</a:t>
            </a:r>
            <a:r>
              <a:rPr lang="cs-CZ" sz="2800" dirty="0" smtClean="0"/>
              <a:t>. Vypočtěte </a:t>
            </a:r>
            <a:r>
              <a:rPr lang="cs-CZ" sz="2800" dirty="0"/>
              <a:t>hmotnostní zlomek řepného cukru v roztoku a uveďte v </a:t>
            </a:r>
            <a:r>
              <a:rPr lang="cs-CZ" sz="2800" dirty="0" smtClean="0"/>
              <a:t>%.</a:t>
            </a:r>
            <a:endParaRPr lang="cs-CZ" sz="2800" dirty="0"/>
          </a:p>
          <a:p>
            <a:endParaRPr lang="cs-CZ" sz="2800" dirty="0"/>
          </a:p>
          <a:p>
            <a:r>
              <a:rPr lang="cs-CZ" sz="2800" dirty="0" err="1"/>
              <a:t>m</a:t>
            </a:r>
            <a:r>
              <a:rPr lang="cs-CZ" sz="2800" baseline="-25000" dirty="0" err="1"/>
              <a:t>c</a:t>
            </a:r>
            <a:r>
              <a:rPr lang="cs-CZ" sz="2800" dirty="0"/>
              <a:t> = </a:t>
            </a:r>
            <a:r>
              <a:rPr lang="cs-CZ" sz="2800" dirty="0" err="1"/>
              <a:t>m</a:t>
            </a:r>
            <a:r>
              <a:rPr lang="cs-CZ" sz="2800" baseline="-25000" dirty="0" err="1"/>
              <a:t>s</a:t>
            </a:r>
            <a:r>
              <a:rPr lang="cs-CZ" sz="2800" dirty="0"/>
              <a:t> </a:t>
            </a:r>
            <a:r>
              <a:rPr lang="en-US" sz="2800" dirty="0"/>
              <a:t>+</a:t>
            </a:r>
            <a:r>
              <a:rPr lang="cs-CZ" sz="2800" dirty="0"/>
              <a:t> </a:t>
            </a:r>
            <a:r>
              <a:rPr lang="cs-CZ" sz="2800" dirty="0" err="1"/>
              <a:t>m</a:t>
            </a:r>
            <a:r>
              <a:rPr lang="cs-CZ" sz="2800" baseline="-25000" dirty="0" err="1"/>
              <a:t>r</a:t>
            </a:r>
            <a:r>
              <a:rPr lang="cs-CZ" sz="2800" dirty="0"/>
              <a:t> = 6kg </a:t>
            </a:r>
            <a:r>
              <a:rPr lang="en-US" sz="2800" dirty="0"/>
              <a:t>+</a:t>
            </a:r>
            <a:r>
              <a:rPr lang="cs-CZ" sz="2800" dirty="0"/>
              <a:t> 4kg = </a:t>
            </a:r>
            <a:r>
              <a:rPr lang="cs-CZ" sz="2800" dirty="0" smtClean="0"/>
              <a:t>10kg</a:t>
            </a:r>
          </a:p>
          <a:p>
            <a:endParaRPr lang="cs-CZ" sz="2800" dirty="0"/>
          </a:p>
          <a:p>
            <a:r>
              <a:rPr lang="cs-CZ" sz="2800" dirty="0" err="1"/>
              <a:t>m</a:t>
            </a:r>
            <a:r>
              <a:rPr lang="cs-CZ" sz="2800" baseline="-25000" dirty="0" err="1"/>
              <a:t>s</a:t>
            </a:r>
            <a:r>
              <a:rPr lang="cs-CZ" sz="2800" baseline="-25000" dirty="0"/>
              <a:t> </a:t>
            </a:r>
            <a:r>
              <a:rPr lang="cs-CZ" sz="2800" dirty="0"/>
              <a:t>= </a:t>
            </a:r>
            <a:r>
              <a:rPr lang="cs-CZ" sz="2800" dirty="0" smtClean="0"/>
              <a:t>6kg</a:t>
            </a:r>
          </a:p>
          <a:p>
            <a:endParaRPr lang="cs-CZ" sz="2800" dirty="0"/>
          </a:p>
          <a:p>
            <a:r>
              <a:rPr lang="cs-CZ" sz="2800" dirty="0" err="1"/>
              <a:t>w</a:t>
            </a:r>
            <a:r>
              <a:rPr lang="cs-CZ" sz="2800" baseline="-25000" dirty="0" err="1"/>
              <a:t>s</a:t>
            </a:r>
            <a:r>
              <a:rPr lang="cs-CZ" sz="2800" dirty="0"/>
              <a:t>= </a:t>
            </a:r>
            <a:r>
              <a:rPr lang="cs-CZ" sz="2800" dirty="0" err="1"/>
              <a:t>m</a:t>
            </a:r>
            <a:r>
              <a:rPr lang="cs-CZ" sz="2800" baseline="-25000" dirty="0" err="1"/>
              <a:t>s</a:t>
            </a:r>
            <a:r>
              <a:rPr lang="cs-CZ" sz="2800" dirty="0"/>
              <a:t> : </a:t>
            </a:r>
            <a:r>
              <a:rPr lang="cs-CZ" sz="2800" dirty="0" err="1"/>
              <a:t>m</a:t>
            </a:r>
            <a:r>
              <a:rPr lang="cs-CZ" sz="2800" baseline="-25000" dirty="0" err="1"/>
              <a:t>c</a:t>
            </a:r>
            <a:r>
              <a:rPr lang="cs-CZ" sz="2800" dirty="0"/>
              <a:t> </a:t>
            </a:r>
            <a:r>
              <a:rPr lang="cs-CZ" sz="2800" dirty="0" smtClean="0"/>
              <a:t>= 6 </a:t>
            </a:r>
            <a:r>
              <a:rPr lang="cs-CZ" sz="2800" dirty="0"/>
              <a:t>: 10 = 0,6 . 100 = 60%</a:t>
            </a:r>
          </a:p>
          <a:p>
            <a:endParaRPr lang="cs-CZ" sz="2800" baseline="-25000" dirty="0"/>
          </a:p>
          <a:p>
            <a:r>
              <a:rPr lang="cs-CZ" sz="2800" dirty="0"/>
              <a:t>V roztoku je 60% řepného </a:t>
            </a:r>
            <a:r>
              <a:rPr lang="cs-CZ" sz="2800" dirty="0" smtClean="0"/>
              <a:t>cukru.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4103512" y="650261"/>
            <a:ext cx="12795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Příklad:</a:t>
            </a:r>
          </a:p>
        </p:txBody>
      </p:sp>
    </p:spTree>
    <p:extLst>
      <p:ext uri="{BB962C8B-B14F-4D97-AF65-F5344CB8AC3E}">
        <p14:creationId xmlns:p14="http://schemas.microsoft.com/office/powerpoint/2010/main" val="3282881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331640" y="2924944"/>
            <a:ext cx="7272808" cy="4968552"/>
          </a:xfrm>
        </p:spPr>
        <p:txBody>
          <a:bodyPr/>
          <a:lstStyle/>
          <a:p>
            <a:r>
              <a:rPr lang="cs-CZ" sz="2800" b="0" dirty="0" smtClean="0">
                <a:solidFill>
                  <a:srgbClr val="1C1511"/>
                </a:solidFill>
                <a:effectLst/>
              </a:rPr>
              <a:t>1/Jaká je hmotnost cukru ve 2 kg jeho vodného roztoku, je-li hmotnostní zlomek 0,38?</a:t>
            </a:r>
            <a:br>
              <a:rPr lang="cs-CZ" sz="2800" b="0" dirty="0" smtClean="0">
                <a:solidFill>
                  <a:srgbClr val="1C1511"/>
                </a:solidFill>
                <a:effectLst/>
              </a:rPr>
            </a:br>
            <a:r>
              <a:rPr lang="cs-CZ" sz="2800" b="0" dirty="0" smtClean="0">
                <a:solidFill>
                  <a:srgbClr val="1C1511"/>
                </a:solidFill>
                <a:effectLst/>
              </a:rPr>
              <a:t/>
            </a:r>
            <a:br>
              <a:rPr lang="cs-CZ" sz="2800" b="0" dirty="0" smtClean="0">
                <a:solidFill>
                  <a:srgbClr val="1C1511"/>
                </a:solidFill>
                <a:effectLst/>
              </a:rPr>
            </a:br>
            <a:r>
              <a:rPr lang="cs-CZ" sz="2800" b="0" dirty="0" smtClean="0">
                <a:solidFill>
                  <a:srgbClr val="1C1511"/>
                </a:solidFill>
                <a:effectLst/>
              </a:rPr>
              <a:t>2/Jaký je hmotnostní zlomek </a:t>
            </a:r>
            <a:r>
              <a:rPr lang="cs-CZ" sz="2800" b="0" dirty="0" err="1" smtClean="0">
                <a:solidFill>
                  <a:srgbClr val="1C1511"/>
                </a:solidFill>
                <a:effectLst/>
              </a:rPr>
              <a:t>NaOH</a:t>
            </a:r>
            <a:r>
              <a:rPr lang="cs-CZ" sz="2800" b="0" dirty="0" smtClean="0">
                <a:solidFill>
                  <a:srgbClr val="1C1511"/>
                </a:solidFill>
                <a:effectLst/>
              </a:rPr>
              <a:t> v roztoku, který vznikne rozpuštěním 50 g </a:t>
            </a:r>
            <a:r>
              <a:rPr lang="cs-CZ" sz="2800" b="0" dirty="0" err="1" smtClean="0">
                <a:solidFill>
                  <a:srgbClr val="1C1511"/>
                </a:solidFill>
                <a:effectLst/>
              </a:rPr>
              <a:t>NaOH</a:t>
            </a:r>
            <a:r>
              <a:rPr lang="cs-CZ" sz="2800" b="0" dirty="0" smtClean="0">
                <a:solidFill>
                  <a:srgbClr val="1C1511"/>
                </a:solidFill>
                <a:effectLst/>
              </a:rPr>
              <a:t> v 1 litru vody?</a:t>
            </a:r>
            <a:br>
              <a:rPr lang="cs-CZ" sz="2800" b="0" dirty="0" smtClean="0">
                <a:solidFill>
                  <a:srgbClr val="1C1511"/>
                </a:solidFill>
                <a:effectLst/>
              </a:rPr>
            </a:br>
            <a:r>
              <a:rPr lang="cs-CZ" sz="2800" b="0" dirty="0" smtClean="0">
                <a:solidFill>
                  <a:srgbClr val="1C1511"/>
                </a:solidFill>
                <a:effectLst/>
              </a:rPr>
              <a:t/>
            </a:r>
            <a:br>
              <a:rPr lang="cs-CZ" sz="2800" b="0" dirty="0" smtClean="0">
                <a:solidFill>
                  <a:srgbClr val="1C1511"/>
                </a:solidFill>
                <a:effectLst/>
              </a:rPr>
            </a:br>
            <a:r>
              <a:rPr lang="cs-CZ" sz="2800" b="0" dirty="0" smtClean="0">
                <a:solidFill>
                  <a:srgbClr val="1C1511"/>
                </a:solidFill>
                <a:effectLst/>
              </a:rPr>
              <a:t>3/Do 150 g vodného roztoku kyseliny, který má hmotnostní zlomek 67%, byl přilit  1l  vody. Jaký je hmotnostní zlomek zředěného roztoku?</a:t>
            </a:r>
            <a:br>
              <a:rPr lang="cs-CZ" sz="2800" b="0" dirty="0" smtClean="0">
                <a:solidFill>
                  <a:srgbClr val="1C1511"/>
                </a:solidFill>
                <a:effectLst/>
              </a:rPr>
            </a:br>
            <a:r>
              <a:rPr lang="cs-CZ" sz="2800" b="0" dirty="0" smtClean="0">
                <a:solidFill>
                  <a:srgbClr val="1C1511"/>
                </a:solidFill>
                <a:effectLst/>
              </a:rPr>
              <a:t/>
            </a:r>
            <a:br>
              <a:rPr lang="cs-CZ" sz="2800" b="0" dirty="0" smtClean="0">
                <a:solidFill>
                  <a:srgbClr val="1C1511"/>
                </a:solidFill>
                <a:effectLst/>
              </a:rPr>
            </a:br>
            <a:r>
              <a:rPr lang="cs-CZ" sz="2800" b="0" dirty="0" smtClean="0">
                <a:solidFill>
                  <a:srgbClr val="1C1511"/>
                </a:solidFill>
                <a:effectLst/>
              </a:rPr>
              <a:t/>
            </a:r>
            <a:br>
              <a:rPr lang="cs-CZ" sz="2800" b="0" dirty="0" smtClean="0">
                <a:solidFill>
                  <a:srgbClr val="1C1511"/>
                </a:solidFill>
                <a:effectLst/>
              </a:rPr>
            </a:br>
            <a:r>
              <a:rPr lang="cs-CZ" sz="2800" b="0" dirty="0" smtClean="0">
                <a:solidFill>
                  <a:srgbClr val="1C1511"/>
                </a:solidFill>
                <a:effectLst/>
              </a:rPr>
              <a:t/>
            </a:r>
            <a:br>
              <a:rPr lang="cs-CZ" sz="2800" b="0" dirty="0" smtClean="0">
                <a:solidFill>
                  <a:srgbClr val="1C1511"/>
                </a:solidFill>
                <a:effectLst/>
              </a:rPr>
            </a:br>
            <a:endParaRPr lang="cs-CZ" sz="32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619672" y="188640"/>
            <a:ext cx="6189583" cy="949569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Příklady:</a:t>
            </a:r>
            <a:endParaRPr lang="cs-CZ" sz="36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84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97563" y="260648"/>
            <a:ext cx="7272808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4/ 10% vodný roztok modré skalice </a:t>
            </a:r>
            <a:endParaRPr lang="cs-CZ" sz="2800" b="1" dirty="0" smtClean="0"/>
          </a:p>
          <a:p>
            <a:r>
              <a:rPr lang="cs-CZ" sz="2800" b="1" dirty="0"/>
              <a:t>o</a:t>
            </a:r>
            <a:r>
              <a:rPr lang="cs-CZ" sz="2800" b="1" dirty="0" smtClean="0"/>
              <a:t> hmotnosti </a:t>
            </a:r>
            <a:r>
              <a:rPr lang="cs-CZ" sz="2800" b="1" dirty="0"/>
              <a:t>220 g byl zahříván tak </a:t>
            </a:r>
            <a:r>
              <a:rPr lang="cs-CZ" sz="2800" b="1" dirty="0" smtClean="0"/>
              <a:t>dlouho, až </a:t>
            </a:r>
            <a:r>
              <a:rPr lang="cs-CZ" sz="2800" b="1" dirty="0"/>
              <a:t>se odpařilo 48 g vody</a:t>
            </a:r>
            <a:r>
              <a:rPr lang="cs-CZ" sz="2800" b="1" dirty="0" smtClean="0"/>
              <a:t>. Jaký </a:t>
            </a:r>
            <a:r>
              <a:rPr lang="cs-CZ" sz="2800" b="1" dirty="0"/>
              <a:t>je hmotnostní </a:t>
            </a:r>
            <a:r>
              <a:rPr lang="cs-CZ" sz="2800" b="1" dirty="0" smtClean="0"/>
              <a:t>zlomek koncentrovaného </a:t>
            </a:r>
            <a:r>
              <a:rPr lang="cs-CZ" sz="2800" b="1" dirty="0"/>
              <a:t>roztoku?</a:t>
            </a:r>
          </a:p>
          <a:p>
            <a:endParaRPr lang="cs-CZ" sz="2800" b="1" dirty="0"/>
          </a:p>
          <a:p>
            <a:r>
              <a:rPr lang="cs-CZ" sz="2800" b="1" dirty="0" smtClean="0"/>
              <a:t>5/ Chemik </a:t>
            </a:r>
            <a:r>
              <a:rPr lang="cs-CZ" sz="2800" b="1" dirty="0"/>
              <a:t>připravil jeden roztok rozpuštěním </a:t>
            </a:r>
            <a:r>
              <a:rPr lang="cs-CZ" sz="2800" b="1" dirty="0" smtClean="0"/>
              <a:t>10g </a:t>
            </a:r>
            <a:r>
              <a:rPr lang="cs-CZ" sz="2800" b="1" dirty="0" err="1"/>
              <a:t>NaCl</a:t>
            </a:r>
            <a:r>
              <a:rPr lang="cs-CZ" sz="2800" b="1" dirty="0"/>
              <a:t> v 1 dm</a:t>
            </a:r>
            <a:r>
              <a:rPr lang="cs-CZ" sz="2800" b="1" baseline="30000" dirty="0"/>
              <a:t>3</a:t>
            </a:r>
            <a:r>
              <a:rPr lang="cs-CZ" sz="2800" b="1" dirty="0" smtClean="0"/>
              <a:t>. Druhý </a:t>
            </a:r>
            <a:r>
              <a:rPr lang="cs-CZ" sz="2800" b="1" dirty="0"/>
              <a:t>roztok připravil rozpuštěním 100g 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NaCl</a:t>
            </a:r>
            <a:r>
              <a:rPr lang="cs-CZ" sz="2800" b="1" dirty="0" smtClean="0"/>
              <a:t> </a:t>
            </a:r>
            <a:r>
              <a:rPr lang="cs-CZ" sz="2800" b="1" dirty="0"/>
              <a:t>v 0,5 </a:t>
            </a:r>
            <a:r>
              <a:rPr lang="cs-CZ" sz="2800" b="1" dirty="0" smtClean="0"/>
              <a:t>dm</a:t>
            </a:r>
            <a:r>
              <a:rPr lang="cs-CZ" sz="2800" b="1" baseline="30000" dirty="0" smtClean="0"/>
              <a:t>3 </a:t>
            </a:r>
            <a:r>
              <a:rPr lang="cs-CZ" sz="2800" b="1" dirty="0" smtClean="0"/>
              <a:t>horké vodě. Který </a:t>
            </a:r>
            <a:r>
              <a:rPr lang="cs-CZ" sz="2800" b="1" dirty="0"/>
              <a:t>roztok byl koncentrovaný a který zředěný?</a:t>
            </a:r>
          </a:p>
          <a:p>
            <a:endParaRPr lang="cs-CZ" sz="2800" b="1" dirty="0"/>
          </a:p>
          <a:p>
            <a:r>
              <a:rPr lang="cs-CZ" sz="2800" b="1" dirty="0" smtClean="0"/>
              <a:t>6/ Vypočítej, kolik </a:t>
            </a:r>
            <a:r>
              <a:rPr lang="cs-CZ" sz="2800" b="1" dirty="0"/>
              <a:t>gramů modré skalice potřebujeme na přípravu 100g roztoku nasyceného při </a:t>
            </a:r>
            <a:r>
              <a:rPr lang="cs-CZ" sz="2800" b="1" dirty="0" smtClean="0"/>
              <a:t>teplotě 20</a:t>
            </a:r>
            <a:r>
              <a:rPr lang="cs-CZ" sz="2800" b="1" baseline="30000" dirty="0"/>
              <a:t>◦</a:t>
            </a:r>
            <a:r>
              <a:rPr lang="cs-CZ" sz="2800" b="1" dirty="0" smtClean="0"/>
              <a:t>C </a:t>
            </a:r>
            <a:r>
              <a:rPr lang="cs-CZ" sz="2800" b="1" dirty="0"/>
              <a:t>a při teplotě 100</a:t>
            </a:r>
            <a:r>
              <a:rPr lang="cs-CZ" sz="2800" b="1" baseline="30000" dirty="0"/>
              <a:t> ◦</a:t>
            </a:r>
            <a:r>
              <a:rPr lang="cs-CZ" sz="2800" b="1" dirty="0" smtClean="0"/>
              <a:t>C. Víme, že w (20</a:t>
            </a:r>
            <a:r>
              <a:rPr lang="cs-CZ" sz="2800" b="1" baseline="30000" dirty="0"/>
              <a:t>◦</a:t>
            </a:r>
            <a:r>
              <a:rPr lang="cs-CZ" sz="2800" b="1" dirty="0"/>
              <a:t>C</a:t>
            </a:r>
            <a:r>
              <a:rPr lang="cs-CZ" sz="2800" b="1" dirty="0" smtClean="0"/>
              <a:t>) = 0,172, w (100</a:t>
            </a:r>
            <a:r>
              <a:rPr lang="cs-CZ" sz="2800" b="1" baseline="30000" dirty="0"/>
              <a:t>◦</a:t>
            </a:r>
            <a:r>
              <a:rPr lang="cs-CZ" sz="2800" b="1" dirty="0"/>
              <a:t>C</a:t>
            </a:r>
            <a:r>
              <a:rPr lang="cs-CZ" sz="2800" b="1" dirty="0" smtClean="0"/>
              <a:t>) = 0,424</a:t>
            </a:r>
            <a:endParaRPr lang="cs-CZ" sz="2800" b="1" dirty="0"/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037147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5157192"/>
            <a:ext cx="7632848" cy="2808312"/>
          </a:xfrm>
        </p:spPr>
        <p:txBody>
          <a:bodyPr/>
          <a:lstStyle/>
          <a:p>
            <a:r>
              <a:rPr lang="en-US" sz="2800" b="0" dirty="0" smtClean="0">
                <a:effectLst/>
              </a:rPr>
              <a:t/>
            </a:r>
            <a:br>
              <a:rPr lang="en-US" sz="2800" b="0" dirty="0" smtClean="0">
                <a:effectLst/>
              </a:rPr>
            </a:br>
            <a:r>
              <a:rPr lang="en-US" sz="2800" b="0" dirty="0">
                <a:effectLst/>
              </a:rPr>
              <a:t/>
            </a:r>
            <a:br>
              <a:rPr lang="en-US" sz="2800" b="0" dirty="0">
                <a:effectLst/>
              </a:rPr>
            </a:br>
            <a:r>
              <a:rPr lang="en-US" sz="2800" b="0" dirty="0" smtClean="0">
                <a:effectLst/>
              </a:rPr>
              <a:t/>
            </a:r>
            <a:br>
              <a:rPr lang="en-US" sz="2800" b="0" dirty="0" smtClean="0">
                <a:effectLst/>
              </a:rPr>
            </a:br>
            <a:r>
              <a:rPr lang="en-US" sz="2800" b="0" dirty="0">
                <a:effectLst/>
              </a:rPr>
              <a:t/>
            </a:r>
            <a:br>
              <a:rPr lang="en-US" sz="2800" b="0" dirty="0">
                <a:effectLst/>
              </a:rPr>
            </a:br>
            <a:r>
              <a:rPr lang="en-US" sz="2800" b="0" dirty="0" smtClean="0">
                <a:effectLst/>
              </a:rPr>
              <a:t/>
            </a:r>
            <a:br>
              <a:rPr lang="en-US" sz="2800" b="0" dirty="0" smtClean="0">
                <a:effectLst/>
              </a:rPr>
            </a:br>
            <a:r>
              <a:rPr lang="en-US" sz="2800" b="0" dirty="0">
                <a:effectLst/>
              </a:rPr>
              <a:t/>
            </a:r>
            <a:br>
              <a:rPr lang="en-US" sz="2800" b="0" dirty="0">
                <a:effectLst/>
              </a:rPr>
            </a:br>
            <a:r>
              <a:rPr lang="en-US" sz="2800" b="0" dirty="0" smtClean="0">
                <a:effectLst/>
              </a:rPr>
              <a:t/>
            </a:r>
            <a:br>
              <a:rPr lang="en-US" sz="2800" b="0" dirty="0" smtClean="0">
                <a:effectLst/>
              </a:rPr>
            </a:br>
            <a:r>
              <a:rPr lang="en-US" sz="2800" b="0" dirty="0">
                <a:effectLst/>
              </a:rPr>
              <a:t/>
            </a:r>
            <a:br>
              <a:rPr lang="en-US" sz="2800" b="0" dirty="0">
                <a:effectLst/>
              </a:rPr>
            </a:br>
            <a:r>
              <a:rPr lang="cs-CZ" sz="2800" b="0" dirty="0" smtClean="0">
                <a:effectLst/>
              </a:rPr>
              <a:t/>
            </a:r>
            <a:br>
              <a:rPr lang="cs-CZ" sz="2800" b="0" dirty="0" smtClean="0">
                <a:effectLst/>
              </a:rPr>
            </a:br>
            <a:r>
              <a:rPr lang="cs-CZ" sz="2800" b="0" dirty="0">
                <a:effectLst/>
              </a:rPr>
              <a:t/>
            </a:r>
            <a:br>
              <a:rPr lang="cs-CZ" sz="2800" b="0" dirty="0">
                <a:effectLst/>
              </a:rPr>
            </a:br>
            <a:r>
              <a:rPr lang="cs-CZ" sz="2800" b="0" dirty="0" smtClean="0">
                <a:effectLst/>
              </a:rPr>
              <a:t/>
            </a:r>
            <a:br>
              <a:rPr lang="cs-CZ" sz="2800" b="0" dirty="0" smtClean="0">
                <a:effectLst/>
              </a:rPr>
            </a:br>
            <a:r>
              <a:rPr lang="cs-CZ" sz="2800" b="0" dirty="0" smtClean="0">
                <a:solidFill>
                  <a:srgbClr val="1C1511"/>
                </a:solidFill>
                <a:effectLst/>
              </a:rPr>
              <a:t>ŠMÍDL, Milan, DOULÍK, Pavel a ŠKODA Jiří. </a:t>
            </a:r>
            <a:r>
              <a:rPr lang="cs-CZ" sz="2800" b="0" i="1" dirty="0" smtClean="0">
                <a:solidFill>
                  <a:srgbClr val="1C1511"/>
                </a:solidFill>
                <a:effectLst/>
              </a:rPr>
              <a:t>Chemie 9</a:t>
            </a:r>
            <a:r>
              <a:rPr lang="cs-CZ" sz="2800" b="0" dirty="0" smtClean="0">
                <a:solidFill>
                  <a:srgbClr val="1C1511"/>
                </a:solidFill>
                <a:effectLst/>
              </a:rPr>
              <a:t>: </a:t>
            </a:r>
            <a:r>
              <a:rPr lang="cs-CZ" sz="2800" b="0" i="1" dirty="0" smtClean="0">
                <a:solidFill>
                  <a:srgbClr val="1C1511"/>
                </a:solidFill>
                <a:effectLst/>
              </a:rPr>
              <a:t>pracovní sešit</a:t>
            </a:r>
            <a:r>
              <a:rPr lang="cs-CZ" sz="2800" b="0" dirty="0" smtClean="0">
                <a:solidFill>
                  <a:srgbClr val="1C1511"/>
                </a:solidFill>
                <a:effectLst/>
              </a:rPr>
              <a:t>. 2007. Plzeň: Fraus, 2007. 1.vydání. ISBN 978-80-7238-585-0.</a:t>
            </a:r>
            <a:br>
              <a:rPr lang="cs-CZ" sz="2800" b="0" dirty="0" smtClean="0">
                <a:solidFill>
                  <a:srgbClr val="1C1511"/>
                </a:solidFill>
                <a:effectLst/>
              </a:rPr>
            </a:br>
            <a:r>
              <a:rPr lang="cs-CZ" sz="2800" b="0" dirty="0" smtClean="0">
                <a:solidFill>
                  <a:srgbClr val="1C1511"/>
                </a:solidFill>
                <a:effectLst/>
              </a:rPr>
              <a:t> </a:t>
            </a:r>
            <a:br>
              <a:rPr lang="cs-CZ" sz="2800" b="0" dirty="0" smtClean="0">
                <a:solidFill>
                  <a:srgbClr val="1C1511"/>
                </a:solidFill>
                <a:effectLst/>
              </a:rPr>
            </a:br>
            <a:r>
              <a:rPr lang="cs-CZ" sz="2800" b="0" dirty="0" err="1" smtClean="0">
                <a:solidFill>
                  <a:srgbClr val="1C1511"/>
                </a:solidFill>
                <a:effectLst/>
              </a:rPr>
              <a:t>RNDr</a:t>
            </a:r>
            <a:r>
              <a:rPr lang="cs-CZ" sz="2800" b="0" dirty="0" smtClean="0">
                <a:solidFill>
                  <a:srgbClr val="1C1511"/>
                </a:solidFill>
                <a:effectLst/>
              </a:rPr>
              <a:t>.,</a:t>
            </a:r>
            <a:r>
              <a:rPr lang="cs-CZ" sz="2800" b="0" dirty="0" err="1" smtClean="0">
                <a:solidFill>
                  <a:srgbClr val="1C1511"/>
                </a:solidFill>
                <a:effectLst/>
              </a:rPr>
              <a:t>Holada,Karel</a:t>
            </a:r>
            <a:r>
              <a:rPr lang="cs-CZ" sz="2800" b="0" dirty="0" smtClean="0">
                <a:solidFill>
                  <a:srgbClr val="1C1511"/>
                </a:solidFill>
                <a:effectLst/>
              </a:rPr>
              <a:t> a </a:t>
            </a:r>
            <a:r>
              <a:rPr lang="cs-CZ" sz="2800" b="0" dirty="0" err="1" smtClean="0">
                <a:solidFill>
                  <a:srgbClr val="1C1511"/>
                </a:solidFill>
                <a:effectLst/>
              </a:rPr>
              <a:t>RNDr</a:t>
            </a:r>
            <a:r>
              <a:rPr lang="cs-CZ" sz="2800" b="0" dirty="0" smtClean="0">
                <a:solidFill>
                  <a:srgbClr val="1C1511"/>
                </a:solidFill>
                <a:effectLst/>
              </a:rPr>
              <a:t>.,</a:t>
            </a:r>
            <a:r>
              <a:rPr lang="cs-CZ" sz="2800" b="0" dirty="0" err="1" smtClean="0">
                <a:solidFill>
                  <a:srgbClr val="1C1511"/>
                </a:solidFill>
                <a:effectLst/>
              </a:rPr>
              <a:t>Banýr,Jiří.</a:t>
            </a:r>
            <a:r>
              <a:rPr lang="cs-CZ" sz="2800" b="0" i="1" dirty="0" err="1" smtClean="0">
                <a:solidFill>
                  <a:srgbClr val="1C1511"/>
                </a:solidFill>
                <a:effectLst/>
              </a:rPr>
              <a:t>Pracovní</a:t>
            </a:r>
            <a:r>
              <a:rPr lang="cs-CZ" sz="2800" b="0" i="1" dirty="0" smtClean="0">
                <a:solidFill>
                  <a:srgbClr val="1C1511"/>
                </a:solidFill>
                <a:effectLst/>
              </a:rPr>
              <a:t> listy </a:t>
            </a:r>
            <a:r>
              <a:rPr lang="cs-CZ" sz="2800" b="0" dirty="0" smtClean="0">
                <a:solidFill>
                  <a:srgbClr val="1C1511"/>
                </a:solidFill>
                <a:effectLst/>
              </a:rPr>
              <a:t>z </a:t>
            </a:r>
            <a:r>
              <a:rPr lang="cs-CZ" sz="2800" b="0" i="1" dirty="0" smtClean="0">
                <a:solidFill>
                  <a:srgbClr val="1C1511"/>
                </a:solidFill>
                <a:effectLst/>
              </a:rPr>
              <a:t>chemie</a:t>
            </a:r>
            <a:r>
              <a:rPr lang="cs-CZ" sz="2800" b="0" dirty="0" smtClean="0">
                <a:solidFill>
                  <a:srgbClr val="1C1511"/>
                </a:solidFill>
                <a:effectLst/>
              </a:rPr>
              <a:t> pro 7.ročník základní školy.1992.Praha: Fortuna,1992.1.vydání.ISBN 80-7168-000-1.</a:t>
            </a:r>
            <a:r>
              <a:rPr lang="en-US" sz="2800" b="0" dirty="0" smtClean="0">
                <a:solidFill>
                  <a:srgbClr val="1C1511"/>
                </a:solidFill>
                <a:effectLst/>
              </a:rPr>
              <a:t/>
            </a:r>
            <a:br>
              <a:rPr lang="en-US" sz="2800" b="0" dirty="0" smtClean="0">
                <a:solidFill>
                  <a:srgbClr val="1C1511"/>
                </a:solidFill>
                <a:effectLst/>
              </a:rPr>
            </a:br>
            <a:r>
              <a:rPr lang="cs-CZ" sz="2800" b="0" dirty="0" smtClean="0">
                <a:solidFill>
                  <a:srgbClr val="1C1511"/>
                </a:solidFill>
                <a:effectLst/>
              </a:rPr>
              <a:t/>
            </a:r>
            <a:br>
              <a:rPr lang="cs-CZ" sz="2800" b="0" dirty="0" smtClean="0">
                <a:solidFill>
                  <a:srgbClr val="1C1511"/>
                </a:solidFill>
                <a:effectLst/>
              </a:rPr>
            </a:br>
            <a:r>
              <a:rPr lang="cs-CZ" sz="2800" b="0" dirty="0" smtClean="0">
                <a:solidFill>
                  <a:srgbClr val="1C1511"/>
                </a:solidFill>
                <a:effectLst/>
              </a:rPr>
              <a:t>ŠKODA, Jiří, DOULÍK, Pavel. </a:t>
            </a:r>
            <a:r>
              <a:rPr lang="cs-CZ" sz="2800" b="0" i="1" dirty="0" smtClean="0">
                <a:solidFill>
                  <a:srgbClr val="1C1511"/>
                </a:solidFill>
                <a:effectLst/>
              </a:rPr>
              <a:t>Chemie 9:učebnice.</a:t>
            </a:r>
            <a:r>
              <a:rPr lang="cs-CZ" sz="2800" b="0" dirty="0" smtClean="0">
                <a:solidFill>
                  <a:srgbClr val="1C1511"/>
                </a:solidFill>
                <a:effectLst/>
              </a:rPr>
              <a:t>2007.Plzeň:Fraus, 2007. 1.vydání. ISBN 978-80-7238-584-3</a:t>
            </a:r>
            <a:r>
              <a:rPr lang="cs-CZ" sz="2800" b="0" dirty="0" smtClean="0">
                <a:effectLst/>
              </a:rPr>
              <a:t/>
            </a:r>
            <a:br>
              <a:rPr lang="cs-CZ" sz="2800" b="0" dirty="0" smtClean="0">
                <a:effectLst/>
              </a:rPr>
            </a:br>
            <a:r>
              <a:rPr lang="cs-CZ" sz="2800" b="0" dirty="0" smtClean="0">
                <a:effectLst/>
              </a:rPr>
              <a:t/>
            </a:r>
            <a:br>
              <a:rPr lang="cs-CZ" sz="2800" b="0" dirty="0" smtClean="0">
                <a:effectLst/>
              </a:rPr>
            </a:br>
            <a:r>
              <a:rPr lang="cs-CZ" sz="2800" b="0" dirty="0">
                <a:effectLst/>
              </a:rPr>
              <a:t/>
            </a:r>
            <a:br>
              <a:rPr lang="cs-CZ" sz="2800" b="0" dirty="0">
                <a:effectLst/>
              </a:rPr>
            </a:br>
            <a:r>
              <a:rPr lang="cs-CZ" sz="2800" b="0" dirty="0" smtClean="0">
                <a:effectLst/>
              </a:rPr>
              <a:t/>
            </a:r>
            <a:br>
              <a:rPr lang="cs-CZ" sz="2800" b="0" dirty="0" smtClean="0">
                <a:effectLst/>
              </a:rPr>
            </a:br>
            <a:r>
              <a:rPr lang="cs-CZ" sz="2800" b="0" dirty="0">
                <a:effectLst/>
              </a:rPr>
              <a:t/>
            </a:r>
            <a:br>
              <a:rPr lang="cs-CZ" sz="2800" b="0" dirty="0">
                <a:effectLst/>
              </a:rPr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188640"/>
            <a:ext cx="6189583" cy="949569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1C1511"/>
                </a:solidFill>
              </a:rPr>
              <a:t>Zdroje:</a:t>
            </a:r>
            <a:endParaRPr lang="cs-CZ" sz="3200" dirty="0">
              <a:solidFill>
                <a:srgbClr val="1C151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415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rgbClr val="1C1511"/>
                </a:solidFill>
              </a:rPr>
              <a:t>BENEŠ, Pavel, PUMPR, Václav, BANÝR, Jiří. </a:t>
            </a:r>
            <a:r>
              <a:rPr lang="cs-CZ" sz="2800" i="1" dirty="0" smtClean="0">
                <a:solidFill>
                  <a:srgbClr val="1C1511"/>
                </a:solidFill>
              </a:rPr>
              <a:t>Základy chemie 1</a:t>
            </a:r>
            <a:r>
              <a:rPr lang="cs-CZ" sz="2800" dirty="0" smtClean="0">
                <a:solidFill>
                  <a:srgbClr val="1C1511"/>
                </a:solidFill>
              </a:rPr>
              <a:t>: </a:t>
            </a:r>
            <a:r>
              <a:rPr lang="cs-CZ" sz="2800" i="1" dirty="0" smtClean="0">
                <a:solidFill>
                  <a:srgbClr val="1C1511"/>
                </a:solidFill>
              </a:rPr>
              <a:t>učebnice</a:t>
            </a:r>
            <a:r>
              <a:rPr lang="cs-CZ" sz="2800" dirty="0" smtClean="0">
                <a:solidFill>
                  <a:srgbClr val="1C1511"/>
                </a:solidFill>
              </a:rPr>
              <a:t>. 2004. Praha: Fortuna, 2004. 3.vydání</a:t>
            </a:r>
            <a:r>
              <a:rPr lang="cs-CZ" sz="2800" dirty="0">
                <a:solidFill>
                  <a:srgbClr val="1C1511"/>
                </a:solidFill>
              </a:rPr>
              <a:t>. ISBN </a:t>
            </a:r>
            <a:r>
              <a:rPr lang="cs-CZ" sz="2800" dirty="0" smtClean="0">
                <a:solidFill>
                  <a:srgbClr val="1C1511"/>
                </a:solidFill>
              </a:rPr>
              <a:t>80-7168-720-0</a:t>
            </a:r>
          </a:p>
          <a:p>
            <a:pPr algn="l"/>
            <a:r>
              <a:rPr lang="cs-CZ" sz="2800" dirty="0">
                <a:solidFill>
                  <a:srgbClr val="1C1511"/>
                </a:solidFill>
              </a:rPr>
              <a:t/>
            </a:r>
            <a:br>
              <a:rPr lang="cs-CZ" sz="2800" dirty="0">
                <a:solidFill>
                  <a:srgbClr val="1C1511"/>
                </a:solidFill>
              </a:rPr>
            </a:br>
            <a:r>
              <a:rPr lang="cs-CZ" sz="2800" dirty="0">
                <a:solidFill>
                  <a:srgbClr val="1C1511"/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rgbClr val="1C1511"/>
                </a:solidFill>
                <a:hlinkClick r:id="rId2"/>
              </a:rPr>
              <a:t>www.chemievjidle.cz/jogurt/nase-bio-jogurt-malinovy-pinzgau-milch-produktions</a:t>
            </a:r>
            <a:endParaRPr lang="cs-CZ" sz="2800" dirty="0" smtClean="0">
              <a:solidFill>
                <a:srgbClr val="1C1511"/>
              </a:solidFill>
            </a:endParaRPr>
          </a:p>
          <a:p>
            <a:pPr algn="l"/>
            <a:r>
              <a:rPr lang="cs-CZ" sz="2800" dirty="0">
                <a:hlinkClick r:id="rId3"/>
              </a:rPr>
              <a:t>http</a:t>
            </a:r>
            <a:r>
              <a:rPr lang="cs-CZ" sz="2800">
                <a:hlinkClick r:id="rId3"/>
              </a:rPr>
              <a:t>://</a:t>
            </a:r>
            <a:r>
              <a:rPr lang="cs-CZ" sz="2800" smtClean="0">
                <a:hlinkClick r:id="rId3"/>
              </a:rPr>
              <a:t>cs.wikipedia.org/wiki/Soubor:Stilles_Mineralwasser.jpg</a:t>
            </a:r>
            <a:endParaRPr lang="cs-CZ" sz="2800" smtClean="0"/>
          </a:p>
          <a:p>
            <a:pPr algn="l"/>
            <a:endParaRPr lang="cs-CZ" sz="2800" dirty="0" smtClean="0"/>
          </a:p>
          <a:p>
            <a:pPr algn="l"/>
            <a:r>
              <a:rPr lang="cs-CZ" sz="2800" dirty="0"/>
              <a:t>http://www.hami.nutricia.cz/cs/nase-vyrobky/vsechny-produkty/ovocne-napoje/prod-hrozny-s-malinou/</a:t>
            </a:r>
          </a:p>
        </p:txBody>
      </p:sp>
    </p:spTree>
    <p:extLst>
      <p:ext uri="{BB962C8B-B14F-4D97-AF65-F5344CB8AC3E}">
        <p14:creationId xmlns:p14="http://schemas.microsoft.com/office/powerpoint/2010/main" val="209087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1325</TotalTime>
  <Words>658</Words>
  <Application>Microsoft Office PowerPoint</Application>
  <PresentationFormat>Předvádění na obrazovce (4:3)</PresentationFormat>
  <Paragraphs>103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Thermal</vt:lpstr>
      <vt:lpstr>VY_32_INOVACE_O3_20_Výpočet hmotnostního zlomku</vt:lpstr>
      <vt:lpstr>Prezentace aplikace PowerPoint</vt:lpstr>
      <vt:lpstr>Dú: zjistěte obsah látek v potravinách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1/ 50%  z  1kg  je  500g,  1%  z  500g  je  5g  (500 : 100 = 5), 30%  je  5g  .  30  =  150g  2/ 1%  z  250g  je  2,5g  (250 : 100 = 2,5),  12%  je 2,5g . 12 =  30g  3/ ve 120g je  3,84g  bílkovin (x = 3,2.120 : 100 = 3,84g - přímá úměra), w = 3,84g : 120g = 0,032, tedy 3,2% </vt:lpstr>
      <vt:lpstr>Prezentace aplikace PowerPoint</vt:lpstr>
      <vt:lpstr>Prezentace aplikace PowerPoint</vt:lpstr>
      <vt:lpstr>1/Jaká je hmotnost cukru ve 2 kg jeho vodného roztoku, je-li hmotnostní zlomek 0,38?  2/Jaký je hmotnostní zlomek NaOH v roztoku, který vznikne rozpuštěním 50 g NaOH v 1 litru vody?  3/Do 150 g vodného roztoku kyseliny, který má hmotnostní zlomek 67%, byl přilit  1l  vody. Jaký je hmotnostní zlomek zředěného roztoku?    </vt:lpstr>
      <vt:lpstr>Prezentace aplikace PowerPoint</vt:lpstr>
      <vt:lpstr>           ŠMÍDL, Milan, DOULÍK, Pavel a ŠKODA Jiří. Chemie 9: pracovní sešit. 2007. Plzeň: Fraus, 2007. 1.vydání. ISBN 978-80-7238-585-0.   RNDr.,Holada,Karel a RNDr.,Banýr,Jiří.Pracovní listy z chemie pro 7.ročník základní školy.1992.Praha: Fortuna,1992.1.vydání.ISBN 80-7168-000-1.  ŠKODA, Jiří, DOULÍK, Pavel. Chemie 9:učebnice.2007.Plzeň:Fraus, 2007. 1.vydání. ISBN 978-80-7238-584-3   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VY_32_INOVACE_O3_20_Výpočet hmotnostního zlomku</dc:title>
  <dc:creator>Admin</dc:creator>
  <cp:lastModifiedBy>Admin</cp:lastModifiedBy>
  <cp:revision>54</cp:revision>
  <dcterms:created xsi:type="dcterms:W3CDTF">2011-12-06T11:39:25Z</dcterms:created>
  <dcterms:modified xsi:type="dcterms:W3CDTF">2012-02-14T11:05:47Z</dcterms:modified>
</cp:coreProperties>
</file>