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744" r:id="rId1"/>
  </p:sldMasterIdLst>
  <p:sldIdLst>
    <p:sldId id="278" r:id="rId2"/>
    <p:sldId id="256" r:id="rId3"/>
    <p:sldId id="257" r:id="rId4"/>
    <p:sldId id="258" r:id="rId5"/>
    <p:sldId id="259" r:id="rId6"/>
    <p:sldId id="261" r:id="rId7"/>
    <p:sldId id="262" r:id="rId8"/>
    <p:sldId id="272" r:id="rId9"/>
    <p:sldId id="263" r:id="rId10"/>
    <p:sldId id="264" r:id="rId11"/>
    <p:sldId id="265" r:id="rId12"/>
    <p:sldId id="266" r:id="rId13"/>
    <p:sldId id="273" r:id="rId14"/>
    <p:sldId id="267" r:id="rId15"/>
    <p:sldId id="274" r:id="rId16"/>
    <p:sldId id="277" r:id="rId17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111" d="100"/>
          <a:sy n="111" d="100"/>
        </p:scale>
        <p:origin x="-1614" y="-78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presProps" Target="presProps.xml"/><Relationship Id="rId3" Type="http://schemas.openxmlformats.org/officeDocument/2006/relationships/slide" Target="slides/slide2.xml"/><Relationship Id="rId21" Type="http://schemas.openxmlformats.org/officeDocument/2006/relationships/tableStyles" Target="tableStyles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theme" Target="theme/them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10" Type="http://schemas.openxmlformats.org/officeDocument/2006/relationships/slide" Target="slides/slide9.xml"/><Relationship Id="rId19" Type="http://schemas.openxmlformats.org/officeDocument/2006/relationships/viewProps" Target="viewProp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Nadpis 7"/>
          <p:cNvSpPr>
            <a:spLocks noGrp="1"/>
          </p:cNvSpPr>
          <p:nvPr>
            <p:ph type="ctrTitle"/>
          </p:nvPr>
        </p:nvSpPr>
        <p:spPr>
          <a:xfrm>
            <a:off x="2286000" y="3124200"/>
            <a:ext cx="6172200" cy="1894362"/>
          </a:xfrm>
        </p:spPr>
        <p:txBody>
          <a:bodyPr/>
          <a:lstStyle>
            <a:lvl1pPr>
              <a:defRPr b="1"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9" name="Podnadpis 8"/>
          <p:cNvSpPr>
            <a:spLocks noGrp="1"/>
          </p:cNvSpPr>
          <p:nvPr>
            <p:ph type="subTitle" idx="1"/>
          </p:nvPr>
        </p:nvSpPr>
        <p:spPr>
          <a:xfrm>
            <a:off x="2286000" y="5003322"/>
            <a:ext cx="6172200" cy="1371600"/>
          </a:xfrm>
        </p:spPr>
        <p:txBody>
          <a:bodyPr/>
          <a:lstStyle>
            <a:lvl1pPr marL="0" indent="0" algn="l">
              <a:buNone/>
              <a:defRPr sz="1800" b="1">
                <a:solidFill>
                  <a:schemeClr val="tx2"/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cs-CZ" smtClean="0"/>
              <a:t>Kliknutím lze upravit styl předlohy.</a:t>
            </a:r>
            <a:endParaRPr kumimoji="0" lang="en-US"/>
          </a:p>
        </p:txBody>
      </p:sp>
      <p:sp>
        <p:nvSpPr>
          <p:cNvPr id="28" name="Zástupný symbol pro datum 27"/>
          <p:cNvSpPr>
            <a:spLocks noGrp="1"/>
          </p:cNvSpPr>
          <p:nvPr>
            <p:ph type="dt" sz="half" idx="10"/>
          </p:nvPr>
        </p:nvSpPr>
        <p:spPr bwMode="auto">
          <a:xfrm rot="5400000">
            <a:off x="7764621" y="1174097"/>
            <a:ext cx="2286000" cy="381000"/>
          </a:xfrm>
        </p:spPr>
        <p:txBody>
          <a:bodyPr/>
          <a:lstStyle/>
          <a:p>
            <a:fld id="{31693E63-2078-4A5B-ABA8-415FBC5EEDF6}" type="datetimeFigureOut">
              <a:rPr lang="cs-CZ" smtClean="0"/>
              <a:t>8.5.2013</a:t>
            </a:fld>
            <a:endParaRPr lang="cs-CZ"/>
          </a:p>
        </p:txBody>
      </p:sp>
      <p:sp>
        <p:nvSpPr>
          <p:cNvPr id="17" name="Zástupný symbol pro zápatí 16"/>
          <p:cNvSpPr>
            <a:spLocks noGrp="1"/>
          </p:cNvSpPr>
          <p:nvPr>
            <p:ph type="ftr" sz="quarter" idx="11"/>
          </p:nvPr>
        </p:nvSpPr>
        <p:spPr bwMode="auto">
          <a:xfrm rot="5400000">
            <a:off x="7077269" y="4181669"/>
            <a:ext cx="3657600" cy="384048"/>
          </a:xfrm>
        </p:spPr>
        <p:txBody>
          <a:bodyPr/>
          <a:lstStyle/>
          <a:p>
            <a:endParaRPr lang="cs-CZ"/>
          </a:p>
        </p:txBody>
      </p:sp>
      <p:sp>
        <p:nvSpPr>
          <p:cNvPr id="10" name="Obdélník 9"/>
          <p:cNvSpPr/>
          <p:nvPr/>
        </p:nvSpPr>
        <p:spPr bwMode="auto">
          <a:xfrm>
            <a:off x="381000" y="0"/>
            <a:ext cx="609600" cy="6858000"/>
          </a:xfrm>
          <a:prstGeom prst="rect">
            <a:avLst/>
          </a:prstGeom>
          <a:solidFill>
            <a:schemeClr val="accent1">
              <a:tint val="60000"/>
              <a:alpha val="54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2" name="Obdélník 11"/>
          <p:cNvSpPr/>
          <p:nvPr/>
        </p:nvSpPr>
        <p:spPr bwMode="auto">
          <a:xfrm>
            <a:off x="276336" y="0"/>
            <a:ext cx="104664" cy="6858000"/>
          </a:xfrm>
          <a:prstGeom prst="rect">
            <a:avLst/>
          </a:prstGeom>
          <a:solidFill>
            <a:schemeClr val="accent1">
              <a:tint val="40000"/>
              <a:alpha val="36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4" name="Obdélník 13"/>
          <p:cNvSpPr/>
          <p:nvPr/>
        </p:nvSpPr>
        <p:spPr bwMode="auto">
          <a:xfrm>
            <a:off x="990600" y="0"/>
            <a:ext cx="181872" cy="6858000"/>
          </a:xfrm>
          <a:prstGeom prst="rect">
            <a:avLst/>
          </a:prstGeom>
          <a:solidFill>
            <a:schemeClr val="accent1">
              <a:tint val="40000"/>
              <a:alpha val="70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9" name="Obdélník 18"/>
          <p:cNvSpPr/>
          <p:nvPr/>
        </p:nvSpPr>
        <p:spPr bwMode="auto">
          <a:xfrm>
            <a:off x="1141320" y="0"/>
            <a:ext cx="230280" cy="6858000"/>
          </a:xfrm>
          <a:prstGeom prst="rect">
            <a:avLst/>
          </a:prstGeom>
          <a:solidFill>
            <a:schemeClr val="accent1">
              <a:tint val="20000"/>
              <a:alpha val="71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1" name="Přímá spojnice 10"/>
          <p:cNvSpPr>
            <a:spLocks noChangeShapeType="1"/>
          </p:cNvSpPr>
          <p:nvPr/>
        </p:nvSpPr>
        <p:spPr bwMode="auto">
          <a:xfrm>
            <a:off x="106344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60000"/>
                <a:alpha val="7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8" name="Přímá spojnice 17"/>
          <p:cNvSpPr>
            <a:spLocks noChangeShapeType="1"/>
          </p:cNvSpPr>
          <p:nvPr/>
        </p:nvSpPr>
        <p:spPr bwMode="auto">
          <a:xfrm>
            <a:off x="914400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20000"/>
                <a:alpha val="8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20" name="Přímá spojnice 19"/>
          <p:cNvSpPr>
            <a:spLocks noChangeShapeType="1"/>
          </p:cNvSpPr>
          <p:nvPr/>
        </p:nvSpPr>
        <p:spPr bwMode="auto">
          <a:xfrm>
            <a:off x="854112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6" name="Přímá spojnice 15"/>
          <p:cNvSpPr>
            <a:spLocks noChangeShapeType="1"/>
          </p:cNvSpPr>
          <p:nvPr/>
        </p:nvSpPr>
        <p:spPr bwMode="auto">
          <a:xfrm>
            <a:off x="1726640" y="0"/>
            <a:ext cx="0" cy="6858000"/>
          </a:xfrm>
          <a:prstGeom prst="line">
            <a:avLst/>
          </a:prstGeom>
          <a:noFill/>
          <a:ln w="28575" cap="flat" cmpd="sng" algn="ctr">
            <a:solidFill>
              <a:schemeClr val="accent1">
                <a:tint val="60000"/>
                <a:alpha val="82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5" name="Přímá spojnice 14"/>
          <p:cNvSpPr>
            <a:spLocks noChangeShapeType="1"/>
          </p:cNvSpPr>
          <p:nvPr/>
        </p:nvSpPr>
        <p:spPr bwMode="auto">
          <a:xfrm>
            <a:off x="10668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22" name="Přímá spojnice 21"/>
          <p:cNvSpPr>
            <a:spLocks noChangeShapeType="1"/>
          </p:cNvSpPr>
          <p:nvPr/>
        </p:nvSpPr>
        <p:spPr bwMode="auto">
          <a:xfrm>
            <a:off x="9113856" y="0"/>
            <a:ext cx="0" cy="6858000"/>
          </a:xfrm>
          <a:prstGeom prst="line">
            <a:avLst/>
          </a:prstGeom>
          <a:noFill/>
          <a:ln w="57150" cap="flat" cmpd="thickThin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27" name="Obdélník 26"/>
          <p:cNvSpPr/>
          <p:nvPr/>
        </p:nvSpPr>
        <p:spPr bwMode="auto">
          <a:xfrm>
            <a:off x="1219200" y="0"/>
            <a:ext cx="76200" cy="6858000"/>
          </a:xfrm>
          <a:prstGeom prst="rect">
            <a:avLst/>
          </a:prstGeom>
          <a:solidFill>
            <a:schemeClr val="accent1">
              <a:tint val="60000"/>
              <a:alpha val="51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1" name="Ovál 20"/>
          <p:cNvSpPr/>
          <p:nvPr/>
        </p:nvSpPr>
        <p:spPr bwMode="auto">
          <a:xfrm>
            <a:off x="609600" y="3429000"/>
            <a:ext cx="1295400" cy="1295400"/>
          </a:xfrm>
          <a:prstGeom prst="ellipse">
            <a:avLst/>
          </a:prstGeom>
          <a:solidFill>
            <a:schemeClr val="accent1"/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3" name="Ovál 22"/>
          <p:cNvSpPr/>
          <p:nvPr/>
        </p:nvSpPr>
        <p:spPr bwMode="auto">
          <a:xfrm>
            <a:off x="1309632" y="4866752"/>
            <a:ext cx="641424" cy="641424"/>
          </a:xfrm>
          <a:prstGeom prst="ellipse">
            <a:avLst/>
          </a:prstGeom>
          <a:ln w="285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4" name="Ovál 23"/>
          <p:cNvSpPr/>
          <p:nvPr/>
        </p:nvSpPr>
        <p:spPr bwMode="auto">
          <a:xfrm>
            <a:off x="1091080" y="5500632"/>
            <a:ext cx="137160" cy="137160"/>
          </a:xfrm>
          <a:prstGeom prst="ellipse">
            <a:avLst/>
          </a:prstGeom>
          <a:ln w="127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6" name="Ovál 25"/>
          <p:cNvSpPr/>
          <p:nvPr/>
        </p:nvSpPr>
        <p:spPr bwMode="auto">
          <a:xfrm>
            <a:off x="1664208" y="5788152"/>
            <a:ext cx="274320" cy="274320"/>
          </a:xfrm>
          <a:prstGeom prst="ellipse">
            <a:avLst/>
          </a:prstGeom>
          <a:ln w="127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5" name="Ovál 24"/>
          <p:cNvSpPr/>
          <p:nvPr/>
        </p:nvSpPr>
        <p:spPr>
          <a:xfrm>
            <a:off x="1905000" y="4495800"/>
            <a:ext cx="365760" cy="365760"/>
          </a:xfrm>
          <a:prstGeom prst="ellipse">
            <a:avLst/>
          </a:prstGeom>
          <a:ln w="285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9" name="Zástupný symbol pro číslo snímku 28"/>
          <p:cNvSpPr>
            <a:spLocks noGrp="1"/>
          </p:cNvSpPr>
          <p:nvPr>
            <p:ph type="sldNum" sz="quarter" idx="12"/>
          </p:nvPr>
        </p:nvSpPr>
        <p:spPr bwMode="auto">
          <a:xfrm>
            <a:off x="1325544" y="4928702"/>
            <a:ext cx="609600" cy="517524"/>
          </a:xfrm>
        </p:spPr>
        <p:txBody>
          <a:bodyPr/>
          <a:lstStyle/>
          <a:p>
            <a:fld id="{A70926CB-163B-4907-8B80-47D4630FB697}" type="slidenum">
              <a:rPr lang="cs-CZ" smtClean="0"/>
              <a:t>‹#›</a:t>
            </a:fld>
            <a:endParaRPr lang="cs-CZ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8" name="Zástupný symbol pro obsah 7"/>
          <p:cNvSpPr>
            <a:spLocks noGrp="1"/>
          </p:cNvSpPr>
          <p:nvPr>
            <p:ph sz="quarter" idx="1"/>
          </p:nvPr>
        </p:nvSpPr>
        <p:spPr>
          <a:xfrm>
            <a:off x="457200" y="1600200"/>
            <a:ext cx="7467600" cy="4873752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4"/>
          </p:nvPr>
        </p:nvSpPr>
        <p:spPr/>
        <p:txBody>
          <a:bodyPr rtlCol="0"/>
          <a:lstStyle/>
          <a:p>
            <a:fld id="{31693E63-2078-4A5B-ABA8-415FBC5EEDF6}" type="datetimeFigureOut">
              <a:rPr lang="cs-CZ" smtClean="0"/>
              <a:t>8.5.2013</a:t>
            </a:fld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5"/>
          </p:nvPr>
        </p:nvSpPr>
        <p:spPr/>
        <p:txBody>
          <a:bodyPr rtlCol="0"/>
          <a:lstStyle/>
          <a:p>
            <a:fld id="{A70926CB-163B-4907-8B80-47D4630FB697}" type="slidenum">
              <a:rPr lang="cs-CZ" smtClean="0"/>
              <a:t>‹#›</a:t>
            </a:fld>
            <a:endParaRPr lang="cs-CZ"/>
          </a:p>
        </p:txBody>
      </p:sp>
      <p:sp>
        <p:nvSpPr>
          <p:cNvPr id="10" name="Zástupný symbol pro zápatí 9"/>
          <p:cNvSpPr>
            <a:spLocks noGrp="1"/>
          </p:cNvSpPr>
          <p:nvPr>
            <p:ph type="ftr" sz="quarter" idx="16"/>
          </p:nvPr>
        </p:nvSpPr>
        <p:spPr/>
        <p:txBody>
          <a:bodyPr rtlCol="0"/>
          <a:lstStyle/>
          <a:p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2286000" y="2895600"/>
            <a:ext cx="6172200" cy="2053590"/>
          </a:xfrm>
        </p:spPr>
        <p:txBody>
          <a:bodyPr/>
          <a:lstStyle>
            <a:lvl1pPr algn="l">
              <a:buNone/>
              <a:defRPr sz="3000" b="1" cap="small" baseline="0"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2286000" y="5010150"/>
            <a:ext cx="6172200" cy="1371600"/>
          </a:xfrm>
        </p:spPr>
        <p:txBody>
          <a:bodyPr anchor="t"/>
          <a:lstStyle>
            <a:lvl1pPr marL="0" indent="0">
              <a:buNone/>
              <a:defRPr sz="1800" b="1">
                <a:solidFill>
                  <a:schemeClr val="tx2"/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 bwMode="auto">
          <a:xfrm rot="5400000">
            <a:off x="7763256" y="1170432"/>
            <a:ext cx="2286000" cy="381000"/>
          </a:xfrm>
        </p:spPr>
        <p:txBody>
          <a:bodyPr/>
          <a:lstStyle/>
          <a:p>
            <a:fld id="{31693E63-2078-4A5B-ABA8-415FBC5EEDF6}" type="datetimeFigureOut">
              <a:rPr lang="cs-CZ" smtClean="0"/>
              <a:t>8.5.2013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 bwMode="auto">
          <a:xfrm rot="5400000">
            <a:off x="7077456" y="4178808"/>
            <a:ext cx="3657600" cy="384048"/>
          </a:xfrm>
        </p:spPr>
        <p:txBody>
          <a:bodyPr/>
          <a:lstStyle/>
          <a:p>
            <a:endParaRPr lang="cs-CZ"/>
          </a:p>
        </p:txBody>
      </p:sp>
      <p:sp>
        <p:nvSpPr>
          <p:cNvPr id="9" name="Obdélník 8"/>
          <p:cNvSpPr/>
          <p:nvPr/>
        </p:nvSpPr>
        <p:spPr bwMode="auto">
          <a:xfrm>
            <a:off x="381000" y="0"/>
            <a:ext cx="609600" cy="6858000"/>
          </a:xfrm>
          <a:prstGeom prst="rect">
            <a:avLst/>
          </a:prstGeom>
          <a:solidFill>
            <a:schemeClr val="accent1">
              <a:tint val="60000"/>
              <a:alpha val="54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0" name="Obdélník 9"/>
          <p:cNvSpPr/>
          <p:nvPr/>
        </p:nvSpPr>
        <p:spPr bwMode="auto">
          <a:xfrm>
            <a:off x="276336" y="0"/>
            <a:ext cx="104664" cy="6858000"/>
          </a:xfrm>
          <a:prstGeom prst="rect">
            <a:avLst/>
          </a:prstGeom>
          <a:solidFill>
            <a:schemeClr val="accent1">
              <a:tint val="40000"/>
              <a:alpha val="36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1" name="Obdélník 10"/>
          <p:cNvSpPr/>
          <p:nvPr/>
        </p:nvSpPr>
        <p:spPr bwMode="auto">
          <a:xfrm>
            <a:off x="990600" y="0"/>
            <a:ext cx="181872" cy="6858000"/>
          </a:xfrm>
          <a:prstGeom prst="rect">
            <a:avLst/>
          </a:prstGeom>
          <a:solidFill>
            <a:schemeClr val="accent1">
              <a:tint val="40000"/>
              <a:alpha val="70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2" name="Obdélník 11"/>
          <p:cNvSpPr/>
          <p:nvPr/>
        </p:nvSpPr>
        <p:spPr bwMode="auto">
          <a:xfrm>
            <a:off x="1141320" y="0"/>
            <a:ext cx="230280" cy="6858000"/>
          </a:xfrm>
          <a:prstGeom prst="rect">
            <a:avLst/>
          </a:prstGeom>
          <a:solidFill>
            <a:schemeClr val="accent1">
              <a:tint val="20000"/>
              <a:alpha val="71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3" name="Přímá spojnice 12"/>
          <p:cNvSpPr>
            <a:spLocks noChangeShapeType="1"/>
          </p:cNvSpPr>
          <p:nvPr/>
        </p:nvSpPr>
        <p:spPr bwMode="auto">
          <a:xfrm>
            <a:off x="106344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60000"/>
                <a:alpha val="7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4" name="Přímá spojnice 13"/>
          <p:cNvSpPr>
            <a:spLocks noChangeShapeType="1"/>
          </p:cNvSpPr>
          <p:nvPr/>
        </p:nvSpPr>
        <p:spPr bwMode="auto">
          <a:xfrm>
            <a:off x="914400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20000"/>
                <a:alpha val="8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5" name="Přímá spojnice 14"/>
          <p:cNvSpPr>
            <a:spLocks noChangeShapeType="1"/>
          </p:cNvSpPr>
          <p:nvPr/>
        </p:nvSpPr>
        <p:spPr bwMode="auto">
          <a:xfrm>
            <a:off x="854112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6" name="Přímá spojnice 15"/>
          <p:cNvSpPr>
            <a:spLocks noChangeShapeType="1"/>
          </p:cNvSpPr>
          <p:nvPr/>
        </p:nvSpPr>
        <p:spPr bwMode="auto">
          <a:xfrm>
            <a:off x="1726640" y="0"/>
            <a:ext cx="0" cy="6858000"/>
          </a:xfrm>
          <a:prstGeom prst="line">
            <a:avLst/>
          </a:prstGeom>
          <a:noFill/>
          <a:ln w="28575" cap="flat" cmpd="sng" algn="ctr">
            <a:solidFill>
              <a:schemeClr val="accent1">
                <a:tint val="60000"/>
                <a:alpha val="82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7" name="Přímá spojnice 16"/>
          <p:cNvSpPr>
            <a:spLocks noChangeShapeType="1"/>
          </p:cNvSpPr>
          <p:nvPr/>
        </p:nvSpPr>
        <p:spPr bwMode="auto">
          <a:xfrm>
            <a:off x="10668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8" name="Obdélník 17"/>
          <p:cNvSpPr/>
          <p:nvPr/>
        </p:nvSpPr>
        <p:spPr bwMode="auto">
          <a:xfrm>
            <a:off x="1219200" y="0"/>
            <a:ext cx="76200" cy="6858000"/>
          </a:xfrm>
          <a:prstGeom prst="rect">
            <a:avLst/>
          </a:prstGeom>
          <a:solidFill>
            <a:schemeClr val="accent1">
              <a:tint val="60000"/>
              <a:alpha val="51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19" name="Ovál 18"/>
          <p:cNvSpPr/>
          <p:nvPr/>
        </p:nvSpPr>
        <p:spPr bwMode="auto">
          <a:xfrm>
            <a:off x="609600" y="3429000"/>
            <a:ext cx="1295400" cy="1295400"/>
          </a:xfrm>
          <a:prstGeom prst="ellipse">
            <a:avLst/>
          </a:prstGeom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0" name="Ovál 19"/>
          <p:cNvSpPr/>
          <p:nvPr/>
        </p:nvSpPr>
        <p:spPr bwMode="auto">
          <a:xfrm>
            <a:off x="1324704" y="4866752"/>
            <a:ext cx="641424" cy="641424"/>
          </a:xfrm>
          <a:prstGeom prst="ellipse">
            <a:avLst/>
          </a:prstGeom>
          <a:ln w="285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1" name="Ovál 20"/>
          <p:cNvSpPr/>
          <p:nvPr/>
        </p:nvSpPr>
        <p:spPr bwMode="auto">
          <a:xfrm>
            <a:off x="1091080" y="5500632"/>
            <a:ext cx="137160" cy="137160"/>
          </a:xfrm>
          <a:prstGeom prst="ellipse">
            <a:avLst/>
          </a:prstGeom>
          <a:ln w="127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2" name="Ovál 21"/>
          <p:cNvSpPr/>
          <p:nvPr/>
        </p:nvSpPr>
        <p:spPr bwMode="auto">
          <a:xfrm>
            <a:off x="1664208" y="5791200"/>
            <a:ext cx="274320" cy="274320"/>
          </a:xfrm>
          <a:prstGeom prst="ellipse">
            <a:avLst/>
          </a:prstGeom>
          <a:ln w="127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3" name="Ovál 22"/>
          <p:cNvSpPr/>
          <p:nvPr/>
        </p:nvSpPr>
        <p:spPr bwMode="auto">
          <a:xfrm>
            <a:off x="1879040" y="4479888"/>
            <a:ext cx="365760" cy="365760"/>
          </a:xfrm>
          <a:prstGeom prst="ellipse">
            <a:avLst/>
          </a:prstGeom>
          <a:ln w="285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6" name="Přímá spojnice 25"/>
          <p:cNvSpPr>
            <a:spLocks noChangeShapeType="1"/>
          </p:cNvSpPr>
          <p:nvPr/>
        </p:nvSpPr>
        <p:spPr bwMode="auto">
          <a:xfrm>
            <a:off x="9097944" y="0"/>
            <a:ext cx="0" cy="6858000"/>
          </a:xfrm>
          <a:prstGeom prst="line">
            <a:avLst/>
          </a:prstGeom>
          <a:noFill/>
          <a:ln w="57150" cap="flat" cmpd="thickThin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 bwMode="auto">
          <a:xfrm>
            <a:off x="1340616" y="4928702"/>
            <a:ext cx="609600" cy="517524"/>
          </a:xfrm>
        </p:spPr>
        <p:txBody>
          <a:bodyPr/>
          <a:lstStyle/>
          <a:p>
            <a:fld id="{A70926CB-163B-4907-8B80-47D4630FB697}" type="slidenum">
              <a:rPr lang="cs-CZ" smtClean="0"/>
              <a:t>‹#›</a:t>
            </a:fld>
            <a:endParaRPr lang="cs-CZ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1693E63-2078-4A5B-ABA8-415FBC5EEDF6}" type="datetimeFigureOut">
              <a:rPr lang="cs-CZ" smtClean="0"/>
              <a:t>8.5.2013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70926CB-163B-4907-8B80-47D4630FB697}" type="slidenum">
              <a:rPr lang="cs-CZ" smtClean="0"/>
              <a:t>‹#›</a:t>
            </a:fld>
            <a:endParaRPr lang="cs-CZ"/>
          </a:p>
        </p:txBody>
      </p:sp>
      <p:sp>
        <p:nvSpPr>
          <p:cNvPr id="9" name="Zástupný symbol pro obsah 8"/>
          <p:cNvSpPr>
            <a:spLocks noGrp="1"/>
          </p:cNvSpPr>
          <p:nvPr>
            <p:ph sz="quarter" idx="1"/>
          </p:nvPr>
        </p:nvSpPr>
        <p:spPr>
          <a:xfrm>
            <a:off x="457200" y="1600200"/>
            <a:ext cx="3657600" cy="45720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1" name="Zástupný symbol pro obsah 10"/>
          <p:cNvSpPr>
            <a:spLocks noGrp="1"/>
          </p:cNvSpPr>
          <p:nvPr>
            <p:ph sz="quarter" idx="2"/>
          </p:nvPr>
        </p:nvSpPr>
        <p:spPr>
          <a:xfrm>
            <a:off x="4270248" y="1600200"/>
            <a:ext cx="3657600" cy="45720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7543800" cy="1143000"/>
          </a:xfrm>
        </p:spPr>
        <p:txBody>
          <a:bodyPr anchor="b"/>
          <a:lstStyle>
            <a:lvl1pPr>
              <a:defRPr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1693E63-2078-4A5B-ABA8-415FBC5EEDF6}" type="datetimeFigureOut">
              <a:rPr lang="cs-CZ" smtClean="0"/>
              <a:t>8.5.2013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70926CB-163B-4907-8B80-47D4630FB697}" type="slidenum">
              <a:rPr lang="cs-CZ" smtClean="0"/>
              <a:t>‹#›</a:t>
            </a:fld>
            <a:endParaRPr lang="cs-CZ"/>
          </a:p>
        </p:txBody>
      </p:sp>
      <p:sp>
        <p:nvSpPr>
          <p:cNvPr id="11" name="Zástupný symbol pro obsah 10"/>
          <p:cNvSpPr>
            <a:spLocks noGrp="1"/>
          </p:cNvSpPr>
          <p:nvPr>
            <p:ph sz="quarter" idx="2"/>
          </p:nvPr>
        </p:nvSpPr>
        <p:spPr>
          <a:xfrm>
            <a:off x="457200" y="2362200"/>
            <a:ext cx="3657600" cy="38862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3" name="Zástupný symbol pro obsah 12"/>
          <p:cNvSpPr>
            <a:spLocks noGrp="1"/>
          </p:cNvSpPr>
          <p:nvPr>
            <p:ph sz="quarter" idx="4"/>
          </p:nvPr>
        </p:nvSpPr>
        <p:spPr>
          <a:xfrm>
            <a:off x="4371975" y="2362200"/>
            <a:ext cx="3657600" cy="38862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2" name="Zástupný symbol pro text 11"/>
          <p:cNvSpPr>
            <a:spLocks noGrp="1"/>
          </p:cNvSpPr>
          <p:nvPr>
            <p:ph type="body" sz="quarter" idx="1"/>
          </p:nvPr>
        </p:nvSpPr>
        <p:spPr>
          <a:xfrm>
            <a:off x="457200" y="1569720"/>
            <a:ext cx="3657600" cy="658368"/>
          </a:xfrm>
          <a:prstGeom prst="roundRect">
            <a:avLst>
              <a:gd name="adj" fmla="val 16667"/>
            </a:avLst>
          </a:prstGeom>
          <a:solidFill>
            <a:schemeClr val="accent1"/>
          </a:solidFill>
        </p:spPr>
        <p:txBody>
          <a:bodyPr rtlCol="0" anchor="ctr">
            <a:noAutofit/>
          </a:bodyPr>
          <a:lstStyle>
            <a:lvl1pPr marL="0" indent="0">
              <a:buFontTx/>
              <a:buNone/>
              <a:defRPr sz="2000" b="1">
                <a:solidFill>
                  <a:srgbClr val="FFFFFF"/>
                </a:solidFill>
              </a:defRPr>
            </a:lvl1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14" name="Zástupný symbol pro text 13"/>
          <p:cNvSpPr>
            <a:spLocks noGrp="1"/>
          </p:cNvSpPr>
          <p:nvPr>
            <p:ph type="body" sz="quarter" idx="3"/>
          </p:nvPr>
        </p:nvSpPr>
        <p:spPr>
          <a:xfrm>
            <a:off x="4343400" y="1569720"/>
            <a:ext cx="3657600" cy="658368"/>
          </a:xfrm>
          <a:prstGeom prst="roundRect">
            <a:avLst>
              <a:gd name="adj" fmla="val 16667"/>
            </a:avLst>
          </a:prstGeom>
          <a:solidFill>
            <a:schemeClr val="accent1"/>
          </a:solidFill>
        </p:spPr>
        <p:txBody>
          <a:bodyPr rtlCol="0" anchor="ctr">
            <a:noAutofit/>
          </a:bodyPr>
          <a:lstStyle>
            <a:lvl1pPr marL="0" indent="0">
              <a:buFontTx/>
              <a:buNone/>
              <a:defRPr sz="2000" b="1">
                <a:solidFill>
                  <a:srgbClr val="FFFFFF"/>
                </a:solidFill>
              </a:defRPr>
            </a:lvl1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6" name="Zástupný symbol pro datum 5"/>
          <p:cNvSpPr>
            <a:spLocks noGrp="1"/>
          </p:cNvSpPr>
          <p:nvPr>
            <p:ph type="dt" sz="half" idx="10"/>
          </p:nvPr>
        </p:nvSpPr>
        <p:spPr/>
        <p:txBody>
          <a:bodyPr rtlCol="0"/>
          <a:lstStyle/>
          <a:p>
            <a:fld id="{31693E63-2078-4A5B-ABA8-415FBC5EEDF6}" type="datetimeFigureOut">
              <a:rPr lang="cs-CZ" smtClean="0"/>
              <a:t>8.5.2013</a:t>
            </a:fld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1"/>
          </p:nvPr>
        </p:nvSpPr>
        <p:spPr/>
        <p:txBody>
          <a:bodyPr rtlCol="0"/>
          <a:lstStyle/>
          <a:p>
            <a:fld id="{A70926CB-163B-4907-8B80-47D4630FB697}" type="slidenum">
              <a:rPr lang="cs-CZ" smtClean="0"/>
              <a:t>‹#›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2"/>
          </p:nvPr>
        </p:nvSpPr>
        <p:spPr/>
        <p:txBody>
          <a:bodyPr rtlCol="0"/>
          <a:lstStyle/>
          <a:p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1693E63-2078-4A5B-ABA8-415FBC5EEDF6}" type="datetimeFigureOut">
              <a:rPr lang="cs-CZ" smtClean="0"/>
              <a:t>8.5.2013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70926CB-163B-4907-8B80-47D4630FB697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Přímá spojnice 9"/>
          <p:cNvSpPr>
            <a:spLocks noChangeShapeType="1"/>
          </p:cNvSpPr>
          <p:nvPr/>
        </p:nvSpPr>
        <p:spPr bwMode="auto">
          <a:xfrm>
            <a:off x="8763000" y="0"/>
            <a:ext cx="0" cy="6858000"/>
          </a:xfrm>
          <a:prstGeom prst="line">
            <a:avLst/>
          </a:prstGeom>
          <a:noFill/>
          <a:ln w="38100" cap="flat" cmpd="sng" algn="ctr">
            <a:solidFill>
              <a:schemeClr val="accent1">
                <a:tint val="60000"/>
                <a:alpha val="9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 rot="5400000">
            <a:off x="3371850" y="3200400"/>
            <a:ext cx="6309360" cy="457200"/>
          </a:xfrm>
        </p:spPr>
        <p:txBody>
          <a:bodyPr anchor="b"/>
          <a:lstStyle>
            <a:lvl1pPr algn="l">
              <a:buNone/>
              <a:defRPr sz="2000" b="1" cap="small" baseline="0"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6812280" y="274320"/>
            <a:ext cx="1527048" cy="4983480"/>
          </a:xfrm>
        </p:spPr>
        <p:txBody>
          <a:bodyPr/>
          <a:lstStyle>
            <a:lvl1pPr marL="0" indent="0">
              <a:spcBef>
                <a:spcPts val="400"/>
              </a:spcBef>
              <a:spcAft>
                <a:spcPts val="1000"/>
              </a:spcAft>
              <a:buNone/>
              <a:defRPr sz="12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8" name="Přímá spojnice 7"/>
          <p:cNvSpPr>
            <a:spLocks noChangeShapeType="1"/>
          </p:cNvSpPr>
          <p:nvPr/>
        </p:nvSpPr>
        <p:spPr bwMode="auto">
          <a:xfrm>
            <a:off x="6248400" y="0"/>
            <a:ext cx="0" cy="6858000"/>
          </a:xfrm>
          <a:prstGeom prst="line">
            <a:avLst/>
          </a:prstGeom>
          <a:noFill/>
          <a:ln w="38100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9" name="Přímá spojnice 8"/>
          <p:cNvSpPr>
            <a:spLocks noChangeShapeType="1"/>
          </p:cNvSpPr>
          <p:nvPr/>
        </p:nvSpPr>
        <p:spPr bwMode="auto">
          <a:xfrm>
            <a:off x="6192296" y="0"/>
            <a:ext cx="0" cy="6858000"/>
          </a:xfrm>
          <a:prstGeom prst="line">
            <a:avLst/>
          </a:prstGeom>
          <a:noFill/>
          <a:ln w="12700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11" name="Přímá spojnice 10"/>
          <p:cNvSpPr>
            <a:spLocks noChangeShapeType="1"/>
          </p:cNvSpPr>
          <p:nvPr/>
        </p:nvSpPr>
        <p:spPr bwMode="auto">
          <a:xfrm>
            <a:off x="8991600" y="0"/>
            <a:ext cx="0" cy="6858000"/>
          </a:xfrm>
          <a:prstGeom prst="line">
            <a:avLst/>
          </a:prstGeom>
          <a:noFill/>
          <a:ln w="19050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2" name="Obdélník 11"/>
          <p:cNvSpPr/>
          <p:nvPr/>
        </p:nvSpPr>
        <p:spPr bwMode="auto">
          <a:xfrm>
            <a:off x="8839200" y="0"/>
            <a:ext cx="304800" cy="6858000"/>
          </a:xfrm>
          <a:prstGeom prst="rect">
            <a:avLst/>
          </a:prstGeom>
          <a:solidFill>
            <a:schemeClr val="accent1">
              <a:tint val="60000"/>
              <a:alpha val="87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3" name="Přímá spojnice 12"/>
          <p:cNvSpPr>
            <a:spLocks noChangeShapeType="1"/>
          </p:cNvSpPr>
          <p:nvPr/>
        </p:nvSpPr>
        <p:spPr bwMode="auto">
          <a:xfrm>
            <a:off x="89154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4" name="Ovál 13"/>
          <p:cNvSpPr/>
          <p:nvPr/>
        </p:nvSpPr>
        <p:spPr>
          <a:xfrm>
            <a:off x="8156448" y="5715000"/>
            <a:ext cx="548640" cy="548640"/>
          </a:xfrm>
          <a:prstGeom prst="ellipse">
            <a:avLst/>
          </a:prstGeom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18" name="Zástupný symbol pro obsah 17"/>
          <p:cNvSpPr>
            <a:spLocks noGrp="1"/>
          </p:cNvSpPr>
          <p:nvPr>
            <p:ph sz="quarter" idx="1"/>
          </p:nvPr>
        </p:nvSpPr>
        <p:spPr>
          <a:xfrm>
            <a:off x="304800" y="274320"/>
            <a:ext cx="5638800" cy="6327648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1" name="Zástupný symbol pro datum 20"/>
          <p:cNvSpPr>
            <a:spLocks noGrp="1"/>
          </p:cNvSpPr>
          <p:nvPr>
            <p:ph type="dt" sz="half" idx="14"/>
          </p:nvPr>
        </p:nvSpPr>
        <p:spPr/>
        <p:txBody>
          <a:bodyPr rtlCol="0"/>
          <a:lstStyle/>
          <a:p>
            <a:fld id="{31693E63-2078-4A5B-ABA8-415FBC5EEDF6}" type="datetimeFigureOut">
              <a:rPr lang="cs-CZ" smtClean="0"/>
              <a:t>8.5.2013</a:t>
            </a:fld>
            <a:endParaRPr lang="cs-CZ"/>
          </a:p>
        </p:txBody>
      </p:sp>
      <p:sp>
        <p:nvSpPr>
          <p:cNvPr id="22" name="Zástupný symbol pro číslo snímku 21"/>
          <p:cNvSpPr>
            <a:spLocks noGrp="1"/>
          </p:cNvSpPr>
          <p:nvPr>
            <p:ph type="sldNum" sz="quarter" idx="15"/>
          </p:nvPr>
        </p:nvSpPr>
        <p:spPr/>
        <p:txBody>
          <a:bodyPr rtlCol="0"/>
          <a:lstStyle/>
          <a:p>
            <a:fld id="{A70926CB-163B-4907-8B80-47D4630FB697}" type="slidenum">
              <a:rPr lang="cs-CZ" smtClean="0"/>
              <a:t>‹#›</a:t>
            </a:fld>
            <a:endParaRPr lang="cs-CZ"/>
          </a:p>
        </p:txBody>
      </p:sp>
      <p:sp>
        <p:nvSpPr>
          <p:cNvPr id="23" name="Zástupný symbol pro zápatí 22"/>
          <p:cNvSpPr>
            <a:spLocks noGrp="1"/>
          </p:cNvSpPr>
          <p:nvPr>
            <p:ph type="ftr" sz="quarter" idx="16"/>
          </p:nvPr>
        </p:nvSpPr>
        <p:spPr/>
        <p:txBody>
          <a:bodyPr rtlCol="0"/>
          <a:lstStyle/>
          <a:p>
            <a:endParaRPr lang="cs-CZ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Přímá spojnice 8"/>
          <p:cNvSpPr>
            <a:spLocks noChangeShapeType="1"/>
          </p:cNvSpPr>
          <p:nvPr/>
        </p:nvSpPr>
        <p:spPr bwMode="auto">
          <a:xfrm>
            <a:off x="8763000" y="0"/>
            <a:ext cx="0" cy="6858000"/>
          </a:xfrm>
          <a:prstGeom prst="line">
            <a:avLst/>
          </a:prstGeom>
          <a:noFill/>
          <a:ln w="38100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3" name="Ovál 12"/>
          <p:cNvSpPr/>
          <p:nvPr/>
        </p:nvSpPr>
        <p:spPr>
          <a:xfrm>
            <a:off x="8156448" y="5715000"/>
            <a:ext cx="548640" cy="548640"/>
          </a:xfrm>
          <a:prstGeom prst="ellipse">
            <a:avLst/>
          </a:prstGeom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 rot="5400000">
            <a:off x="3350133" y="3200400"/>
            <a:ext cx="6309360" cy="457200"/>
          </a:xfrm>
        </p:spPr>
        <p:txBody>
          <a:bodyPr anchor="b"/>
          <a:lstStyle>
            <a:lvl1pPr algn="l">
              <a:buNone/>
              <a:defRPr sz="2000" b="1"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0" y="0"/>
            <a:ext cx="6172200" cy="6858000"/>
          </a:xfrm>
          <a:solidFill>
            <a:schemeClr val="bg2"/>
          </a:solidFill>
          <a:ln w="1270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/>
          <a:lstStyle>
            <a:lvl1pPr marL="0" indent="0">
              <a:buNone/>
              <a:defRPr sz="3200"/>
            </a:lvl1pPr>
          </a:lstStyle>
          <a:p>
            <a:pPr algn="ctr" eaLnBrk="1" latinLnBrk="0" hangingPunct="1">
              <a:buFontTx/>
              <a:buNone/>
            </a:pPr>
            <a:r>
              <a:rPr kumimoji="0" lang="cs-CZ" smtClean="0"/>
              <a:t>Kliknutím na ikonu přidáte obrázek.</a:t>
            </a:r>
            <a:endParaRPr kumimoji="0" lang="en-US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6765798" y="264795"/>
            <a:ext cx="1524000" cy="4956048"/>
          </a:xfrm>
        </p:spPr>
        <p:txBody>
          <a:bodyPr rot="0" spcFirstLastPara="0" vertOverflow="overflow" horzOverflow="overflow" vert="horz" wrap="square" lIns="91440" tIns="45720" rIns="91440" bIns="45720" numCol="1" spcCol="274320" rtlCol="0" fromWordArt="0" anchor="t" anchorCtr="0" forceAA="0" compatLnSpc="1">
            <a:normAutofit/>
          </a:bodyPr>
          <a:lstStyle>
            <a:lvl1pPr marL="0" indent="0">
              <a:spcBef>
                <a:spcPts val="100"/>
              </a:spcBef>
              <a:spcAft>
                <a:spcPts val="400"/>
              </a:spcAft>
              <a:buFontTx/>
              <a:buNone/>
              <a:defRPr sz="12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10" name="Přímá spojnice 9"/>
          <p:cNvSpPr>
            <a:spLocks noChangeShapeType="1"/>
          </p:cNvSpPr>
          <p:nvPr/>
        </p:nvSpPr>
        <p:spPr bwMode="auto">
          <a:xfrm>
            <a:off x="89916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tx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1" name="Obdélník 10"/>
          <p:cNvSpPr/>
          <p:nvPr/>
        </p:nvSpPr>
        <p:spPr bwMode="auto">
          <a:xfrm>
            <a:off x="8839200" y="0"/>
            <a:ext cx="304800" cy="6858000"/>
          </a:xfrm>
          <a:prstGeom prst="rect">
            <a:avLst/>
          </a:prstGeom>
          <a:solidFill>
            <a:schemeClr val="accent1">
              <a:tint val="60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2" name="Přímá spojnice 11"/>
          <p:cNvSpPr>
            <a:spLocks noChangeShapeType="1"/>
          </p:cNvSpPr>
          <p:nvPr/>
        </p:nvSpPr>
        <p:spPr bwMode="auto">
          <a:xfrm>
            <a:off x="89154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9" name="Přímá spojnice 18"/>
          <p:cNvSpPr>
            <a:spLocks noChangeShapeType="1"/>
          </p:cNvSpPr>
          <p:nvPr/>
        </p:nvSpPr>
        <p:spPr bwMode="auto">
          <a:xfrm>
            <a:off x="6248400" y="0"/>
            <a:ext cx="0" cy="6858000"/>
          </a:xfrm>
          <a:prstGeom prst="line">
            <a:avLst/>
          </a:prstGeom>
          <a:noFill/>
          <a:ln w="38100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20" name="Přímá spojnice 19"/>
          <p:cNvSpPr>
            <a:spLocks noChangeShapeType="1"/>
          </p:cNvSpPr>
          <p:nvPr/>
        </p:nvSpPr>
        <p:spPr bwMode="auto">
          <a:xfrm>
            <a:off x="6192296" y="0"/>
            <a:ext cx="0" cy="6858000"/>
          </a:xfrm>
          <a:prstGeom prst="line">
            <a:avLst/>
          </a:prstGeom>
          <a:noFill/>
          <a:ln w="12700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17" name="Zástupný symbol pro datum 16"/>
          <p:cNvSpPr>
            <a:spLocks noGrp="1"/>
          </p:cNvSpPr>
          <p:nvPr>
            <p:ph type="dt" sz="half" idx="10"/>
          </p:nvPr>
        </p:nvSpPr>
        <p:spPr/>
        <p:txBody>
          <a:bodyPr rtlCol="0"/>
          <a:lstStyle/>
          <a:p>
            <a:fld id="{31693E63-2078-4A5B-ABA8-415FBC5EEDF6}" type="datetimeFigureOut">
              <a:rPr lang="cs-CZ" smtClean="0"/>
              <a:t>8.5.2013</a:t>
            </a:fld>
            <a:endParaRPr lang="cs-CZ"/>
          </a:p>
        </p:txBody>
      </p:sp>
      <p:sp>
        <p:nvSpPr>
          <p:cNvPr id="18" name="Zástupný symbol pro číslo snímku 17"/>
          <p:cNvSpPr>
            <a:spLocks noGrp="1"/>
          </p:cNvSpPr>
          <p:nvPr>
            <p:ph type="sldNum" sz="quarter" idx="11"/>
          </p:nvPr>
        </p:nvSpPr>
        <p:spPr/>
        <p:txBody>
          <a:bodyPr rtlCol="0"/>
          <a:lstStyle/>
          <a:p>
            <a:fld id="{A70926CB-163B-4907-8B80-47D4630FB697}" type="slidenum">
              <a:rPr lang="cs-CZ" smtClean="0"/>
              <a:t>‹#›</a:t>
            </a:fld>
            <a:endParaRPr lang="cs-CZ"/>
          </a:p>
        </p:txBody>
      </p:sp>
      <p:sp>
        <p:nvSpPr>
          <p:cNvPr id="21" name="Zástupný symbol pro zápatí 20"/>
          <p:cNvSpPr>
            <a:spLocks noGrp="1"/>
          </p:cNvSpPr>
          <p:nvPr>
            <p:ph type="ftr" sz="quarter" idx="12"/>
          </p:nvPr>
        </p:nvSpPr>
        <p:spPr/>
        <p:txBody>
          <a:bodyPr rtlCol="0"/>
          <a:lstStyle/>
          <a:p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1693E63-2078-4A5B-ABA8-415FBC5EEDF6}" type="datetimeFigureOut">
              <a:rPr lang="cs-CZ" smtClean="0"/>
              <a:t>8.5.2013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70926CB-163B-4907-8B80-47D4630FB697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9"/>
            <a:ext cx="1676400" cy="5851525"/>
          </a:xfrm>
        </p:spPr>
        <p:txBody>
          <a:bodyPr vert="eaVert"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1693E63-2078-4A5B-ABA8-415FBC5EEDF6}" type="datetimeFigureOut">
              <a:rPr lang="cs-CZ" smtClean="0"/>
              <a:t>8.5.2013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70926CB-163B-4907-8B80-47D4630FB697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" name="Přímá spojnice 15"/>
          <p:cNvSpPr>
            <a:spLocks noChangeShapeType="1"/>
          </p:cNvSpPr>
          <p:nvPr/>
        </p:nvSpPr>
        <p:spPr bwMode="auto">
          <a:xfrm>
            <a:off x="8763000" y="0"/>
            <a:ext cx="0" cy="6858000"/>
          </a:xfrm>
          <a:prstGeom prst="line">
            <a:avLst/>
          </a:prstGeom>
          <a:noFill/>
          <a:ln w="38100" cap="flat" cmpd="sng" algn="ctr">
            <a:solidFill>
              <a:schemeClr val="accent1">
                <a:tint val="60000"/>
                <a:alpha val="9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22" name="Zástupný symbol pro nadpis 21"/>
          <p:cNvSpPr>
            <a:spLocks noGrp="1"/>
          </p:cNvSpPr>
          <p:nvPr>
            <p:ph type="title"/>
          </p:nvPr>
        </p:nvSpPr>
        <p:spPr>
          <a:xfrm>
            <a:off x="457200" y="274638"/>
            <a:ext cx="7467600" cy="1143000"/>
          </a:xfrm>
          <a:prstGeom prst="rect">
            <a:avLst/>
          </a:prstGeom>
        </p:spPr>
        <p:txBody>
          <a:bodyPr vert="horz" anchor="b">
            <a:normAutofit/>
          </a:bodyPr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13" name="Zástupný symbol pro text 1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7467600" cy="4873752"/>
          </a:xfrm>
          <a:prstGeom prst="rect">
            <a:avLst/>
          </a:prstGeom>
        </p:spPr>
        <p:txBody>
          <a:bodyPr vert="horz">
            <a:normAutofit/>
          </a:bodyPr>
          <a:lstStyle/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14" name="Zástupný symbol pro datum 13"/>
          <p:cNvSpPr>
            <a:spLocks noGrp="1"/>
          </p:cNvSpPr>
          <p:nvPr>
            <p:ph type="dt" sz="half" idx="2"/>
          </p:nvPr>
        </p:nvSpPr>
        <p:spPr>
          <a:xfrm rot="5400000">
            <a:off x="7589520" y="1081851"/>
            <a:ext cx="2011680" cy="384048"/>
          </a:xfrm>
          <a:prstGeom prst="rect">
            <a:avLst/>
          </a:prstGeom>
        </p:spPr>
        <p:txBody>
          <a:bodyPr vert="horz" anchor="ctr" anchorCtr="0"/>
          <a:lstStyle>
            <a:lvl1pPr algn="r" eaLnBrk="1" latinLnBrk="0" hangingPunct="1">
              <a:defRPr kumimoji="0" sz="1200">
                <a:solidFill>
                  <a:schemeClr val="tx2"/>
                </a:solidFill>
              </a:defRPr>
            </a:lvl1pPr>
          </a:lstStyle>
          <a:p>
            <a:fld id="{31693E63-2078-4A5B-ABA8-415FBC5EEDF6}" type="datetimeFigureOut">
              <a:rPr lang="cs-CZ" smtClean="0"/>
              <a:t>8.5.2013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3"/>
          </p:nvPr>
        </p:nvSpPr>
        <p:spPr>
          <a:xfrm rot="5400000">
            <a:off x="6990186" y="3737240"/>
            <a:ext cx="3200400" cy="365760"/>
          </a:xfrm>
          <a:prstGeom prst="rect">
            <a:avLst/>
          </a:prstGeom>
        </p:spPr>
        <p:txBody>
          <a:bodyPr vert="horz" anchor="ctr" anchorCtr="0"/>
          <a:lstStyle>
            <a:lvl1pPr algn="l" eaLnBrk="1" latinLnBrk="0" hangingPunct="1">
              <a:defRPr kumimoji="0" sz="1200">
                <a:solidFill>
                  <a:schemeClr val="tx2"/>
                </a:solidFill>
              </a:defRPr>
            </a:lvl1pPr>
          </a:lstStyle>
          <a:p>
            <a:endParaRPr lang="cs-CZ"/>
          </a:p>
        </p:txBody>
      </p:sp>
      <p:sp>
        <p:nvSpPr>
          <p:cNvPr id="7" name="Přímá spojnice 6"/>
          <p:cNvSpPr>
            <a:spLocks noChangeShapeType="1"/>
          </p:cNvSpPr>
          <p:nvPr/>
        </p:nvSpPr>
        <p:spPr bwMode="auto">
          <a:xfrm>
            <a:off x="76200" y="0"/>
            <a:ext cx="0" cy="6858000"/>
          </a:xfrm>
          <a:prstGeom prst="line">
            <a:avLst/>
          </a:prstGeom>
          <a:noFill/>
          <a:ln w="57150" cap="flat" cmpd="thickThin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9" name="Přímá spojnice 8"/>
          <p:cNvSpPr>
            <a:spLocks noChangeShapeType="1"/>
          </p:cNvSpPr>
          <p:nvPr/>
        </p:nvSpPr>
        <p:spPr bwMode="auto">
          <a:xfrm>
            <a:off x="8991600" y="0"/>
            <a:ext cx="0" cy="6858000"/>
          </a:xfrm>
          <a:prstGeom prst="line">
            <a:avLst/>
          </a:prstGeom>
          <a:noFill/>
          <a:ln w="19050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0" name="Obdélník 9"/>
          <p:cNvSpPr/>
          <p:nvPr/>
        </p:nvSpPr>
        <p:spPr bwMode="auto">
          <a:xfrm>
            <a:off x="8839200" y="0"/>
            <a:ext cx="304800" cy="6858000"/>
          </a:xfrm>
          <a:prstGeom prst="rect">
            <a:avLst/>
          </a:prstGeom>
          <a:solidFill>
            <a:schemeClr val="accent1">
              <a:tint val="60000"/>
              <a:alpha val="87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1" name="Přímá spojnice 10"/>
          <p:cNvSpPr>
            <a:spLocks noChangeShapeType="1"/>
          </p:cNvSpPr>
          <p:nvPr/>
        </p:nvSpPr>
        <p:spPr bwMode="auto">
          <a:xfrm>
            <a:off x="89154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2" name="Ovál 11"/>
          <p:cNvSpPr/>
          <p:nvPr/>
        </p:nvSpPr>
        <p:spPr>
          <a:xfrm>
            <a:off x="8156448" y="5715000"/>
            <a:ext cx="548640" cy="548640"/>
          </a:xfrm>
          <a:prstGeom prst="ellipse">
            <a:avLst/>
          </a:prstGeom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3" name="Zástupný symbol pro číslo snímku 22"/>
          <p:cNvSpPr>
            <a:spLocks noGrp="1"/>
          </p:cNvSpPr>
          <p:nvPr>
            <p:ph type="sldNum" sz="quarter" idx="4"/>
          </p:nvPr>
        </p:nvSpPr>
        <p:spPr>
          <a:xfrm>
            <a:off x="8129016" y="5734050"/>
            <a:ext cx="609600" cy="521208"/>
          </a:xfrm>
          <a:prstGeom prst="rect">
            <a:avLst/>
          </a:prstGeom>
        </p:spPr>
        <p:txBody>
          <a:bodyPr vert="horz" anchor="ctr"/>
          <a:lstStyle>
            <a:lvl1pPr algn="ctr" eaLnBrk="1" latinLnBrk="0" hangingPunct="1">
              <a:defRPr kumimoji="0" sz="1400" b="1">
                <a:solidFill>
                  <a:srgbClr val="FFFFFF"/>
                </a:solidFill>
              </a:defRPr>
            </a:lvl1pPr>
          </a:lstStyle>
          <a:p>
            <a:fld id="{A70926CB-163B-4907-8B80-47D4630FB697}" type="slidenum">
              <a:rPr lang="cs-CZ" smtClean="0"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745" r:id="rId1"/>
    <p:sldLayoutId id="2147483746" r:id="rId2"/>
    <p:sldLayoutId id="2147483747" r:id="rId3"/>
    <p:sldLayoutId id="2147483748" r:id="rId4"/>
    <p:sldLayoutId id="2147483749" r:id="rId5"/>
    <p:sldLayoutId id="2147483750" r:id="rId6"/>
    <p:sldLayoutId id="2147483751" r:id="rId7"/>
    <p:sldLayoutId id="2147483752" r:id="rId8"/>
    <p:sldLayoutId id="2147483753" r:id="rId9"/>
    <p:sldLayoutId id="2147483754" r:id="rId10"/>
    <p:sldLayoutId id="2147483755" r:id="rId11"/>
  </p:sldLayoutIdLst>
  <p:txStyles>
    <p:titleStyle>
      <a:lvl1pPr algn="l" rtl="0" eaLnBrk="1" latinLnBrk="0" hangingPunct="1">
        <a:spcBef>
          <a:spcPct val="0"/>
        </a:spcBef>
        <a:buNone/>
        <a:defRPr kumimoji="0" sz="3000" b="0" kern="1200" cap="small" baseline="0">
          <a:solidFill>
            <a:schemeClr val="tx2"/>
          </a:solidFill>
          <a:latin typeface="+mj-lt"/>
          <a:ea typeface="+mj-ea"/>
          <a:cs typeface="+mj-cs"/>
        </a:defRPr>
      </a:lvl1pPr>
    </p:titleStyle>
    <p:bodyStyle>
      <a:lvl1pPr marL="274320" indent="-274320" algn="l" rtl="0" eaLnBrk="1" latinLnBrk="0" hangingPunct="1">
        <a:spcBef>
          <a:spcPts val="600"/>
        </a:spcBef>
        <a:buClr>
          <a:schemeClr val="accent1"/>
        </a:buClr>
        <a:buSzPct val="70000"/>
        <a:buFont typeface="Wingdings"/>
        <a:buChar char=""/>
        <a:defRPr kumimoji="0" sz="2400" kern="1200">
          <a:solidFill>
            <a:schemeClr val="tx1"/>
          </a:solidFill>
          <a:latin typeface="+mn-lt"/>
          <a:ea typeface="+mn-ea"/>
          <a:cs typeface="+mn-cs"/>
        </a:defRPr>
      </a:lvl1pPr>
      <a:lvl2pPr marL="640080" indent="-274320" algn="l" rtl="0" eaLnBrk="1" latinLnBrk="0" hangingPunct="1">
        <a:spcBef>
          <a:spcPct val="20000"/>
        </a:spcBef>
        <a:buClr>
          <a:schemeClr val="accent1"/>
        </a:buClr>
        <a:buSzPct val="80000"/>
        <a:buFont typeface="Wingdings 2"/>
        <a:buChar char=""/>
        <a:defRPr kumimoji="0" sz="21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indent="-182880" algn="l" rtl="0" eaLnBrk="1" latinLnBrk="0" hangingPunct="1">
        <a:spcBef>
          <a:spcPct val="20000"/>
        </a:spcBef>
        <a:buClr>
          <a:schemeClr val="accent1">
            <a:shade val="75000"/>
          </a:schemeClr>
        </a:buClr>
        <a:buSzPct val="60000"/>
        <a:buFont typeface="Wingdings"/>
        <a:buChar char="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188720" indent="-182880" algn="l" rtl="0" eaLnBrk="1" latinLnBrk="0" hangingPunct="1">
        <a:spcBef>
          <a:spcPct val="20000"/>
        </a:spcBef>
        <a:buClr>
          <a:schemeClr val="accent1">
            <a:tint val="60000"/>
          </a:schemeClr>
        </a:buClr>
        <a:buSzPct val="60000"/>
        <a:buFont typeface="Wingdings"/>
        <a:buChar char="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463040" indent="-182880" algn="l" rtl="0" eaLnBrk="1" latinLnBrk="0" hangingPunct="1">
        <a:spcBef>
          <a:spcPct val="20000"/>
        </a:spcBef>
        <a:buClr>
          <a:schemeClr val="accent2">
            <a:tint val="60000"/>
          </a:schemeClr>
        </a:buClr>
        <a:buSzPct val="68000"/>
        <a:buFont typeface="Wingdings 2"/>
        <a:buChar char="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5pPr>
      <a:lvl6pPr marL="1737360" indent="-182880" algn="l" rtl="0" eaLnBrk="1" latinLnBrk="0" hangingPunct="1">
        <a:spcBef>
          <a:spcPct val="20000"/>
        </a:spcBef>
        <a:buClr>
          <a:schemeClr val="accent1"/>
        </a:buClr>
        <a:buChar char="•"/>
        <a:defRPr kumimoji="0" sz="1600" kern="1200">
          <a:solidFill>
            <a:schemeClr val="tx2"/>
          </a:solidFill>
          <a:latin typeface="+mn-lt"/>
          <a:ea typeface="+mn-ea"/>
          <a:cs typeface="+mn-cs"/>
        </a:defRPr>
      </a:lvl6pPr>
      <a:lvl7pPr marL="2011680" indent="-182880" algn="l" rtl="0" eaLnBrk="1" latinLnBrk="0" hangingPunct="1">
        <a:spcBef>
          <a:spcPct val="20000"/>
        </a:spcBef>
        <a:buClr>
          <a:schemeClr val="accent1">
            <a:tint val="60000"/>
          </a:schemeClr>
        </a:buClr>
        <a:buSzPct val="60000"/>
        <a:buFont typeface="Wingdings"/>
        <a:buChar char=""/>
        <a:defRPr kumimoji="0" sz="1400" kern="1200" baseline="0">
          <a:solidFill>
            <a:schemeClr val="tx2"/>
          </a:solidFill>
          <a:latin typeface="+mn-lt"/>
          <a:ea typeface="+mn-ea"/>
          <a:cs typeface="+mn-cs"/>
        </a:defRPr>
      </a:lvl7pPr>
      <a:lvl8pPr marL="2286000" indent="-182880" algn="l" rtl="0" eaLnBrk="1" latinLnBrk="0" hangingPunct="1">
        <a:spcBef>
          <a:spcPct val="20000"/>
        </a:spcBef>
        <a:buClr>
          <a:schemeClr val="accent2"/>
        </a:buClr>
        <a:buChar char="•"/>
        <a:defRPr kumimoji="0" sz="1400" kern="1200" cap="small" baseline="0">
          <a:solidFill>
            <a:schemeClr val="tx2"/>
          </a:solidFill>
          <a:latin typeface="+mn-lt"/>
          <a:ea typeface="+mn-ea"/>
          <a:cs typeface="+mn-cs"/>
        </a:defRPr>
      </a:lvl8pPr>
      <a:lvl9pPr marL="2560320" indent="-182880" algn="l" rtl="0" eaLnBrk="1" latinLnBrk="0" hangingPunct="1">
        <a:spcBef>
          <a:spcPct val="20000"/>
        </a:spcBef>
        <a:buClr>
          <a:schemeClr val="accent1">
            <a:shade val="75000"/>
          </a:schemeClr>
        </a:buClr>
        <a:buChar char="•"/>
        <a:defRPr kumimoji="0" sz="1400" kern="1200" baseline="0">
          <a:solidFill>
            <a:schemeClr val="tx2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2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png"/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png"/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Zástupný symbol pro obsah 3"/>
          <p:cNvGraphicFramePr>
            <a:graphicFrameLocks noGrp="1"/>
          </p:cNvGraphicFramePr>
          <p:nvPr>
            <p:ph sz="quarter" idx="1"/>
            <p:extLst>
              <p:ext uri="{D42A27DB-BD31-4B8C-83A1-F6EECF244321}">
                <p14:modId xmlns:p14="http://schemas.microsoft.com/office/powerpoint/2010/main" val="2226823171"/>
              </p:ext>
            </p:extLst>
          </p:nvPr>
        </p:nvGraphicFramePr>
        <p:xfrm>
          <a:off x="683568" y="332657"/>
          <a:ext cx="6768752" cy="5284660"/>
        </p:xfrm>
        <a:graphic>
          <a:graphicData uri="http://schemas.openxmlformats.org/drawingml/2006/table">
            <a:tbl>
              <a:tblPr firstRow="1" firstCol="1" bandRow="1">
                <a:tableStyleId>{5C22544A-7EE6-4342-B048-85BDC9FD1C3A}</a:tableStyleId>
              </a:tblPr>
              <a:tblGrid>
                <a:gridCol w="1789554"/>
                <a:gridCol w="4979198"/>
              </a:tblGrid>
              <a:tr h="303518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Bef>
                          <a:spcPts val="1200"/>
                        </a:spcBef>
                        <a:spcAft>
                          <a:spcPts val="0"/>
                        </a:spcAft>
                      </a:pPr>
                      <a:r>
                        <a:rPr lang="cs-CZ" sz="1100" dirty="0">
                          <a:effectLst/>
                        </a:rPr>
                        <a:t>Číslo projektu</a:t>
                      </a: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Bef>
                          <a:spcPts val="1200"/>
                        </a:spcBef>
                        <a:spcAft>
                          <a:spcPts val="0"/>
                        </a:spcAft>
                      </a:pPr>
                      <a:r>
                        <a:rPr lang="cs-CZ" sz="1100">
                          <a:effectLst/>
                        </a:rPr>
                        <a:t>CZ.1.07/1.5.00/34.0565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</a:tr>
              <a:tr h="329229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Bef>
                          <a:spcPts val="1200"/>
                        </a:spcBef>
                        <a:spcAft>
                          <a:spcPts val="0"/>
                        </a:spcAft>
                      </a:pPr>
                      <a:r>
                        <a:rPr lang="cs-CZ" sz="1100">
                          <a:effectLst/>
                        </a:rPr>
                        <a:t>Číslo materiálu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Bef>
                          <a:spcPts val="1200"/>
                        </a:spcBef>
                        <a:spcAft>
                          <a:spcPts val="0"/>
                        </a:spcAft>
                      </a:pPr>
                      <a:r>
                        <a:rPr lang="cs-CZ" sz="1100" dirty="0" smtClean="0">
                          <a:effectLst/>
                        </a:rPr>
                        <a:t>VY-32-INOVACE-490 </a:t>
                      </a:r>
                      <a:r>
                        <a:rPr lang="cs-CZ" sz="1100" dirty="0">
                          <a:effectLst/>
                        </a:rPr>
                        <a:t>Zahradní slohy pravidelné</a:t>
                      </a: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</a:tr>
              <a:tr h="466347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Bef>
                          <a:spcPts val="1200"/>
                        </a:spcBef>
                        <a:spcAft>
                          <a:spcPts val="0"/>
                        </a:spcAft>
                      </a:pPr>
                      <a:r>
                        <a:rPr lang="cs-CZ" sz="1100">
                          <a:effectLst/>
                        </a:rPr>
                        <a:t>Název školy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Bef>
                          <a:spcPts val="1200"/>
                        </a:spcBef>
                        <a:spcAft>
                          <a:spcPts val="0"/>
                        </a:spcAft>
                      </a:pPr>
                      <a:r>
                        <a:rPr lang="cs-CZ" sz="1100">
                          <a:effectLst/>
                        </a:rPr>
                        <a:t>Masarykova střední škola zemědělská a Vyšší odborná škola, Opava, příspěvková organizace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</a:tr>
              <a:tr h="310660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Bef>
                          <a:spcPts val="1200"/>
                        </a:spcBef>
                        <a:spcAft>
                          <a:spcPts val="0"/>
                        </a:spcAft>
                      </a:pPr>
                      <a:r>
                        <a:rPr lang="cs-CZ" sz="1100">
                          <a:effectLst/>
                        </a:rPr>
                        <a:t>Autor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Bef>
                          <a:spcPts val="1200"/>
                        </a:spcBef>
                        <a:spcAft>
                          <a:spcPts val="0"/>
                        </a:spcAft>
                      </a:pPr>
                      <a:r>
                        <a:rPr lang="cs-CZ" sz="1100" dirty="0">
                          <a:effectLst/>
                        </a:rPr>
                        <a:t>Ing. Daniela </a:t>
                      </a:r>
                      <a:r>
                        <a:rPr lang="cs-CZ" sz="1100" dirty="0" err="1">
                          <a:effectLst/>
                        </a:rPr>
                        <a:t>Brímusová</a:t>
                      </a: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</a:tr>
              <a:tr h="437782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Bef>
                          <a:spcPts val="1200"/>
                        </a:spcBef>
                        <a:spcAft>
                          <a:spcPts val="0"/>
                        </a:spcAft>
                      </a:pPr>
                      <a:r>
                        <a:rPr lang="cs-CZ" sz="1100">
                          <a:effectLst/>
                        </a:rPr>
                        <a:t>Průřezová témata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Bef>
                          <a:spcPts val="1200"/>
                        </a:spcBef>
                        <a:spcAft>
                          <a:spcPts val="0"/>
                        </a:spcAft>
                      </a:pPr>
                      <a:r>
                        <a:rPr lang="cs-CZ" sz="1100">
                          <a:effectLst/>
                        </a:rPr>
                        <a:t>Člověk a životní prostředí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</a:tr>
              <a:tr h="403501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Bef>
                          <a:spcPts val="1200"/>
                        </a:spcBef>
                        <a:spcAft>
                          <a:spcPts val="0"/>
                        </a:spcAft>
                      </a:pPr>
                      <a:r>
                        <a:rPr lang="cs-CZ" sz="1100">
                          <a:effectLst/>
                        </a:rPr>
                        <a:t>Tematický celek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Bef>
                          <a:spcPts val="1200"/>
                        </a:spcBef>
                        <a:spcAft>
                          <a:spcPts val="0"/>
                        </a:spcAft>
                      </a:pPr>
                      <a:r>
                        <a:rPr lang="cs-CZ" sz="1100">
                          <a:effectLst/>
                        </a:rPr>
                        <a:t>Sadovnické úpravy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</a:tr>
              <a:tr h="402787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Bef>
                          <a:spcPts val="1200"/>
                        </a:spcBef>
                        <a:spcAft>
                          <a:spcPts val="0"/>
                        </a:spcAft>
                      </a:pPr>
                      <a:r>
                        <a:rPr lang="cs-CZ" sz="1100">
                          <a:effectLst/>
                        </a:rPr>
                        <a:t>Ročník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Bef>
                          <a:spcPts val="1200"/>
                        </a:spcBef>
                        <a:spcAft>
                          <a:spcPts val="0"/>
                        </a:spcAft>
                      </a:pPr>
                      <a:r>
                        <a:rPr lang="cs-CZ" sz="1100">
                          <a:effectLst/>
                        </a:rPr>
                        <a:t>1.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</a:tr>
              <a:tr h="388504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Bef>
                          <a:spcPts val="1200"/>
                        </a:spcBef>
                        <a:spcAft>
                          <a:spcPts val="0"/>
                        </a:spcAft>
                      </a:pPr>
                      <a:r>
                        <a:rPr lang="cs-CZ" sz="1100">
                          <a:effectLst/>
                        </a:rPr>
                        <a:t>Datum tvorby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Bef>
                          <a:spcPts val="1200"/>
                        </a:spcBef>
                        <a:spcAft>
                          <a:spcPts val="0"/>
                        </a:spcAft>
                      </a:pPr>
                      <a:r>
                        <a:rPr lang="cs-CZ" sz="1100" dirty="0">
                          <a:effectLst/>
                        </a:rPr>
                        <a:t>10. 9. </a:t>
                      </a:r>
                      <a:r>
                        <a:rPr lang="cs-CZ" sz="1100">
                          <a:effectLst/>
                        </a:rPr>
                        <a:t>2012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</a:tr>
              <a:tr h="419713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Bef>
                          <a:spcPts val="1200"/>
                        </a:spcBef>
                        <a:spcAft>
                          <a:spcPts val="0"/>
                        </a:spcAft>
                      </a:pPr>
                      <a:r>
                        <a:rPr lang="cs-CZ" sz="1100">
                          <a:effectLst/>
                        </a:rPr>
                        <a:t>Datum a místo ověření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Bef>
                          <a:spcPts val="1200"/>
                        </a:spcBef>
                        <a:spcAft>
                          <a:spcPts val="0"/>
                        </a:spcAft>
                      </a:pPr>
                      <a:r>
                        <a:rPr lang="cs-CZ" sz="1100" dirty="0">
                          <a:effectLst/>
                        </a:rPr>
                        <a:t>14. 9. 2012 SAD 1. Za</a:t>
                      </a: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</a:tr>
              <a:tr h="422150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Bef>
                          <a:spcPts val="1200"/>
                        </a:spcBef>
                        <a:spcAft>
                          <a:spcPts val="0"/>
                        </a:spcAft>
                      </a:pPr>
                      <a:r>
                        <a:rPr lang="cs-CZ" sz="1100">
                          <a:effectLst/>
                        </a:rPr>
                        <a:t>Druh učebního materiálu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Bef>
                          <a:spcPts val="1200"/>
                        </a:spcBef>
                        <a:spcAft>
                          <a:spcPts val="0"/>
                        </a:spcAft>
                      </a:pPr>
                      <a:r>
                        <a:rPr lang="cs-CZ" sz="1100">
                          <a:effectLst/>
                        </a:rPr>
                        <a:t>Prezentace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</a:tr>
              <a:tr h="269953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Bef>
                          <a:spcPts val="1200"/>
                        </a:spcBef>
                        <a:spcAft>
                          <a:spcPts val="0"/>
                        </a:spcAft>
                      </a:pPr>
                      <a:r>
                        <a:rPr lang="cs-CZ" sz="1100">
                          <a:effectLst/>
                        </a:rPr>
                        <a:t>Anotace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Bef>
                          <a:spcPts val="1200"/>
                        </a:spcBef>
                        <a:spcAft>
                          <a:spcPts val="0"/>
                        </a:spcAft>
                      </a:pPr>
                      <a:r>
                        <a:rPr lang="cs-CZ" sz="1100">
                          <a:effectLst/>
                        </a:rPr>
                        <a:t>Výklad nové látky – názornější a přehlednější vysvětlení učiva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</a:tr>
              <a:tr h="337083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Bef>
                          <a:spcPts val="1200"/>
                        </a:spcBef>
                        <a:spcAft>
                          <a:spcPts val="0"/>
                        </a:spcAft>
                      </a:pPr>
                      <a:r>
                        <a:rPr lang="cs-CZ" sz="1100">
                          <a:effectLst/>
                        </a:rPr>
                        <a:t>Klíčová slova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Bef>
                          <a:spcPts val="1200"/>
                        </a:spcBef>
                        <a:spcAft>
                          <a:spcPts val="0"/>
                        </a:spcAft>
                      </a:pPr>
                      <a:r>
                        <a:rPr lang="cs-CZ" sz="1100">
                          <a:effectLst/>
                        </a:rPr>
                        <a:t>Sloh, symetrie, asymetrie, balustráda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</a:tr>
              <a:tr h="543477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>
                          <a:effectLst/>
                        </a:rPr>
                        <a:t>Metodický pokyn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 dirty="0">
                          <a:effectLst/>
                        </a:rPr>
                        <a:t>Určeno k výkladu do hodiny i pro samostudium</a:t>
                      </a:r>
                    </a:p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 dirty="0">
                          <a:effectLst/>
                        </a:rPr>
                        <a:t>Možnosti využití – návštěvy zámků a historických center měst</a:t>
                      </a: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</a:tr>
              <a:tr h="249956">
                <a:tc gridSpan="2"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Bef>
                          <a:spcPts val="1200"/>
                        </a:spcBef>
                        <a:spcAft>
                          <a:spcPts val="0"/>
                        </a:spcAft>
                      </a:pPr>
                      <a:r>
                        <a:rPr lang="cs-CZ" sz="1100" dirty="0">
                          <a:effectLst/>
                        </a:rPr>
                        <a:t>Pokud není uvedeno jinak, použitý materiál je z vlastních zdrojů autora.</a:t>
                      </a: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</a:tbl>
          </a:graphicData>
        </a:graphic>
      </p:graphicFrame>
      <p:pic>
        <p:nvPicPr>
          <p:cNvPr id="2" name="Obrázek 1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23528" y="5617318"/>
            <a:ext cx="7632848" cy="122334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954520247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cs-CZ" dirty="0" smtClean="0"/>
              <a:t>Zahradní slohy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23217358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Zahradní slohy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pPr>
              <a:buFont typeface="Courier New" pitchFamily="49" charset="0"/>
              <a:buChar char="o"/>
            </a:pPr>
            <a:r>
              <a:rPr lang="cs-CZ" dirty="0" smtClean="0"/>
              <a:t>způsob uměleckého řešení zahrad a parků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6403887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cs-CZ" dirty="0" smtClean="0"/>
              <a:t>Rozdělení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cs-CZ" dirty="0" smtClean="0"/>
              <a:t>Podle </a:t>
            </a:r>
            <a:r>
              <a:rPr lang="cs-CZ" dirty="0"/>
              <a:t>uspořádání jednotlivých </a:t>
            </a:r>
            <a:r>
              <a:rPr lang="cs-CZ" dirty="0" smtClean="0"/>
              <a:t>prvků a podle viditelného vlivu člověka nebo přírody:</a:t>
            </a:r>
          </a:p>
          <a:p>
            <a:pPr marL="0" indent="0">
              <a:buNone/>
            </a:pPr>
            <a:endParaRPr lang="cs-CZ" dirty="0"/>
          </a:p>
          <a:p>
            <a:pPr marL="457200" indent="-457200">
              <a:buFont typeface="+mj-lt"/>
              <a:buAutoNum type="arabicParenR"/>
            </a:pPr>
            <a:r>
              <a:rPr lang="cs-CZ" dirty="0" smtClean="0"/>
              <a:t>Pravidelné slohy (architektonické, dekorativní)</a:t>
            </a:r>
          </a:p>
          <a:p>
            <a:pPr marL="457200" indent="-457200">
              <a:buFont typeface="+mj-lt"/>
              <a:buAutoNum type="arabicParenR"/>
            </a:pPr>
            <a:r>
              <a:rPr lang="cs-CZ" dirty="0" smtClean="0"/>
              <a:t>Nepravidelné slohy (přírodně-krajinářské)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34406330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Pravidelné slohy - znaky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/>
        <p:txBody>
          <a:bodyPr>
            <a:normAutofit/>
          </a:bodyPr>
          <a:lstStyle/>
          <a:p>
            <a:r>
              <a:rPr lang="cs-CZ" dirty="0" smtClean="0"/>
              <a:t>Pravidelné uspořádání plochy pomocí přímočarých cest, květinových záhonů, nízkých zídek</a:t>
            </a:r>
          </a:p>
          <a:p>
            <a:r>
              <a:rPr lang="cs-CZ" dirty="0" smtClean="0"/>
              <a:t>Zahrady jsou doplňkem stavební architektury</a:t>
            </a:r>
          </a:p>
          <a:p>
            <a:r>
              <a:rPr lang="cs-CZ" dirty="0" smtClean="0"/>
              <a:t>Používají se dřeviny pravidelných tvarů</a:t>
            </a:r>
          </a:p>
          <a:p>
            <a:r>
              <a:rPr lang="cs-CZ" dirty="0" smtClean="0"/>
              <a:t>Bohatá výzdoba, princip souměrnosti</a:t>
            </a:r>
          </a:p>
          <a:p>
            <a:r>
              <a:rPr lang="cs-CZ" dirty="0" smtClean="0"/>
              <a:t>Založení i udržování je nákladné</a:t>
            </a:r>
          </a:p>
          <a:p>
            <a:r>
              <a:rPr lang="cs-CZ" dirty="0" smtClean="0"/>
              <a:t>Patří zde: </a:t>
            </a:r>
            <a:r>
              <a:rPr lang="cs-CZ" b="1" dirty="0" smtClean="0"/>
              <a:t>barokní, renesanční a francouzské zahrady</a:t>
            </a:r>
            <a:endParaRPr lang="cs-CZ" b="1" dirty="0"/>
          </a:p>
        </p:txBody>
      </p:sp>
    </p:spTree>
    <p:extLst>
      <p:ext uri="{BB962C8B-B14F-4D97-AF65-F5344CB8AC3E}">
        <p14:creationId xmlns:p14="http://schemas.microsoft.com/office/powerpoint/2010/main" val="51552953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Barokní zahrady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/>
        <p:txBody>
          <a:bodyPr>
            <a:normAutofit fontScale="92500"/>
          </a:bodyPr>
          <a:lstStyle/>
          <a:p>
            <a:r>
              <a:rPr lang="cs-CZ" dirty="0"/>
              <a:t>Baroko či barok (zřejmě z </a:t>
            </a:r>
            <a:r>
              <a:rPr lang="cs-CZ" dirty="0" smtClean="0"/>
              <a:t>portugalského</a:t>
            </a:r>
            <a:r>
              <a:rPr lang="cs-CZ" dirty="0"/>
              <a:t> </a:t>
            </a:r>
            <a:r>
              <a:rPr lang="cs-CZ" i="1" dirty="0" err="1"/>
              <a:t>pérola</a:t>
            </a:r>
            <a:r>
              <a:rPr lang="cs-CZ" i="1" dirty="0"/>
              <a:t> </a:t>
            </a:r>
            <a:r>
              <a:rPr lang="cs-CZ" i="1" dirty="0" err="1"/>
              <a:t>barroca</a:t>
            </a:r>
            <a:r>
              <a:rPr lang="cs-CZ" dirty="0"/>
              <a:t> – perla nepravidelného tvaru</a:t>
            </a:r>
            <a:r>
              <a:rPr lang="cs-CZ" dirty="0" smtClean="0"/>
              <a:t>), 16. století Itálie</a:t>
            </a:r>
          </a:p>
          <a:p>
            <a:pPr marL="68580" indent="0">
              <a:buNone/>
            </a:pPr>
            <a:endParaRPr lang="cs-CZ" dirty="0"/>
          </a:p>
          <a:p>
            <a:r>
              <a:rPr lang="cs-CZ" dirty="0" smtClean="0"/>
              <a:t>Zakulacené rohy trávníků</a:t>
            </a:r>
          </a:p>
          <a:p>
            <a:r>
              <a:rPr lang="cs-CZ" dirty="0" smtClean="0"/>
              <a:t>Ornamenty z květin a pestrobarevných rostlin</a:t>
            </a:r>
          </a:p>
          <a:p>
            <a:r>
              <a:rPr lang="cs-CZ" dirty="0" smtClean="0"/>
              <a:t>Tvarované dřeviny – bludiště</a:t>
            </a:r>
          </a:p>
          <a:p>
            <a:r>
              <a:rPr lang="cs-CZ" dirty="0" smtClean="0"/>
              <a:t>Obrazec půdorysu zahrady tvoří více os ve tvaru kříže nebo hvězdic</a:t>
            </a:r>
          </a:p>
          <a:p>
            <a:r>
              <a:rPr lang="cs-CZ" dirty="0" smtClean="0"/>
              <a:t>Doplňky: terasy, schodiště, balustrády, pergoly, bazény, kanály, fontány, vodotrysky, </a:t>
            </a:r>
            <a:r>
              <a:rPr lang="cs-CZ" dirty="0"/>
              <a:t>u</a:t>
            </a:r>
            <a:r>
              <a:rPr lang="cs-CZ" dirty="0" smtClean="0"/>
              <a:t>mělé jeskyně, umělé zříceniny</a:t>
            </a:r>
          </a:p>
          <a:p>
            <a:r>
              <a:rPr lang="cs-CZ" dirty="0" smtClean="0"/>
              <a:t>U nás: zahrada Buchlovice a Dobříš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86255870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" name="Zástupný symbol pro obsah 5"/>
          <p:cNvPicPr>
            <a:picLocks noGrp="1" noChangeAspect="1"/>
          </p:cNvPicPr>
          <p:nvPr>
            <p:ph sz="quarter"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39552" y="404664"/>
            <a:ext cx="8064896" cy="6080847"/>
          </a:xfrm>
          <a:prstGeom prst="rect">
            <a:avLst/>
          </a:prstGeom>
          <a:solidFill>
            <a:srgbClr val="FFFFFF">
              <a:shade val="85000"/>
            </a:srgbClr>
          </a:solidFill>
          <a:ln w="88900" cap="sq">
            <a:solidFill>
              <a:srgbClr val="FFFFFF"/>
            </a:solidFill>
            <a:miter lim="800000"/>
          </a:ln>
          <a:effectLst>
            <a:outerShdw blurRad="55000" dist="18000" dir="5400000" algn="tl" rotWithShape="0">
              <a:srgbClr val="000000">
                <a:alpha val="40000"/>
              </a:srgbClr>
            </a:outerShdw>
          </a:effectLst>
          <a:scene3d>
            <a:camera prst="orthographicFront"/>
            <a:lightRig rig="twoPt" dir="t">
              <a:rot lat="0" lon="0" rev="7200000"/>
            </a:lightRig>
          </a:scene3d>
          <a:sp3d>
            <a:bevelT w="25400" h="19050"/>
            <a:contourClr>
              <a:srgbClr val="FFFFFF"/>
            </a:contourClr>
          </a:sp3d>
        </p:spPr>
      </p:pic>
    </p:spTree>
    <p:extLst>
      <p:ext uri="{BB962C8B-B14F-4D97-AF65-F5344CB8AC3E}">
        <p14:creationId xmlns:p14="http://schemas.microsoft.com/office/powerpoint/2010/main" val="188767711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Zástupný symbol pro obsah 3"/>
          <p:cNvPicPr>
            <a:picLocks noGrp="1" noChangeAspect="1"/>
          </p:cNvPicPr>
          <p:nvPr>
            <p:ph sz="quarter"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547664" y="692696"/>
            <a:ext cx="5616624" cy="5792145"/>
          </a:xfrm>
        </p:spPr>
      </p:pic>
    </p:spTree>
    <p:extLst>
      <p:ext uri="{BB962C8B-B14F-4D97-AF65-F5344CB8AC3E}">
        <p14:creationId xmlns:p14="http://schemas.microsoft.com/office/powerpoint/2010/main" val="285509123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Renesanční zahrady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/>
        <p:txBody>
          <a:bodyPr>
            <a:normAutofit/>
          </a:bodyPr>
          <a:lstStyle/>
          <a:p>
            <a:r>
              <a:rPr lang="cs-CZ" dirty="0" smtClean="0"/>
              <a:t>Z</a:t>
            </a:r>
            <a:r>
              <a:rPr lang="cs-CZ" dirty="0"/>
              <a:t> francouzského </a:t>
            </a:r>
            <a:r>
              <a:rPr lang="cs-CZ" i="1" dirty="0" err="1"/>
              <a:t>renaissance</a:t>
            </a:r>
            <a:r>
              <a:rPr lang="cs-CZ" dirty="0"/>
              <a:t> (znovuzrození</a:t>
            </a:r>
            <a:r>
              <a:rPr lang="cs-CZ" dirty="0" smtClean="0"/>
              <a:t>), Itálie 15. století</a:t>
            </a:r>
          </a:p>
          <a:p>
            <a:endParaRPr lang="cs-CZ" dirty="0"/>
          </a:p>
          <a:p>
            <a:r>
              <a:rPr lang="cs-CZ" dirty="0" smtClean="0"/>
              <a:t>Byly pokračováním domu</a:t>
            </a:r>
          </a:p>
          <a:p>
            <a:r>
              <a:rPr lang="cs-CZ" dirty="0" smtClean="0"/>
              <a:t>Zahrada na svahu s terasou před vilou</a:t>
            </a:r>
          </a:p>
          <a:p>
            <a:r>
              <a:rPr lang="cs-CZ" dirty="0" smtClean="0"/>
              <a:t>Střední osa zahrady vedle na střed vily</a:t>
            </a:r>
          </a:p>
          <a:p>
            <a:r>
              <a:rPr lang="cs-CZ" dirty="0" smtClean="0"/>
              <a:t>Schodiště s kamenným sloupkovým zábradlím (balustrádou)</a:t>
            </a:r>
          </a:p>
          <a:p>
            <a:r>
              <a:rPr lang="cs-CZ" dirty="0" smtClean="0"/>
              <a:t>Četné vodní stavby, sochy, altány, belvedéry (věžové pavilóny)</a:t>
            </a:r>
          </a:p>
          <a:p>
            <a:r>
              <a:rPr lang="cs-CZ" dirty="0" smtClean="0"/>
              <a:t>U nás: belvedér v Praze, Telč, Třeboň, Bučovice</a:t>
            </a:r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37390337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Zástupný symbol pro obsah 3"/>
          <p:cNvPicPr>
            <a:picLocks noGrp="1" noChangeAspect="1"/>
          </p:cNvPicPr>
          <p:nvPr>
            <p:ph sz="quarter"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100081" y="764704"/>
            <a:ext cx="6331797" cy="5715281"/>
          </a:xfrm>
        </p:spPr>
      </p:pic>
    </p:spTree>
    <p:extLst>
      <p:ext uri="{BB962C8B-B14F-4D97-AF65-F5344CB8AC3E}">
        <p14:creationId xmlns:p14="http://schemas.microsoft.com/office/powerpoint/2010/main" val="380402032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Francouzské zahrady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r>
              <a:rPr lang="cs-CZ" dirty="0" smtClean="0"/>
              <a:t>Stříhané stěny, průhledy do volné přírody</a:t>
            </a:r>
          </a:p>
          <a:p>
            <a:r>
              <a:rPr lang="cs-CZ" dirty="0" smtClean="0"/>
              <a:t>Zeleň doplňována bazény, fontánami, vodotrysky, sochami a vodními kanály</a:t>
            </a:r>
          </a:p>
          <a:p>
            <a:r>
              <a:rPr lang="cs-CZ" dirty="0" smtClean="0"/>
              <a:t>Před zámkem rozsáhlá plocha s trávníkem a květinami</a:t>
            </a:r>
          </a:p>
          <a:p>
            <a:r>
              <a:rPr lang="cs-CZ" dirty="0" smtClean="0"/>
              <a:t>U nás: Květná zahrada Kroměříž, přední část zámeckého parku Lednice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88424187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Zástupný symbol pro obsah 3"/>
          <p:cNvPicPr>
            <a:picLocks noGrp="1" noChangeAspect="1"/>
          </p:cNvPicPr>
          <p:nvPr>
            <p:ph sz="quarter"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187624" y="764704"/>
            <a:ext cx="6768752" cy="5550846"/>
          </a:xfrm>
        </p:spPr>
      </p:pic>
    </p:spTree>
    <p:extLst>
      <p:ext uri="{BB962C8B-B14F-4D97-AF65-F5344CB8AC3E}">
        <p14:creationId xmlns:p14="http://schemas.microsoft.com/office/powerpoint/2010/main" val="244144556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Zástupný symbol pro obsah 3"/>
          <p:cNvPicPr>
            <a:picLocks noGrp="1" noChangeAspect="1"/>
          </p:cNvPicPr>
          <p:nvPr>
            <p:ph sz="quarter" idx="1"/>
          </p:nvPr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95536" y="476672"/>
            <a:ext cx="7488832" cy="5698024"/>
          </a:xfrm>
        </p:spPr>
      </p:pic>
    </p:spTree>
    <p:extLst>
      <p:ext uri="{BB962C8B-B14F-4D97-AF65-F5344CB8AC3E}">
        <p14:creationId xmlns:p14="http://schemas.microsoft.com/office/powerpoint/2010/main" val="99504751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dirty="0" smtClean="0"/>
              <a:t>Soudobé nepravidelné architektonické úpravy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endParaRPr lang="cs-CZ" dirty="0" smtClean="0"/>
          </a:p>
          <a:p>
            <a:r>
              <a:rPr lang="cs-CZ" dirty="0" smtClean="0"/>
              <a:t>Poslední vývojový článek pravidelných slohů</a:t>
            </a:r>
          </a:p>
          <a:p>
            <a:r>
              <a:rPr lang="cs-CZ" dirty="0" smtClean="0"/>
              <a:t>Princip nesouměrnosti </a:t>
            </a:r>
            <a:r>
              <a:rPr lang="cs-CZ" dirty="0"/>
              <a:t>(</a:t>
            </a:r>
            <a:r>
              <a:rPr lang="cs-CZ" dirty="0" smtClean="0"/>
              <a:t>asymetrie)</a:t>
            </a:r>
          </a:p>
          <a:p>
            <a:r>
              <a:rPr lang="cs-CZ" dirty="0" smtClean="0"/>
              <a:t>Uplatňují se přírodní motivy a téměř žádné tvarování rostlin</a:t>
            </a:r>
          </a:p>
          <a:p>
            <a:pPr marL="68580" indent="0">
              <a:buNone/>
            </a:pP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34211422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Zástupný symbol pro obsah 3"/>
          <p:cNvPicPr>
            <a:picLocks noGrp="1" noChangeAspect="1"/>
          </p:cNvPicPr>
          <p:nvPr>
            <p:ph sz="quarter"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763688" y="764704"/>
            <a:ext cx="5256584" cy="5477525"/>
          </a:xfrm>
        </p:spPr>
      </p:pic>
    </p:spTree>
    <p:extLst>
      <p:ext uri="{BB962C8B-B14F-4D97-AF65-F5344CB8AC3E}">
        <p14:creationId xmlns:p14="http://schemas.microsoft.com/office/powerpoint/2010/main" val="109289222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Zdroje: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/>
        <p:txBody>
          <a:bodyPr>
            <a:normAutofit/>
          </a:bodyPr>
          <a:lstStyle/>
          <a:p>
            <a:r>
              <a:rPr lang="cs-CZ" dirty="0"/>
              <a:t>DVOŘÁČEK, Pavel. </a:t>
            </a:r>
            <a:r>
              <a:rPr lang="cs-CZ" i="1" dirty="0"/>
              <a:t>Sadovnictví</a:t>
            </a:r>
            <a:r>
              <a:rPr lang="cs-CZ" dirty="0"/>
              <a:t>: </a:t>
            </a:r>
            <a:r>
              <a:rPr lang="cs-CZ" i="1" dirty="0"/>
              <a:t>pro odborná učiliště</a:t>
            </a:r>
            <a:r>
              <a:rPr lang="cs-CZ" dirty="0"/>
              <a:t>. 1. vyd. Praha: Septima, 2001, 94 s. ISBN </a:t>
            </a:r>
            <a:r>
              <a:rPr lang="cs-CZ" dirty="0" smtClean="0"/>
              <a:t>80-721-6152-0</a:t>
            </a:r>
            <a:endParaRPr lang="cs-CZ" dirty="0"/>
          </a:p>
          <a:p>
            <a:endParaRPr lang="cs-CZ" dirty="0" smtClean="0"/>
          </a:p>
          <a:p>
            <a:r>
              <a:rPr lang="cs-CZ" dirty="0"/>
              <a:t>HURYCH, Václav. </a:t>
            </a:r>
            <a:r>
              <a:rPr lang="cs-CZ" i="1" dirty="0"/>
              <a:t>Tvorba zeleně</a:t>
            </a:r>
            <a:r>
              <a:rPr lang="cs-CZ" dirty="0"/>
              <a:t>: </a:t>
            </a:r>
            <a:r>
              <a:rPr lang="cs-CZ" i="1" dirty="0"/>
              <a:t>sadovnictví - krajinářství</a:t>
            </a:r>
            <a:r>
              <a:rPr lang="cs-CZ" dirty="0"/>
              <a:t>. 1. vyd. Mělník: Vyšší odborná škola zahradnická a Střední zahradnická škola ve spolupráci s </a:t>
            </a:r>
            <a:r>
              <a:rPr lang="cs-CZ" dirty="0" err="1"/>
              <a:t>Grada</a:t>
            </a:r>
            <a:r>
              <a:rPr lang="cs-CZ" dirty="0"/>
              <a:t> </a:t>
            </a:r>
            <a:r>
              <a:rPr lang="cs-CZ" dirty="0" err="1"/>
              <a:t>Publishing</a:t>
            </a:r>
            <a:r>
              <a:rPr lang="cs-CZ" dirty="0"/>
              <a:t>, 2011, 303 s. ISBN </a:t>
            </a:r>
            <a:r>
              <a:rPr lang="cs-CZ" dirty="0" smtClean="0"/>
              <a:t>978-80-247-3605-1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32013809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Arkýř">
  <a:themeElements>
    <a:clrScheme name="Arkýř">
      <a:dk1>
        <a:sysClr val="windowText" lastClr="000000"/>
      </a:dk1>
      <a:lt1>
        <a:sysClr val="window" lastClr="FFFFFF"/>
      </a:lt1>
      <a:dk2>
        <a:srgbClr val="575F6D"/>
      </a:dk2>
      <a:lt2>
        <a:srgbClr val="FFF39D"/>
      </a:lt2>
      <a:accent1>
        <a:srgbClr val="FE8637"/>
      </a:accent1>
      <a:accent2>
        <a:srgbClr val="7598D9"/>
      </a:accent2>
      <a:accent3>
        <a:srgbClr val="B32C16"/>
      </a:accent3>
      <a:accent4>
        <a:srgbClr val="F5CD2D"/>
      </a:accent4>
      <a:accent5>
        <a:srgbClr val="AEBAD5"/>
      </a:accent5>
      <a:accent6>
        <a:srgbClr val="777C84"/>
      </a:accent6>
      <a:hlink>
        <a:srgbClr val="D2611C"/>
      </a:hlink>
      <a:folHlink>
        <a:srgbClr val="3B435B"/>
      </a:folHlink>
    </a:clrScheme>
    <a:fontScheme name="Arkýř">
      <a:majorFont>
        <a:latin typeface="Century Schoolbook"/>
        <a:ea typeface=""/>
        <a:cs typeface=""/>
        <a:font script="Jpan" typeface="ＭＳ Ｐ明朝"/>
        <a:font script="Hang" typeface="휴먼매직체"/>
        <a:font script="Hans" typeface="华文楷体"/>
        <a:font script="Hant" typeface="新細明體"/>
        <a:font script="Arab" typeface="Times New Roman"/>
        <a:font script="Hebr" typeface="Times New Roman"/>
        <a:font script="Thai" typeface="KodchiangUPC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entury Schoolbook"/>
        <a:ea typeface=""/>
        <a:cs typeface=""/>
        <a:font script="Jpan" typeface="ＭＳ Ｐ明朝"/>
        <a:font script="Hang" typeface="휴먼매직체"/>
        <a:font script="Hans" typeface="宋体"/>
        <a:font script="Hant" typeface="新細明體"/>
        <a:font script="Arab" typeface="Times New Roman"/>
        <a:font script="Hebr" typeface="Times New Roman"/>
        <a:font script="Thai" typeface="KodchiangUPC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inorFont>
    </a:fontScheme>
    <a:fmtScheme name="Arkýř">
      <a:fillStyleLst>
        <a:solidFill>
          <a:schemeClr val="phClr"/>
        </a:solidFill>
        <a:gradFill rotWithShape="1">
          <a:gsLst>
            <a:gs pos="0">
              <a:schemeClr val="phClr">
                <a:tint val="35000"/>
                <a:satMod val="260000"/>
              </a:schemeClr>
            </a:gs>
            <a:gs pos="30000">
              <a:schemeClr val="phClr">
                <a:tint val="38000"/>
                <a:satMod val="260000"/>
              </a:schemeClr>
            </a:gs>
            <a:gs pos="75000">
              <a:schemeClr val="phClr">
                <a:tint val="55000"/>
                <a:satMod val="255000"/>
              </a:schemeClr>
            </a:gs>
            <a:gs pos="100000">
              <a:schemeClr val="phClr">
                <a:tint val="70000"/>
                <a:satMod val="255000"/>
              </a:schemeClr>
            </a:gs>
          </a:gsLst>
          <a:path path="circle">
            <a:fillToRect l="5000" t="100000" r="120000" b="10000"/>
          </a:path>
        </a:gradFill>
        <a:gradFill rotWithShape="1">
          <a:gsLst>
            <a:gs pos="0">
              <a:schemeClr val="phClr">
                <a:shade val="63000"/>
                <a:satMod val="165000"/>
              </a:schemeClr>
            </a:gs>
            <a:gs pos="30000">
              <a:schemeClr val="phClr">
                <a:shade val="58000"/>
                <a:satMod val="165000"/>
              </a:schemeClr>
            </a:gs>
            <a:gs pos="75000">
              <a:schemeClr val="phClr">
                <a:shade val="30000"/>
                <a:satMod val="175000"/>
              </a:schemeClr>
            </a:gs>
            <a:gs pos="100000">
              <a:schemeClr val="phClr">
                <a:shade val="15000"/>
                <a:satMod val="175000"/>
              </a:schemeClr>
            </a:gs>
          </a:gsLst>
          <a:path path="circle">
            <a:fillToRect l="5000" t="100000" r="120000" b="10000"/>
          </a:path>
        </a:gradFill>
      </a:fillStyleLst>
      <a:lnStyleLst>
        <a:ln w="12700" cap="flat" cmpd="sng" algn="ctr">
          <a:solidFill>
            <a:schemeClr val="phClr">
              <a:shade val="70000"/>
              <a:satMod val="150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4925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50800" dist="25000" dir="5400000" rotWithShape="0">
              <a:srgbClr val="000000">
                <a:alpha val="40000"/>
              </a:srgbClr>
            </a:outerShdw>
          </a:effectLst>
        </a:effectStyle>
        <a:effectStyle>
          <a:effectLst>
            <a:outerShdw blurRad="50800" dist="20000" dir="5400000" rotWithShape="0">
              <a:srgbClr val="000000">
                <a:alpha val="42000"/>
              </a:srgbClr>
            </a:outerShdw>
          </a:effectLst>
        </a:effectStyle>
        <a:effectStyle>
          <a:effectLst>
            <a:outerShdw blurRad="50800" dist="20000" dir="5400000" rotWithShape="0">
              <a:srgbClr val="000000">
                <a:alpha val="42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0"/>
            </a:lightRig>
          </a:scene3d>
          <a:sp3d>
            <a:bevelT w="47625" h="69850"/>
            <a:contourClr>
              <a:schemeClr val="lt1"/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shade val="58000"/>
                <a:satMod val="125000"/>
              </a:schemeClr>
            </a:gs>
            <a:gs pos="40000">
              <a:schemeClr val="phClr">
                <a:tint val="90000"/>
                <a:shade val="90000"/>
                <a:satMod val="120000"/>
              </a:schemeClr>
            </a:gs>
            <a:gs pos="100000">
              <a:schemeClr val="phClr">
                <a:tint val="50000"/>
              </a:schemeClr>
            </a:gs>
          </a:gsLst>
          <a:lin ang="16200000" scaled="1"/>
        </a:gradFill>
        <a:blipFill>
          <a:blip xmlns:r="http://schemas.openxmlformats.org/officeDocument/2006/relationships" r:embed="rId1">
            <a:duotone>
              <a:schemeClr val="phClr">
                <a:shade val="80000"/>
              </a:schemeClr>
              <a:schemeClr val="phClr">
                <a:tint val="91000"/>
              </a:schemeClr>
            </a:duotone>
          </a:blip>
          <a:tile tx="0" ty="0" sx="40000" sy="50000" flip="y" algn="tl"/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Oriel</Template>
  <TotalTime>84</TotalTime>
  <Words>313</Words>
  <Application>Microsoft Office PowerPoint</Application>
  <PresentationFormat>Předvádění na obrazovce (4:3)</PresentationFormat>
  <Paragraphs>75</Paragraphs>
  <Slides>16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16</vt:i4>
      </vt:variant>
    </vt:vector>
  </HeadingPairs>
  <TitlesOfParts>
    <vt:vector size="17" baseType="lpstr">
      <vt:lpstr>Arkýř</vt:lpstr>
      <vt:lpstr>Prezentace aplikace PowerPoint</vt:lpstr>
      <vt:lpstr>Zahradní slohy</vt:lpstr>
      <vt:lpstr>Zahradní slohy</vt:lpstr>
      <vt:lpstr>Rozdělení</vt:lpstr>
      <vt:lpstr>Pravidelné slohy - znaky</vt:lpstr>
      <vt:lpstr>Barokní zahrady</vt:lpstr>
      <vt:lpstr>Prezentace aplikace PowerPoint</vt:lpstr>
      <vt:lpstr>Prezentace aplikace PowerPoint</vt:lpstr>
      <vt:lpstr>Renesanční zahrady</vt:lpstr>
      <vt:lpstr>Prezentace aplikace PowerPoint</vt:lpstr>
      <vt:lpstr>Francouzské zahrady</vt:lpstr>
      <vt:lpstr>Prezentace aplikace PowerPoint</vt:lpstr>
      <vt:lpstr>Prezentace aplikace PowerPoint</vt:lpstr>
      <vt:lpstr>Soudobé nepravidelné architektonické úpravy</vt:lpstr>
      <vt:lpstr>Prezentace aplikace PowerPoint</vt:lpstr>
      <vt:lpstr>Zdroje:</vt:lpstr>
    </vt:vector>
  </TitlesOfParts>
  <Company>Slumbi s.r.o.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Zahradní slohy</dc:title>
  <dc:creator>Miroslav Brimus</dc:creator>
  <cp:lastModifiedBy>Miroslav Brimus</cp:lastModifiedBy>
  <cp:revision>17</cp:revision>
  <dcterms:created xsi:type="dcterms:W3CDTF">2012-08-20T12:34:54Z</dcterms:created>
  <dcterms:modified xsi:type="dcterms:W3CDTF">2013-05-08T13:52:21Z</dcterms:modified>
</cp:coreProperties>
</file>