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3" r:id="rId2"/>
    <p:sldId id="256" r:id="rId3"/>
    <p:sldId id="257" r:id="rId4"/>
    <p:sldId id="258" r:id="rId5"/>
    <p:sldId id="260" r:id="rId6"/>
    <p:sldId id="261" r:id="rId7"/>
    <p:sldId id="262" r:id="rId8"/>
    <p:sldId id="268" r:id="rId9"/>
    <p:sldId id="263" r:id="rId10"/>
    <p:sldId id="264" r:id="rId11"/>
    <p:sldId id="269" r:id="rId12"/>
    <p:sldId id="270" r:id="rId13"/>
    <p:sldId id="271" r:id="rId14"/>
    <p:sldId id="265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1E45FEE-9E59-4E61-8DBE-4B26BD3DB8D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71012A0-3FED-4CDB-9C86-684C7C5CC57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6092624"/>
              </p:ext>
            </p:extLst>
          </p:nvPr>
        </p:nvGraphicFramePr>
        <p:xfrm>
          <a:off x="971600" y="476670"/>
          <a:ext cx="6840760" cy="51125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08592"/>
                <a:gridCol w="5032168"/>
              </a:tblGrid>
              <a:tr h="300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CZ.1.07/1.5.00/34.0565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6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VY-32-INOVACE-492 </a:t>
                      </a:r>
                      <a:r>
                        <a:rPr lang="cs-CZ" sz="1100" dirty="0">
                          <a:effectLst/>
                        </a:rPr>
                        <a:t>Uspořádání výsadeb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17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76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Ing. Daniela Brímusová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3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Průřezová témata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Člověk a životní prostředí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9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Tematický celek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Sadovnické úpravy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88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846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tvorby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19. 11. 2012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963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a místo ověření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21. 11. 2012 SAD 1. Za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70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Prezentace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673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Výklad nové látky – názornější a přehlednější vysvětlení učiva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37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Skupinová výsadba, zahuštěná výsadba, spony výsadeb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381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Metodický pokyn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Možnosti využití – hodiny praktického vyučování při realizaci SÚ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750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5661248"/>
            <a:ext cx="6912768" cy="1108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856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Uspořádání výsadeb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1386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Okrasné dřeviny: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Jehličnany a jinany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Listnaté stromy opadavé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Listnaté keře opadavé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Listnaté keře stále zelené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Popínavé dřeviny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20045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Vysazujeme: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solidFill>
                  <a:schemeClr val="tx1"/>
                </a:solidFill>
              </a:rPr>
              <a:t>Solitérně</a:t>
            </a:r>
            <a:r>
              <a:rPr lang="cs-CZ" dirty="0" smtClean="0">
                <a:solidFill>
                  <a:schemeClr val="tx1"/>
                </a:solidFill>
              </a:rPr>
              <a:t> – tzn. osamoceně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solidFill>
                  <a:schemeClr val="tx1"/>
                </a:solidFill>
              </a:rPr>
              <a:t>Do skupin  </a:t>
            </a:r>
            <a:r>
              <a:rPr lang="cs-CZ" dirty="0" smtClean="0">
                <a:solidFill>
                  <a:schemeClr val="tx1"/>
                </a:solidFill>
              </a:rPr>
              <a:t>- tzn. sdružení menšího nebo většího množství jedinců (u většího počtu jedinců mluvíme o porostech)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solidFill>
                  <a:schemeClr val="tx1"/>
                </a:solidFill>
              </a:rPr>
              <a:t>Stromořadí, aleje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b="1" dirty="0" smtClean="0">
                <a:solidFill>
                  <a:schemeClr val="tx1"/>
                </a:solidFill>
              </a:rPr>
              <a:t>Živé ploty a stěny </a:t>
            </a:r>
            <a:r>
              <a:rPr lang="cs-CZ" dirty="0" smtClean="0">
                <a:solidFill>
                  <a:schemeClr val="tx1"/>
                </a:solidFill>
              </a:rPr>
              <a:t>– souvislé výsadby keřů a stromů s cílem vytvoření souvislé plochy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7690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Add</a:t>
            </a:r>
            <a:r>
              <a:rPr lang="cs-CZ" sz="4400" dirty="0" smtClean="0"/>
              <a:t>. 2) Do skupin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2 a) Podle druhu použitých dřevin</a:t>
            </a:r>
            <a:r>
              <a:rPr lang="cs-CZ" sz="2000" dirty="0" smtClean="0">
                <a:solidFill>
                  <a:schemeClr val="tx1"/>
                </a:solidFill>
              </a:rPr>
              <a:t>: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>
                <a:solidFill>
                  <a:schemeClr val="tx1"/>
                </a:solidFill>
              </a:rPr>
              <a:t>Stejnorodé – tvořeno 1 kruhem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>
                <a:solidFill>
                  <a:schemeClr val="tx1"/>
                </a:solidFill>
              </a:rPr>
              <a:t>Různorodé – z různých dřevin – kontrast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2 b) Podle hustoty výsadby: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Zapojené</a:t>
            </a:r>
          </a:p>
          <a:p>
            <a:pPr lvl="1">
              <a:buFont typeface="Wingdings" pitchFamily="2" charset="2"/>
              <a:buChar char="ü"/>
            </a:pP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Rozvolněné</a:t>
            </a:r>
          </a:p>
          <a:p>
            <a:pPr lvl="1">
              <a:buFont typeface="Wingdings" pitchFamily="2" charset="2"/>
              <a:buChar char="ü"/>
            </a:pPr>
            <a:r>
              <a:rPr lang="cs-CZ" sz="2000" dirty="0" smtClean="0">
                <a:solidFill>
                  <a:schemeClr val="tx1"/>
                </a:solidFill>
              </a:rPr>
              <a:t>Otevřené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Zahuštěné</a:t>
            </a:r>
          </a:p>
        </p:txBody>
      </p:sp>
    </p:spTree>
    <p:extLst>
      <p:ext uri="{BB962C8B-B14F-4D97-AF65-F5344CB8AC3E}">
        <p14:creationId xmlns:p14="http://schemas.microsoft.com/office/powerpoint/2010/main" val="4093847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2800" dirty="0" err="1" smtClean="0"/>
              <a:t>Add</a:t>
            </a:r>
            <a:r>
              <a:rPr lang="cs-CZ" sz="2800" dirty="0" smtClean="0"/>
              <a:t>. 2b) uspořádání do skupin podle hustoty výsadby:</a:t>
            </a:r>
            <a:br>
              <a:rPr lang="cs-CZ" sz="2800" dirty="0" smtClean="0"/>
            </a:br>
            <a:r>
              <a:rPr lang="cs-CZ" sz="2800" dirty="0" smtClean="0"/>
              <a:t>I. Zapojené skupiny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Hustší spon, časem se jedinci dotýkají až překrývají – tvoří ucelený celek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457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2800" dirty="0" err="1"/>
              <a:t>Add</a:t>
            </a:r>
            <a:r>
              <a:rPr lang="cs-CZ" sz="2800" dirty="0"/>
              <a:t>. 2b) uspořádání do skupin podle hustoty výsadby:</a:t>
            </a:r>
            <a:br>
              <a:rPr lang="cs-CZ" sz="2800" dirty="0"/>
            </a:br>
            <a:r>
              <a:rPr lang="cs-CZ" sz="2800" dirty="0" smtClean="0"/>
              <a:t>II. Rozvolněné skupiny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Vysazují se řídce, aby dřeviny měli dost prostoru až do stáří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Vysazují se většinou cenné stromy (keře málo), které mají krásný tvar a bohatě kvetou (magnolie, okrasné jabloně, višně)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4321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dirty="0" smtClean="0"/>
              <a:t>A – Zapojená skupina   B – Rozvolněná skupina stromů</a:t>
            </a:r>
            <a:endParaRPr lang="cs-CZ" sz="25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12" y="1412776"/>
            <a:ext cx="7685175" cy="4713387"/>
          </a:xfrm>
        </p:spPr>
      </p:pic>
    </p:spTree>
    <p:extLst>
      <p:ext uri="{BB962C8B-B14F-4D97-AF65-F5344CB8AC3E}">
        <p14:creationId xmlns:p14="http://schemas.microsoft.com/office/powerpoint/2010/main" val="3268902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2800" dirty="0" err="1"/>
              <a:t>Add</a:t>
            </a:r>
            <a:r>
              <a:rPr lang="cs-CZ" sz="2800" dirty="0"/>
              <a:t>. 2b) uspořádání do skupin podle hustoty výsadby:</a:t>
            </a:r>
            <a:br>
              <a:rPr lang="cs-CZ" sz="2800" dirty="0"/>
            </a:br>
            <a:r>
              <a:rPr lang="cs-CZ" sz="2800" dirty="0" smtClean="0"/>
              <a:t>III. Otevřené (průhledné) skupiny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Seskupení vysokokmenných stromů, které po zapojení ztrácí větve – umožní průhled mezi kmeny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Trávníky pod stromy lze nahradit nízkými pokryvnými keři nebo bylinami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Vhodné jsou břízy, dřezovce, trnovníky, borovice, modříny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Obr. str. 65/4.17 – Učebnice Tvorba zeleně, Sadovnictví - Krajinářství</a:t>
            </a:r>
            <a:endParaRPr lang="cs-CZ" sz="16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83631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2800" dirty="0" err="1"/>
              <a:t>Add</a:t>
            </a:r>
            <a:r>
              <a:rPr lang="cs-CZ" sz="2800" dirty="0"/>
              <a:t>. 2b) uspořádání do skupin podle hustoty výsadby:</a:t>
            </a:r>
            <a:br>
              <a:rPr lang="cs-CZ" sz="2800" dirty="0"/>
            </a:br>
            <a:r>
              <a:rPr lang="cs-CZ" sz="2800" dirty="0" smtClean="0"/>
              <a:t>IV. Zahuštěné výsadby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Rostliny se vysazují do hustšího sponu, brzy vytvoří dokonalý zápoj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0688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IV. Zahuštěné </a:t>
            </a:r>
            <a:r>
              <a:rPr lang="cs-CZ" sz="4400" dirty="0" smtClean="0"/>
              <a:t>výsadby</a:t>
            </a:r>
            <a:br>
              <a:rPr lang="cs-CZ" sz="4400" dirty="0" smtClean="0"/>
            </a:br>
            <a:r>
              <a:rPr lang="cs-CZ" sz="4400" dirty="0" smtClean="0"/>
              <a:t>Dělí se na: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2000" b="1" dirty="0">
                <a:solidFill>
                  <a:schemeClr val="tx1"/>
                </a:solidFill>
              </a:rPr>
              <a:t>Výsadby s udržovaným černým úhorem (záhonové výsadby) </a:t>
            </a:r>
            <a:endParaRPr lang="cs-CZ" sz="2000" b="1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Vysazují se z keřů, doplněné o stromy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Až </a:t>
            </a:r>
            <a:r>
              <a:rPr lang="cs-CZ" sz="2000" dirty="0">
                <a:solidFill>
                  <a:schemeClr val="tx1"/>
                </a:solidFill>
              </a:rPr>
              <a:t>do zápoje (za 2-4 roky) se půda mezi nimi </a:t>
            </a:r>
            <a:r>
              <a:rPr lang="cs-CZ" sz="1800" dirty="0">
                <a:solidFill>
                  <a:schemeClr val="tx1"/>
                </a:solidFill>
              </a:rPr>
              <a:t>odpleveluje a kypří (vhodná </a:t>
            </a:r>
            <a:r>
              <a:rPr lang="cs-CZ" sz="1800" dirty="0" err="1" smtClean="0">
                <a:solidFill>
                  <a:schemeClr val="tx1"/>
                </a:solidFill>
              </a:rPr>
              <a:t>nástylka</a:t>
            </a:r>
            <a:r>
              <a:rPr lang="cs-CZ" sz="1800" dirty="0" smtClean="0">
                <a:solidFill>
                  <a:schemeClr val="tx1"/>
                </a:solidFill>
              </a:rPr>
              <a:t> borkou)</a:t>
            </a:r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pPr marL="0" indent="0">
              <a:buNone/>
            </a:pPr>
            <a:r>
              <a:rPr lang="cs-CZ" sz="1000" dirty="0" smtClean="0">
                <a:solidFill>
                  <a:schemeClr val="tx1"/>
                </a:solidFill>
              </a:rPr>
              <a:t>Systém soustředěných a zahuštěných výsadeb dřevin, celková úprava plochy s výsadbami dřevin do záhonů. 1 – </a:t>
            </a:r>
            <a:r>
              <a:rPr lang="cs-CZ" sz="1000" dirty="0" err="1" smtClean="0">
                <a:solidFill>
                  <a:schemeClr val="tx1"/>
                </a:solidFill>
              </a:rPr>
              <a:t>Juniperus</a:t>
            </a:r>
            <a:r>
              <a:rPr lang="cs-CZ" sz="1000" dirty="0" smtClean="0">
                <a:solidFill>
                  <a:schemeClr val="tx1"/>
                </a:solidFill>
              </a:rPr>
              <a:t> x media „</a:t>
            </a:r>
            <a:r>
              <a:rPr lang="cs-CZ" sz="1000" dirty="0" err="1" smtClean="0">
                <a:solidFill>
                  <a:schemeClr val="tx1"/>
                </a:solidFill>
              </a:rPr>
              <a:t>Pfitzeriana</a:t>
            </a:r>
            <a:r>
              <a:rPr lang="cs-CZ" sz="1000" dirty="0" smtClean="0">
                <a:solidFill>
                  <a:schemeClr val="tx1"/>
                </a:solidFill>
              </a:rPr>
              <a:t> </a:t>
            </a:r>
            <a:r>
              <a:rPr lang="cs-CZ" sz="1000" dirty="0" err="1" smtClean="0">
                <a:solidFill>
                  <a:schemeClr val="tx1"/>
                </a:solidFill>
              </a:rPr>
              <a:t>Aurea</a:t>
            </a:r>
            <a:r>
              <a:rPr lang="cs-CZ" sz="1000" dirty="0" smtClean="0">
                <a:solidFill>
                  <a:schemeClr val="tx1"/>
                </a:solidFill>
              </a:rPr>
              <a:t>“, 2 – </a:t>
            </a:r>
            <a:r>
              <a:rPr lang="cs-CZ" sz="1000" dirty="0" err="1" smtClean="0">
                <a:solidFill>
                  <a:schemeClr val="tx1"/>
                </a:solidFill>
              </a:rPr>
              <a:t>Juniperus</a:t>
            </a:r>
            <a:r>
              <a:rPr lang="cs-CZ" sz="1000" dirty="0" smtClean="0">
                <a:solidFill>
                  <a:schemeClr val="tx1"/>
                </a:solidFill>
              </a:rPr>
              <a:t> </a:t>
            </a:r>
            <a:r>
              <a:rPr lang="cs-CZ" sz="1000" dirty="0" err="1" smtClean="0">
                <a:solidFill>
                  <a:schemeClr val="tx1"/>
                </a:solidFill>
              </a:rPr>
              <a:t>sabina</a:t>
            </a:r>
            <a:r>
              <a:rPr lang="cs-CZ" sz="1000" dirty="0" smtClean="0">
                <a:solidFill>
                  <a:schemeClr val="tx1"/>
                </a:solidFill>
              </a:rPr>
              <a:t> „</a:t>
            </a:r>
            <a:r>
              <a:rPr lang="cs-CZ" sz="1000" dirty="0" err="1" smtClean="0">
                <a:solidFill>
                  <a:schemeClr val="tx1"/>
                </a:solidFill>
              </a:rPr>
              <a:t>Tamariscifolia</a:t>
            </a:r>
            <a:r>
              <a:rPr lang="cs-CZ" sz="1000" dirty="0" smtClean="0">
                <a:solidFill>
                  <a:schemeClr val="tx1"/>
                </a:solidFill>
              </a:rPr>
              <a:t>“, 3 – </a:t>
            </a:r>
            <a:r>
              <a:rPr lang="cs-CZ" sz="1000" dirty="0" err="1" smtClean="0">
                <a:solidFill>
                  <a:schemeClr val="tx1"/>
                </a:solidFill>
              </a:rPr>
              <a:t>Pinus</a:t>
            </a:r>
            <a:r>
              <a:rPr lang="cs-CZ" sz="1000" dirty="0" smtClean="0">
                <a:solidFill>
                  <a:schemeClr val="tx1"/>
                </a:solidFill>
              </a:rPr>
              <a:t> </a:t>
            </a:r>
            <a:r>
              <a:rPr lang="cs-CZ" sz="1000" dirty="0" err="1" smtClean="0">
                <a:solidFill>
                  <a:schemeClr val="tx1"/>
                </a:solidFill>
              </a:rPr>
              <a:t>nigra</a:t>
            </a:r>
            <a:r>
              <a:rPr lang="cs-CZ" sz="1000" dirty="0" smtClean="0">
                <a:solidFill>
                  <a:schemeClr val="tx1"/>
                </a:solidFill>
              </a:rPr>
              <a:t>, 4 – Acer </a:t>
            </a:r>
            <a:r>
              <a:rPr lang="cs-CZ" sz="1000" dirty="0" err="1" smtClean="0">
                <a:solidFill>
                  <a:schemeClr val="tx1"/>
                </a:solidFill>
              </a:rPr>
              <a:t>platanoides</a:t>
            </a:r>
            <a:r>
              <a:rPr lang="cs-CZ" sz="1000" dirty="0" smtClean="0">
                <a:solidFill>
                  <a:schemeClr val="tx1"/>
                </a:solidFill>
              </a:rPr>
              <a:t>, 5 – A. </a:t>
            </a:r>
            <a:r>
              <a:rPr lang="cs-CZ" sz="1000" dirty="0" err="1" smtClean="0">
                <a:solidFill>
                  <a:schemeClr val="tx1"/>
                </a:solidFill>
              </a:rPr>
              <a:t>platanoides</a:t>
            </a:r>
            <a:r>
              <a:rPr lang="cs-CZ" sz="1000" dirty="0" smtClean="0">
                <a:solidFill>
                  <a:schemeClr val="tx1"/>
                </a:solidFill>
              </a:rPr>
              <a:t> „</a:t>
            </a:r>
            <a:r>
              <a:rPr lang="cs-CZ" sz="1000" dirty="0" err="1" smtClean="0">
                <a:solidFill>
                  <a:schemeClr val="tx1"/>
                </a:solidFill>
              </a:rPr>
              <a:t>Crimson</a:t>
            </a:r>
            <a:r>
              <a:rPr lang="cs-CZ" sz="1000" dirty="0" smtClean="0">
                <a:solidFill>
                  <a:schemeClr val="tx1"/>
                </a:solidFill>
              </a:rPr>
              <a:t> King“, 6 – </a:t>
            </a:r>
            <a:r>
              <a:rPr lang="cs-CZ" sz="1000" dirty="0" err="1" smtClean="0">
                <a:solidFill>
                  <a:schemeClr val="tx1"/>
                </a:solidFill>
              </a:rPr>
              <a:t>Catalpa</a:t>
            </a:r>
            <a:r>
              <a:rPr lang="cs-CZ" sz="1000" dirty="0" smtClean="0">
                <a:solidFill>
                  <a:schemeClr val="tx1"/>
                </a:solidFill>
              </a:rPr>
              <a:t>, 7 – </a:t>
            </a:r>
            <a:r>
              <a:rPr lang="cs-CZ" sz="1000" dirty="0" err="1" smtClean="0">
                <a:solidFill>
                  <a:schemeClr val="tx1"/>
                </a:solidFill>
              </a:rPr>
              <a:t>Tilia</a:t>
            </a:r>
            <a:r>
              <a:rPr lang="cs-CZ" sz="1000" dirty="0" smtClean="0">
                <a:solidFill>
                  <a:schemeClr val="tx1"/>
                </a:solidFill>
              </a:rPr>
              <a:t>, 8 – </a:t>
            </a:r>
            <a:r>
              <a:rPr lang="cs-CZ" sz="1000" dirty="0" err="1" smtClean="0">
                <a:solidFill>
                  <a:schemeClr val="tx1"/>
                </a:solidFill>
              </a:rPr>
              <a:t>Cornus</a:t>
            </a:r>
            <a:r>
              <a:rPr lang="cs-CZ" sz="1000" dirty="0" smtClean="0">
                <a:solidFill>
                  <a:schemeClr val="tx1"/>
                </a:solidFill>
              </a:rPr>
              <a:t> alba, 9 – </a:t>
            </a:r>
            <a:r>
              <a:rPr lang="cs-CZ" sz="1000" dirty="0" err="1" smtClean="0">
                <a:solidFill>
                  <a:schemeClr val="tx1"/>
                </a:solidFill>
              </a:rPr>
              <a:t>Cotoneaster</a:t>
            </a:r>
            <a:r>
              <a:rPr lang="cs-CZ" sz="1000" dirty="0" smtClean="0">
                <a:solidFill>
                  <a:schemeClr val="tx1"/>
                </a:solidFill>
              </a:rPr>
              <a:t> x „</a:t>
            </a:r>
            <a:r>
              <a:rPr lang="cs-CZ" sz="1000" dirty="0" err="1" smtClean="0">
                <a:solidFill>
                  <a:schemeClr val="tx1"/>
                </a:solidFill>
              </a:rPr>
              <a:t>Skogholm</a:t>
            </a:r>
            <a:r>
              <a:rPr lang="cs-CZ" sz="1000" dirty="0" smtClean="0">
                <a:solidFill>
                  <a:schemeClr val="tx1"/>
                </a:solidFill>
              </a:rPr>
              <a:t>“, 10 – </a:t>
            </a:r>
            <a:r>
              <a:rPr lang="cs-CZ" sz="1000" dirty="0" err="1" smtClean="0">
                <a:solidFill>
                  <a:schemeClr val="tx1"/>
                </a:solidFill>
              </a:rPr>
              <a:t>Forsythia</a:t>
            </a:r>
            <a:r>
              <a:rPr lang="cs-CZ" sz="1000" dirty="0" smtClean="0">
                <a:solidFill>
                  <a:schemeClr val="tx1"/>
                </a:solidFill>
              </a:rPr>
              <a:t>, 11 – </a:t>
            </a:r>
            <a:r>
              <a:rPr lang="cs-CZ" sz="1000" dirty="0" err="1" smtClean="0">
                <a:solidFill>
                  <a:schemeClr val="tx1"/>
                </a:solidFill>
              </a:rPr>
              <a:t>Ribes</a:t>
            </a:r>
            <a:r>
              <a:rPr lang="cs-CZ" sz="1000" dirty="0" smtClean="0">
                <a:solidFill>
                  <a:schemeClr val="tx1"/>
                </a:solidFill>
              </a:rPr>
              <a:t> alpinum, 12 – </a:t>
            </a:r>
            <a:r>
              <a:rPr lang="cs-CZ" sz="1000" dirty="0" err="1" smtClean="0">
                <a:solidFill>
                  <a:schemeClr val="tx1"/>
                </a:solidFill>
              </a:rPr>
              <a:t>Symphorycarpos</a:t>
            </a:r>
            <a:r>
              <a:rPr lang="cs-CZ" sz="1000" dirty="0" smtClean="0">
                <a:solidFill>
                  <a:schemeClr val="tx1"/>
                </a:solidFill>
              </a:rPr>
              <a:t>, 13 -  </a:t>
            </a:r>
            <a:r>
              <a:rPr lang="cs-CZ" sz="1000" dirty="0" err="1" smtClean="0">
                <a:solidFill>
                  <a:schemeClr val="tx1"/>
                </a:solidFill>
              </a:rPr>
              <a:t>Syringa</a:t>
            </a:r>
            <a:r>
              <a:rPr lang="cs-CZ" sz="1000" dirty="0" smtClean="0">
                <a:solidFill>
                  <a:schemeClr val="tx1"/>
                </a:solidFill>
              </a:rPr>
              <a:t>, 14 – </a:t>
            </a:r>
            <a:r>
              <a:rPr lang="cs-CZ" sz="1000" dirty="0" err="1" smtClean="0">
                <a:solidFill>
                  <a:schemeClr val="tx1"/>
                </a:solidFill>
              </a:rPr>
              <a:t>Potentila</a:t>
            </a:r>
            <a:r>
              <a:rPr lang="cs-CZ" sz="1000" dirty="0" smtClean="0">
                <a:solidFill>
                  <a:schemeClr val="tx1"/>
                </a:solidFill>
              </a:rPr>
              <a:t> </a:t>
            </a:r>
            <a:r>
              <a:rPr lang="cs-CZ" sz="1000" dirty="0" err="1" smtClean="0">
                <a:solidFill>
                  <a:schemeClr val="tx1"/>
                </a:solidFill>
              </a:rPr>
              <a:t>fruticosa</a:t>
            </a:r>
            <a:r>
              <a:rPr lang="cs-CZ" sz="1000" dirty="0" smtClean="0">
                <a:solidFill>
                  <a:schemeClr val="tx1"/>
                </a:solidFill>
              </a:rPr>
              <a:t>, 15 – </a:t>
            </a:r>
            <a:r>
              <a:rPr lang="cs-CZ" sz="1000" dirty="0" err="1" smtClean="0">
                <a:solidFill>
                  <a:schemeClr val="tx1"/>
                </a:solidFill>
              </a:rPr>
              <a:t>Veigela</a:t>
            </a:r>
            <a:r>
              <a:rPr lang="cs-CZ" sz="1000" dirty="0" smtClean="0">
                <a:solidFill>
                  <a:schemeClr val="tx1"/>
                </a:solidFill>
              </a:rPr>
              <a:t>, 16 – záhonové růže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657" y="2924944"/>
            <a:ext cx="7848872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1949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67544"/>
          </a:xfrm>
        </p:spPr>
        <p:txBody>
          <a:bodyPr>
            <a:normAutofit fontScale="90000"/>
          </a:bodyPr>
          <a:lstStyle/>
          <a:p>
            <a:pPr marL="514350" lvl="0" indent="-514350">
              <a:lnSpc>
                <a:spcPct val="150000"/>
              </a:lnSpc>
              <a:spcBef>
                <a:spcPct val="20000"/>
              </a:spcBef>
            </a:pP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>
                <a:solidFill>
                  <a:prstClr val="black">
                    <a:lumMod val="50000"/>
                    <a:lumOff val="50000"/>
                  </a:prstClr>
                </a:solidFill>
                <a:effectLst/>
                <a:latin typeface="Century Gothic"/>
                <a:ea typeface="+mn-ea"/>
                <a:cs typeface="+mn-cs"/>
              </a:rPr>
              <a:t/>
            </a:r>
            <a:br>
              <a:rPr lang="cs-CZ" sz="2200" dirty="0" smtClean="0">
                <a:solidFill>
                  <a:prstClr val="black">
                    <a:lumMod val="50000"/>
                    <a:lumOff val="50000"/>
                  </a:prstClr>
                </a:solidFill>
                <a:effectLst/>
                <a:latin typeface="Century Gothic"/>
                <a:ea typeface="+mn-ea"/>
                <a:cs typeface="+mn-cs"/>
              </a:rPr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3600" dirty="0" smtClean="0"/>
              <a:t>Zahuštěné výsadby</a:t>
            </a:r>
            <a:br>
              <a:rPr lang="cs-CZ" sz="3600" dirty="0" smtClean="0"/>
            </a:br>
            <a:r>
              <a:rPr lang="cs-CZ" sz="3600" dirty="0" err="1" smtClean="0"/>
              <a:t>Výsadby</a:t>
            </a:r>
            <a:r>
              <a:rPr lang="cs-CZ" sz="3600" dirty="0" smtClean="0"/>
              <a:t> s udržovaným černým úhorem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Výhody: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Rychlejší počáteční vývoj (prostorné mikroklima)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Menší úhyn sazenic (lepší podmínky, vzájemná mechanická ochrana)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Rychlejší estetický i funkční účinek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Zjednodušení a zlevnění péče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Nevýhody: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Velká spotřeba rostlin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Nutnost probírek – likvidace </a:t>
            </a:r>
            <a:r>
              <a:rPr lang="cs-CZ" dirty="0" err="1" smtClean="0">
                <a:solidFill>
                  <a:schemeClr val="tx1"/>
                </a:solidFill>
              </a:rPr>
              <a:t>nálatu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316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200" dirty="0"/>
              <a:t>Zahuštěné výsadby - Výsadby s udržovaným černým </a:t>
            </a:r>
            <a:r>
              <a:rPr lang="cs-CZ" sz="2200" dirty="0" smtClean="0"/>
              <a:t>úhorem</a:t>
            </a:r>
            <a:br>
              <a:rPr lang="cs-CZ" sz="2200" dirty="0" smtClean="0"/>
            </a:br>
            <a:r>
              <a:rPr lang="cs-CZ" sz="2200" dirty="0" smtClean="0"/>
              <a:t>Technologie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Keře vysazujeme do řad – u trávníků zaoblený tvar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Vždy větší počet jedinců stejného druhu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Vhodné husté, odnožující keře (potlačí plevel)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Pamelníky</a:t>
            </a:r>
            <a:r>
              <a:rPr lang="cs-CZ" dirty="0" smtClean="0">
                <a:solidFill>
                  <a:schemeClr val="tx1"/>
                </a:solidFill>
              </a:rPr>
              <a:t>, růže svrasklá, růže bedrníková, třezalka kalíšková, zákula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Keře s poléhavými a zakořeňujícímu větévkami (skalníky, svídy, břečťan)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Porost je buď výslovně vyrovnaný a nebo více etážový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700" dirty="0" smtClean="0">
                <a:solidFill>
                  <a:schemeClr val="tx1"/>
                </a:solidFill>
              </a:rPr>
              <a:t>Obr. 4.18 a 4.20, str. 66, učebnice Tvorba zeleně, </a:t>
            </a:r>
            <a:r>
              <a:rPr lang="cs-CZ" sz="1700" dirty="0" err="1" smtClean="0">
                <a:solidFill>
                  <a:schemeClr val="tx1"/>
                </a:solidFill>
              </a:rPr>
              <a:t>Sadovnictví-Krajinářství</a:t>
            </a:r>
            <a:endParaRPr lang="cs-CZ" sz="17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0766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500" dirty="0" err="1"/>
              <a:t>Add</a:t>
            </a:r>
            <a:r>
              <a:rPr lang="cs-CZ" sz="2500" dirty="0"/>
              <a:t>. 2b) uspořádání do skupin podle hustoty výsadby:</a:t>
            </a:r>
            <a:br>
              <a:rPr lang="cs-CZ" sz="2500" dirty="0"/>
            </a:br>
            <a:r>
              <a:rPr lang="cs-CZ" sz="2500" dirty="0"/>
              <a:t>IV. Zahuštěné výsadby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B.  Zahuštěné stromové výsadby, v trávníku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Používají se při hranicích pozemků jako krycí a izolační porosty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Stromy se vysazují v řadách ve sponu 3-5 m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Vhodný je smíšený porost rychle rostoucích a cílových dřevin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647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978-80-247-3605-1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32008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162</TotalTime>
  <Words>711</Words>
  <Application>Microsoft Office PowerPoint</Application>
  <PresentationFormat>Předvádění na obrazovce (4:3)</PresentationFormat>
  <Paragraphs>123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Exekutivní</vt:lpstr>
      <vt:lpstr>Prezentace aplikace PowerPoint</vt:lpstr>
      <vt:lpstr>Uspořádání výsadeb</vt:lpstr>
      <vt:lpstr>Okrasné dřeviny:</vt:lpstr>
      <vt:lpstr>Vysazujeme:</vt:lpstr>
      <vt:lpstr>Add. 2) Do skupin</vt:lpstr>
      <vt:lpstr>Add. 2b) uspořádání do skupin podle hustoty výsadby: I. Zapojené skupiny</vt:lpstr>
      <vt:lpstr>Add. 2b) uspořádání do skupin podle hustoty výsadby: II. Rozvolněné skupiny</vt:lpstr>
      <vt:lpstr>A – Zapojená skupina   B – Rozvolněná skupina stromů</vt:lpstr>
      <vt:lpstr>Add. 2b) uspořádání do skupin podle hustoty výsadby: III. Otevřené (průhledné) skupiny</vt:lpstr>
      <vt:lpstr>Add. 2b) uspořádání do skupin podle hustoty výsadby: IV. Zahuštěné výsadby</vt:lpstr>
      <vt:lpstr>IV. Zahuštěné výsadby Dělí se na:</vt:lpstr>
      <vt:lpstr>                                       Zahuštěné výsadby Výsadby s udržovaným černým úhorem</vt:lpstr>
      <vt:lpstr>Zahuštěné výsadby - Výsadby s udržovaným černým úhorem Technologie</vt:lpstr>
      <vt:lpstr>Add. 2b) uspořádání do skupin podle hustoty výsadby: IV. Zahuštěné výsadby</vt:lpstr>
      <vt:lpstr>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Formy výsadeb</dc:title>
  <dc:creator>Miroslav Brimus</dc:creator>
  <cp:lastModifiedBy>Miroslav Brimus</cp:lastModifiedBy>
  <cp:revision>24</cp:revision>
  <dcterms:created xsi:type="dcterms:W3CDTF">2013-04-14T09:39:14Z</dcterms:created>
  <dcterms:modified xsi:type="dcterms:W3CDTF">2013-05-08T13:53:07Z</dcterms:modified>
</cp:coreProperties>
</file>