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29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E386822-E3FC-4A32-8C4D-24876EB9D16F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F12D376D-E981-4026-8AAC-35696A8677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436579"/>
              </p:ext>
            </p:extLst>
          </p:nvPr>
        </p:nvGraphicFramePr>
        <p:xfrm>
          <a:off x="1547664" y="908719"/>
          <a:ext cx="5616624" cy="4536505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484948"/>
                <a:gridCol w="4131676"/>
              </a:tblGrid>
              <a:tr h="2484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3574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materiálu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VY-32-INOVACE-494 </a:t>
                      </a:r>
                      <a:r>
                        <a:rPr lang="cs-CZ" sz="900" dirty="0">
                          <a:effectLst/>
                        </a:rPr>
                        <a:t>Úloha barev v sadovnických úpravách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3816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254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3582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Průřezová témata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3302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Tematický celek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3296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Ročník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1.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3179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 tvorby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10. 4. 2013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3574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 a místo ověření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12. 4. 2013 SAD 1. Za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3574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Druh učebního materiálu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2209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Výklad nové látky – názornější a přehlednější vysvětlení učiva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2758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Klíčová slova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Základní barvy, doplňkové barvy, kontrast, soulad, barevný kruh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5421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Metodický pokyn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Možnosti využití – navrhování a realizace květinových mís, záhonů, sadovnických úprav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</a:tr>
              <a:tr h="2045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914" marR="53914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445224"/>
            <a:ext cx="6048672" cy="775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1499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Úloha barev v SÚ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540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Barvy v kompozici zeleně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Barvy zvyšují účinek díla a oživují jej</a:t>
            </a:r>
          </a:p>
          <a:p>
            <a:r>
              <a:rPr lang="cs-CZ" dirty="0" smtClean="0"/>
              <a:t>Barvy vyvolávají určité nálady</a:t>
            </a:r>
          </a:p>
          <a:p>
            <a:r>
              <a:rPr lang="cs-CZ" dirty="0" smtClean="0"/>
              <a:t>Nevhodná volba barev může znehodnotit jinak dobrou kompozici</a:t>
            </a:r>
          </a:p>
          <a:p>
            <a:r>
              <a:rPr lang="cs-CZ" dirty="0" smtClean="0"/>
              <a:t>Rozloží-li se sluneční paprsky, rozpadnou se do stupnice nazývané barevné spektrum</a:t>
            </a:r>
          </a:p>
          <a:p>
            <a:r>
              <a:rPr lang="cs-CZ" dirty="0" smtClean="0"/>
              <a:t>Barevné paprsky jsou uspořádány podle vlnové délky záření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498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Ostwaldův</a:t>
            </a:r>
            <a:r>
              <a:rPr lang="cs-CZ" dirty="0" smtClean="0"/>
              <a:t> barevný kruh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Složený z 24 barev</a:t>
            </a:r>
          </a:p>
          <a:p>
            <a:r>
              <a:rPr lang="cs-CZ" dirty="0" smtClean="0"/>
              <a:t>Slouží k vyhledávání barevných sestav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297948"/>
            <a:ext cx="3143683" cy="296817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484262" y="2395412"/>
            <a:ext cx="3324393" cy="4494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52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barev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Spektrální (živé, pestré), všechny barvy ve spektru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Základní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(primární)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barvy:</a:t>
            </a:r>
          </a:p>
          <a:p>
            <a:r>
              <a:rPr lang="cs-CZ" dirty="0" smtClean="0"/>
              <a:t>Červená, žlutá a modrá. Nedají se namíchat z jiných barev</a:t>
            </a:r>
          </a:p>
          <a:p>
            <a:pPr marL="0" indent="0">
              <a:buNone/>
            </a:pP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Smíšené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(sekundární)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barvy:</a:t>
            </a:r>
          </a:p>
          <a:p>
            <a:r>
              <a:rPr lang="cs-CZ" dirty="0" smtClean="0"/>
              <a:t>V barevném kruhu leží mezi základními barvami </a:t>
            </a:r>
          </a:p>
          <a:p>
            <a:r>
              <a:rPr lang="cs-CZ" dirty="0" smtClean="0"/>
              <a:t>Řadí se mezi ně i hnědá barva, i když není obsažena v barevném spektru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00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barev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Nespektrální 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(nepestré, neutrální)</a:t>
            </a:r>
          </a:p>
          <a:p>
            <a:r>
              <a:rPr lang="cs-CZ" dirty="0" smtClean="0"/>
              <a:t>Bíla, černá a šedá</a:t>
            </a: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Doplňkové </a:t>
            </a:r>
            <a:r>
              <a:rPr lang="cs-CZ" dirty="0" smtClean="0">
                <a:solidFill>
                  <a:srgbClr val="7030A0"/>
                </a:solidFill>
              </a:rPr>
              <a:t>(komplementární, protikladné)</a:t>
            </a:r>
          </a:p>
          <a:p>
            <a:r>
              <a:rPr lang="cs-CZ" dirty="0" smtClean="0"/>
              <a:t>Dvojice barev, které leží v barevném kruhu proti sobě</a:t>
            </a:r>
          </a:p>
          <a:p>
            <a:r>
              <a:rPr lang="cs-CZ" dirty="0" smtClean="0"/>
              <a:t>Nejodlišnější </a:t>
            </a:r>
          </a:p>
          <a:p>
            <a:r>
              <a:rPr lang="cs-CZ" dirty="0" smtClean="0"/>
              <a:t>V příslušných světelných délkách vznikne bezbarvý paprsek</a:t>
            </a:r>
          </a:p>
          <a:p>
            <a:r>
              <a:rPr lang="cs-CZ" dirty="0" smtClean="0"/>
              <a:t>Jedna barva získá spojením ostatních barev doplňkovou barvu</a:t>
            </a:r>
          </a:p>
          <a:p>
            <a:r>
              <a:rPr lang="cs-CZ" dirty="0" smtClean="0"/>
              <a:t>Doplňkové barvy jsou silně kontrastní, ale souladné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2643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barev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Teplé barvy</a:t>
            </a:r>
          </a:p>
          <a:p>
            <a:r>
              <a:rPr lang="cs-CZ" dirty="0" smtClean="0"/>
              <a:t>Vyvolávají dojem jasu a tepla</a:t>
            </a:r>
          </a:p>
          <a:p>
            <a:r>
              <a:rPr lang="cs-CZ" dirty="0" smtClean="0"/>
              <a:t>Žlutá, oranžová, červená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Studené barvy </a:t>
            </a:r>
            <a:r>
              <a:rPr lang="cs-CZ" dirty="0" smtClean="0">
                <a:solidFill>
                  <a:srgbClr val="0070C0"/>
                </a:solidFill>
              </a:rPr>
              <a:t>(klidné)</a:t>
            </a:r>
          </a:p>
          <a:p>
            <a:r>
              <a:rPr lang="cs-CZ" dirty="0" smtClean="0"/>
              <a:t>Navozuje pocit chladu</a:t>
            </a:r>
          </a:p>
          <a:p>
            <a:r>
              <a:rPr lang="cs-CZ" dirty="0" smtClean="0"/>
              <a:t>Modrá, fialová, zelená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050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barev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Barevný tón (barva, kvalita) </a:t>
            </a:r>
            <a:r>
              <a:rPr lang="cs-CZ" dirty="0" smtClean="0"/>
              <a:t>– určuje druh barvy (např.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oranžová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CC99"/>
                </a:solidFill>
              </a:rPr>
              <a:t>zelenomodrá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Světlost</a:t>
            </a:r>
            <a:r>
              <a:rPr lang="cs-CZ" dirty="0" smtClean="0"/>
              <a:t> </a:t>
            </a:r>
            <a:r>
              <a:rPr lang="cs-CZ" b="1" dirty="0" smtClean="0"/>
              <a:t>(jasnost, svítivost)</a:t>
            </a:r>
            <a:r>
              <a:rPr lang="cs-CZ" dirty="0" smtClean="0"/>
              <a:t> – síla určité barvy</a:t>
            </a:r>
          </a:p>
          <a:p>
            <a:r>
              <a:rPr lang="cs-CZ" dirty="0" smtClean="0"/>
              <a:t>Jednotlivé barvy vznikají stupněm světlostí  v pořadí (bílá, </a:t>
            </a:r>
            <a:r>
              <a:rPr lang="cs-CZ" dirty="0" smtClean="0">
                <a:solidFill>
                  <a:srgbClr val="FFC000"/>
                </a:solidFill>
              </a:rPr>
              <a:t>žlutá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6600"/>
                </a:solidFill>
              </a:rPr>
              <a:t>oranžová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červená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7030A0"/>
                </a:solidFill>
              </a:rPr>
              <a:t>fialová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70C0"/>
                </a:solidFill>
              </a:rPr>
              <a:t>modrá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92D050"/>
                </a:solidFill>
              </a:rPr>
              <a:t>zelená</a:t>
            </a:r>
            <a:r>
              <a:rPr lang="cs-CZ" dirty="0" smtClean="0"/>
              <a:t>, černá)</a:t>
            </a:r>
          </a:p>
          <a:p>
            <a:r>
              <a:rPr lang="cs-CZ" dirty="0" smtClean="0"/>
              <a:t>Světlost se označuje jako </a:t>
            </a:r>
            <a:r>
              <a:rPr lang="cs-CZ" b="1" dirty="0" smtClean="0"/>
              <a:t>odstín</a:t>
            </a:r>
            <a:r>
              <a:rPr lang="cs-CZ" dirty="0" smtClean="0"/>
              <a:t> (valér). Světlý, tmavý</a:t>
            </a:r>
          </a:p>
          <a:p>
            <a:r>
              <a:rPr lang="cs-CZ" dirty="0" smtClean="0"/>
              <a:t>Pastelové barvy – čisté barvy</a:t>
            </a:r>
          </a:p>
          <a:p>
            <a:r>
              <a:rPr lang="cs-CZ" dirty="0" smtClean="0"/>
              <a:t>Světlé barvy – opticky lehčí</a:t>
            </a:r>
          </a:p>
          <a:p>
            <a:r>
              <a:rPr lang="cs-CZ" dirty="0" smtClean="0"/>
              <a:t>Tmavé barvy – opticky těžké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89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barev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Sytost </a:t>
            </a:r>
            <a:r>
              <a:rPr lang="cs-CZ" dirty="0" smtClean="0"/>
              <a:t>(plnost, čistota) – výraznější barvy, působí živým dojmem</a:t>
            </a:r>
          </a:p>
          <a:p>
            <a:r>
              <a:rPr lang="cs-CZ" dirty="0" smtClean="0"/>
              <a:t>Jestliže se čistá barva utopí ve výraznosti (např. šedou nebo barvou doplňkovou) vznikne tzv. </a:t>
            </a:r>
            <a:r>
              <a:rPr lang="cs-CZ" b="1" dirty="0" smtClean="0"/>
              <a:t>barva lomená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8931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Volba a sestava barev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Sestava barev závisí na účelu, prostředí, velikosti plochy, materiálu a výtvarném záměru</a:t>
            </a:r>
          </a:p>
          <a:p>
            <a:r>
              <a:rPr lang="cs-CZ" dirty="0" smtClean="0"/>
              <a:t>Barvy, které v jednom prostředí působí příznivě, mohou v prostředí jiném působit rušivě, křiklavě</a:t>
            </a:r>
          </a:p>
          <a:p>
            <a:r>
              <a:rPr lang="cs-CZ" dirty="0" smtClean="0"/>
              <a:t>Sestava světlých barev je nevýrazná</a:t>
            </a:r>
          </a:p>
          <a:p>
            <a:r>
              <a:rPr lang="cs-CZ" dirty="0" smtClean="0"/>
              <a:t>Nejživěji působí světlejší a sytější barvy v teple laděné kompozici</a:t>
            </a:r>
          </a:p>
          <a:p>
            <a:r>
              <a:rPr lang="cs-CZ" dirty="0" smtClean="0"/>
              <a:t>Tmavší a málo syté barvy jsou tlumenější a klidnější</a:t>
            </a:r>
          </a:p>
          <a:p>
            <a:r>
              <a:rPr lang="cs-CZ" dirty="0" smtClean="0"/>
              <a:t>Studené barvy se vyvažují barvami teplými</a:t>
            </a:r>
          </a:p>
          <a:p>
            <a:r>
              <a:rPr lang="cs-CZ" dirty="0" smtClean="0"/>
              <a:t>Obecně platí, že barevná rovnováha má být jasná barva méně než tmavá nebo lomená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456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Volba a sestava barev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 světlém prostředí (např. dlažba) budou vhodnější květiny tmavších barev</a:t>
            </a:r>
          </a:p>
          <a:p>
            <a:r>
              <a:rPr lang="cs-CZ" dirty="0" smtClean="0"/>
              <a:t>V prostorovém uspořádání se jako první usazují světlé barvy a postupně barvy tmavší</a:t>
            </a:r>
          </a:p>
          <a:p>
            <a:r>
              <a:rPr lang="cs-CZ" dirty="0" smtClean="0"/>
              <a:t>Proto květiny a světlé plastiky vyniknou v pozadí tmavozelených jehličnanů</a:t>
            </a:r>
          </a:p>
          <a:p>
            <a:r>
              <a:rPr lang="cs-CZ" dirty="0" smtClean="0"/>
              <a:t>Souladnou sestavu nelze stanovit. Přesto je možno v jednodušších případech vycházet z následujících pravidel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87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Volba a sestava barev III.</a:t>
            </a:r>
            <a:br>
              <a:rPr lang="cs-CZ" dirty="0" smtClean="0"/>
            </a:br>
            <a:r>
              <a:rPr lang="cs-CZ" dirty="0"/>
              <a:t>P</a:t>
            </a:r>
            <a:r>
              <a:rPr lang="cs-CZ" dirty="0" smtClean="0"/>
              <a:t>ravidla: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Stejná barva působí nejklidněji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Odstíny téže barvy působí rovněž klidně. Oživení dosáhneme větším rozdílem v odstínu. Příjemně působí odstíny zelené barvy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Příbuzné barvy ležící v barevném spektru jsou rovněž málo rozdílné. Vždy je zapotřebí zvýšit v jejich světlosti a nebo sytosti. Z příbuzných barev se nesdružuje červená barva s fialovou a zelená s modrou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Doplňkové barvy jsou souladné, ale spektrální barva je nejkontrastnější. Syté barvy působí až příliš tvrdě</a:t>
            </a:r>
          </a:p>
          <a:p>
            <a:pPr marL="457200" indent="-45720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05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Volba a sestava barev </a:t>
            </a:r>
            <a:r>
              <a:rPr lang="cs-CZ" dirty="0" smtClean="0"/>
              <a:t>IV.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Pravidla: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arenR" startAt="5"/>
            </a:pPr>
            <a:r>
              <a:rPr lang="cs-CZ" dirty="0" smtClean="0"/>
              <a:t>Neutrální barvy: bílá, šedá a černá, ale také žlutá, okrová a světle oranžová, ladí se všemi ostatními barvami. Jsou důležité pro výplně a obruby</a:t>
            </a:r>
          </a:p>
          <a:p>
            <a:pPr marL="457200" indent="-457200">
              <a:buFont typeface="+mj-lt"/>
              <a:buAutoNum type="arabicParenR" startAt="5"/>
            </a:pPr>
            <a:r>
              <a:rPr lang="cs-CZ" dirty="0" smtClean="0"/>
              <a:t>Barevné tóny jsou vzdáleny v barveném kruhu po 120° a tvoří souladné trojice. Klasická barva červené se žlutou a modrou. Podobné pravidlo platí i pro čtyři barvy vzdálené v barevném kruhu po 90°</a:t>
            </a:r>
          </a:p>
          <a:p>
            <a:pPr marL="457200" indent="-457200">
              <a:buFont typeface="+mj-lt"/>
              <a:buAutoNum type="arabicParenR" startAt="5"/>
            </a:pPr>
            <a:r>
              <a:rPr lang="cs-CZ" dirty="0" smtClean="0"/>
              <a:t>Barvy za umělého osvětlení mění svou kvalitu</a:t>
            </a:r>
          </a:p>
          <a:p>
            <a:pPr marL="457200" indent="-457200">
              <a:buFont typeface="+mj-lt"/>
              <a:buAutoNum type="arabicParenR" startAt="5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4783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978-80-247-3605-1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2074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79</TotalTime>
  <Words>766</Words>
  <Application>Microsoft Office PowerPoint</Application>
  <PresentationFormat>Předvádění na obrazovce (4:3)</PresentationFormat>
  <Paragraphs>100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Špendlík</vt:lpstr>
      <vt:lpstr>Prezentace aplikace PowerPoint</vt:lpstr>
      <vt:lpstr>Úloha barev v SÚ</vt:lpstr>
      <vt:lpstr>Barvy v kompozici zeleně</vt:lpstr>
      <vt:lpstr>Ostwaldův barevný kruh</vt:lpstr>
      <vt:lpstr>Rozdělení barev I.</vt:lpstr>
      <vt:lpstr>Rozdělení barev II.</vt:lpstr>
      <vt:lpstr>Rozdělení barev III.</vt:lpstr>
      <vt:lpstr>Vlastnosti barev I.</vt:lpstr>
      <vt:lpstr>Vlastnosti barev II.</vt:lpstr>
      <vt:lpstr>Volba a sestava barev I.</vt:lpstr>
      <vt:lpstr>Volba a sestava barev II.</vt:lpstr>
      <vt:lpstr>Volba a sestava barev III. Pravidla: </vt:lpstr>
      <vt:lpstr>Volba a sestava barev IV. Pravidla: </vt:lpstr>
      <vt:lpstr>Zdroje: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Úloha barev</dc:title>
  <dc:creator>Miroslav Brimus</dc:creator>
  <cp:lastModifiedBy>Miroslav Brimus</cp:lastModifiedBy>
  <cp:revision>14</cp:revision>
  <dcterms:created xsi:type="dcterms:W3CDTF">2013-04-19T09:48:34Z</dcterms:created>
  <dcterms:modified xsi:type="dcterms:W3CDTF">2013-05-08T13:53:51Z</dcterms:modified>
</cp:coreProperties>
</file>