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AA4BEBC-AE36-40B7-8F01-35BA70A4B0B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BC446AA-AFC9-4E2A-8F92-0E5AAAD39A4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AA4BEBC-AE36-40B7-8F01-35BA70A4B0B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BC446AA-AFC9-4E2A-8F92-0E5AAAD39A4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AA4BEBC-AE36-40B7-8F01-35BA70A4B0B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BC446AA-AFC9-4E2A-8F92-0E5AAAD39A4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4BEBC-AE36-40B7-8F01-35BA70A4B0B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446AA-AFC9-4E2A-8F92-0E5AAAD39A4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4BEBC-AE36-40B7-8F01-35BA70A4B0B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446AA-AFC9-4E2A-8F92-0E5AAAD39A4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AA4BEBC-AE36-40B7-8F01-35BA70A4B0B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BC446AA-AFC9-4E2A-8F92-0E5AAAD39A4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4BEBC-AE36-40B7-8F01-35BA70A4B0B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446AA-AFC9-4E2A-8F92-0E5AAAD39A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AA4BEBC-AE36-40B7-8F01-35BA70A4B0B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BC446AA-AFC9-4E2A-8F92-0E5AAAD39A4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AA4BEBC-AE36-40B7-8F01-35BA70A4B0B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BC446AA-AFC9-4E2A-8F92-0E5AAAD39A4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4BEBC-AE36-40B7-8F01-35BA70A4B0B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446AA-AFC9-4E2A-8F92-0E5AAAD39A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4BEBC-AE36-40B7-8F01-35BA70A4B0B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446AA-AFC9-4E2A-8F92-0E5AAAD39A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AA4BEBC-AE36-40B7-8F01-35BA70A4B0B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BC446AA-AFC9-4E2A-8F92-0E5AAAD39A4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61714556"/>
              </p:ext>
            </p:extLst>
          </p:nvPr>
        </p:nvGraphicFramePr>
        <p:xfrm>
          <a:off x="1115616" y="260649"/>
          <a:ext cx="6120680" cy="532859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18215"/>
                <a:gridCol w="4502465"/>
              </a:tblGrid>
              <a:tr h="302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CZ.1.07/1.5.00/34.0565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77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1.5 Šablony VY-32-INOVACE-497  Cesty v sadovnických úpravách – dlážděné z přírodních materiálů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41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Masarykova střední škola zemědělská a Vyšší odborná škola, Opava, příspěvková organizace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092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Ing. Daniela Brímusová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57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Průřezová témata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Člověk a životní prostředí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16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Tematický celek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Sadovnické úpravy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09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867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Datum tvorby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10. 4. 2013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77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Datum a místo ověření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16. 4. 2013 SAD 3. Za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77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Prezentace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687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Výklad nové látky – názornější a přehlednější vysvětlení učiva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163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Dlážděné chodníky, zámková dlažba, šlapáky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40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Metodický pokyn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Určeno k výkladu do hodiny i pro samostudium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Možnosti využití – práce s učebnicí, internetem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87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5733256"/>
            <a:ext cx="6912768" cy="1031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726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Cesty v sadovnických úpravách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Dlážděné z přírodních materiálů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6573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Cíl </a:t>
            </a:r>
            <a:r>
              <a:rPr lang="cs-CZ" dirty="0"/>
              <a:t>(</a:t>
            </a:r>
            <a:r>
              <a:rPr lang="cs-CZ" dirty="0" smtClean="0"/>
              <a:t>funkce)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Zpřístupnění zelených ploch a jejich rozčlenění</a:t>
            </a:r>
          </a:p>
          <a:p>
            <a:r>
              <a:rPr lang="cs-CZ" dirty="0" smtClean="0"/>
              <a:t>Zajistit bezpečnou a snadnou chůzi                         (i </a:t>
            </a:r>
            <a:r>
              <a:rPr lang="cs-CZ" dirty="0" err="1" smtClean="0"/>
              <a:t>handycapovaným</a:t>
            </a:r>
            <a:r>
              <a:rPr lang="cs-CZ" dirty="0" smtClean="0"/>
              <a:t> osobám – pohyb, orientace)</a:t>
            </a:r>
          </a:p>
          <a:p>
            <a:r>
              <a:rPr lang="cs-CZ" dirty="0" smtClean="0"/>
              <a:t>Minimální šířka chodníku </a:t>
            </a:r>
            <a:r>
              <a:rPr lang="cs-CZ" b="1" dirty="0" smtClean="0"/>
              <a:t>1,5 m</a:t>
            </a:r>
          </a:p>
          <a:p>
            <a:r>
              <a:rPr lang="cs-CZ" dirty="0" smtClean="0"/>
              <a:t>Sadovník staví v zahradách a parcích jen jednoduché komunikace pro pěší, například: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Dlážděné chodníky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Pískové parkové cesty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Mlátové parkové cesty 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Lesní cesty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Schodiště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Odpočívadla </a:t>
            </a:r>
          </a:p>
        </p:txBody>
      </p:sp>
    </p:spTree>
    <p:extLst>
      <p:ext uri="{BB962C8B-B14F-4D97-AF65-F5344CB8AC3E}">
        <p14:creationId xmlns:p14="http://schemas.microsoft.com/office/powerpoint/2010/main" val="3717927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Dlážděné chodníky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Pěkné a oblíbené u městské architektury </a:t>
            </a:r>
          </a:p>
          <a:p>
            <a:pPr marL="0" indent="0">
              <a:buNone/>
            </a:pPr>
            <a:r>
              <a:rPr lang="cs-CZ" dirty="0" smtClean="0"/>
              <a:t>   (</a:t>
            </a:r>
            <a:r>
              <a:rPr lang="cs-CZ" dirty="0"/>
              <a:t>náměstí, pěší zóny, v okolí budov, památníků, v     </a:t>
            </a:r>
          </a:p>
          <a:p>
            <a:pPr marL="0" indent="0">
              <a:buNone/>
            </a:pPr>
            <a:r>
              <a:rPr lang="cs-CZ" dirty="0"/>
              <a:t>   zahradách rodinných domů – vydláždění teras, </a:t>
            </a:r>
          </a:p>
          <a:p>
            <a:pPr marL="0" indent="0">
              <a:buNone/>
            </a:pPr>
            <a:r>
              <a:rPr lang="cs-CZ" dirty="0"/>
              <a:t>   odpočívadel, odstavných ploch apod.)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Výhody:</a:t>
            </a:r>
            <a:endParaRPr lang="cs-CZ" b="1" dirty="0"/>
          </a:p>
          <a:p>
            <a:r>
              <a:rPr lang="cs-CZ" dirty="0" smtClean="0"/>
              <a:t>Dá </a:t>
            </a:r>
            <a:r>
              <a:rPr lang="cs-CZ" dirty="0"/>
              <a:t>se po nich chodit ihned po </a:t>
            </a:r>
            <a:r>
              <a:rPr lang="cs-CZ" dirty="0" smtClean="0"/>
              <a:t>dešti</a:t>
            </a:r>
          </a:p>
          <a:p>
            <a:r>
              <a:rPr lang="cs-CZ" dirty="0"/>
              <a:t>Rozmanitost povrchů (kámen, beton, kameninové desky, lomový kámen, keramické prefabrikované tvarovky, dřevěné špalíčky kuláčky, dlažební </a:t>
            </a:r>
            <a:r>
              <a:rPr lang="cs-CZ" dirty="0" smtClean="0"/>
              <a:t>kostky)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4635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7467600" cy="6069288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dirty="0"/>
              <a:t>Škála barev i způsob </a:t>
            </a:r>
            <a:r>
              <a:rPr lang="cs-CZ" sz="2000" dirty="0" smtClean="0"/>
              <a:t>kladení způsobuje výtvarnou rozmanitost</a:t>
            </a:r>
          </a:p>
          <a:p>
            <a:pPr marL="0" indent="0">
              <a:buNone/>
            </a:pPr>
            <a:r>
              <a:rPr lang="cs-CZ" sz="1600" dirty="0" smtClean="0"/>
              <a:t>(viz str. 162, obr. 7.30, 7.31, 7.32)</a:t>
            </a:r>
          </a:p>
          <a:p>
            <a:endParaRPr lang="cs-CZ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043134"/>
            <a:ext cx="5374928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583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Dlážděné chodníky - povrch dlažby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úrovni terénu (respektive 2-3 cm nad)</a:t>
            </a:r>
          </a:p>
          <a:p>
            <a:r>
              <a:rPr lang="cs-CZ" dirty="0" smtClean="0"/>
              <a:t>Odvodnění – jednostranný spád</a:t>
            </a:r>
          </a:p>
          <a:p>
            <a:r>
              <a:rPr lang="cs-CZ" dirty="0" smtClean="0"/>
              <a:t>Tloušťka dlažby – podle zatížení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err="1"/>
              <a:t>Pochozí</a:t>
            </a:r>
            <a:r>
              <a:rPr lang="cs-CZ" dirty="0"/>
              <a:t> plochy 40-60 mm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Pojezdové plochy	80 mm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Při extrémním zatížení až 100 </a:t>
            </a:r>
            <a:r>
              <a:rPr lang="cs-CZ" dirty="0" smtClean="0"/>
              <a:t>mm</a:t>
            </a:r>
          </a:p>
          <a:p>
            <a:pPr marL="365760" lvl="1" indent="0">
              <a:buNone/>
            </a:pPr>
            <a:endParaRPr lang="cs-CZ" dirty="0"/>
          </a:p>
          <a:p>
            <a:r>
              <a:rPr lang="cs-CZ" dirty="0" smtClean="0"/>
              <a:t>Dlažba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Venkovní (mrazuvzdorná)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Protiskluzová </a:t>
            </a:r>
            <a:r>
              <a:rPr lang="cs-CZ" dirty="0"/>
              <a:t>	</a:t>
            </a:r>
            <a:endParaRPr lang="cs-CZ" dirty="0" smtClean="0"/>
          </a:p>
          <a:p>
            <a:endParaRPr lang="cs-CZ" dirty="0" smtClean="0"/>
          </a:p>
          <a:p>
            <a:pPr marL="365760" lvl="1" indent="0">
              <a:buNone/>
            </a:pPr>
            <a:endParaRPr lang="cs-CZ" dirty="0"/>
          </a:p>
          <a:p>
            <a:pPr marL="365760" lvl="1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41503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Vrstvy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PODSYP – ochranná vrstva – proti vzlínání  (štěrk, hrubý písek, škvára, suť)</a:t>
            </a:r>
          </a:p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POKLAD – přenos tlaku z komunikace na podsyp (štěrk, </a:t>
            </a:r>
            <a:r>
              <a:rPr lang="cs-CZ" dirty="0" err="1" smtClean="0"/>
              <a:t>makadon</a:t>
            </a:r>
            <a:r>
              <a:rPr lang="cs-CZ" dirty="0" smtClean="0"/>
              <a:t> = drcený kámen)</a:t>
            </a:r>
          </a:p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KRYT – vystavena ( 1 v více vrstev) klimatickým i mechanickým vlivům </a:t>
            </a: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Pod dlažbu je vhodné vložit </a:t>
            </a:r>
            <a:r>
              <a:rPr lang="cs-CZ" dirty="0" err="1" smtClean="0"/>
              <a:t>geotextilii</a:t>
            </a:r>
            <a:r>
              <a:rPr lang="cs-CZ" dirty="0" smtClean="0"/>
              <a:t> (PLANTEX) – filtrační vrstva, zabraňuje prorůstání plevele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35089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Vrstvy – dle zátěže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451267"/>
            <a:ext cx="6048672" cy="5022559"/>
          </a:xfrm>
        </p:spPr>
      </p:pic>
    </p:spTree>
    <p:extLst>
      <p:ext uri="{BB962C8B-B14F-4D97-AF65-F5344CB8AC3E}">
        <p14:creationId xmlns:p14="http://schemas.microsoft.com/office/powerpoint/2010/main" val="42514356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Pokládka dlažby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Dlažba na sucho – pískové nebo štěrkové lože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Dlažba na maltu – pokládané do cementové malty</a:t>
            </a:r>
          </a:p>
          <a:p>
            <a:endParaRPr lang="cs-CZ" dirty="0" smtClean="0"/>
          </a:p>
          <a:p>
            <a:r>
              <a:rPr lang="cs-CZ" dirty="0" smtClean="0"/>
              <a:t>Dlažba pokládaná na betonový podklad do lepícího tmelu – vhodné pro keramické dlaždice – stejná velikost a tloušťka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26337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Dlažba z přírodního kamene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Pískovec</a:t>
            </a:r>
          </a:p>
          <a:p>
            <a:r>
              <a:rPr lang="cs-CZ" dirty="0" smtClean="0"/>
              <a:t>Břidlice</a:t>
            </a:r>
          </a:p>
          <a:p>
            <a:r>
              <a:rPr lang="cs-CZ" dirty="0" smtClean="0"/>
              <a:t>Křemenec</a:t>
            </a:r>
          </a:p>
          <a:p>
            <a:r>
              <a:rPr lang="cs-CZ" dirty="0" smtClean="0"/>
              <a:t>Žula</a:t>
            </a:r>
          </a:p>
          <a:p>
            <a:r>
              <a:rPr lang="cs-CZ" dirty="0" smtClean="0"/>
              <a:t>Rula</a:t>
            </a:r>
          </a:p>
          <a:p>
            <a:r>
              <a:rPr lang="cs-CZ" dirty="0" smtClean="0"/>
              <a:t>Porfýr</a:t>
            </a:r>
          </a:p>
          <a:p>
            <a:r>
              <a:rPr lang="cs-CZ" dirty="0" smtClean="0"/>
              <a:t>…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Vlastnosti</a:t>
            </a:r>
          </a:p>
          <a:p>
            <a:r>
              <a:rPr lang="cs-CZ" dirty="0" smtClean="0"/>
              <a:t>Pevnost, odolnost, trvanlivost, prodyšnost</a:t>
            </a:r>
          </a:p>
          <a:p>
            <a:r>
              <a:rPr lang="cs-CZ" dirty="0" smtClean="0"/>
              <a:t>Dá e řezat, brousit, leštit</a:t>
            </a:r>
          </a:p>
          <a:p>
            <a:r>
              <a:rPr lang="cs-CZ" dirty="0" smtClean="0"/>
              <a:t>Široká škála barev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6980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Dlažbu klademe bez obrubníků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0949" y="1600200"/>
            <a:ext cx="4480102" cy="4873625"/>
          </a:xfrm>
        </p:spPr>
      </p:pic>
    </p:spTree>
    <p:extLst>
      <p:ext uri="{BB962C8B-B14F-4D97-AF65-F5344CB8AC3E}">
        <p14:creationId xmlns:p14="http://schemas.microsoft.com/office/powerpoint/2010/main" val="41635724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Keramická dlažba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Napodobenina přírodních materiálů (terakotové dlaždice)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Výhody:</a:t>
            </a:r>
          </a:p>
          <a:p>
            <a:r>
              <a:rPr lang="cs-CZ" dirty="0" smtClean="0"/>
              <a:t>Mrazuvzdorné</a:t>
            </a:r>
          </a:p>
          <a:p>
            <a:r>
              <a:rPr lang="cs-CZ" dirty="0" smtClean="0"/>
              <a:t>Pevnost</a:t>
            </a:r>
          </a:p>
          <a:p>
            <a:r>
              <a:rPr lang="cs-CZ" dirty="0" smtClean="0"/>
              <a:t>Nasáklivost</a:t>
            </a:r>
          </a:p>
          <a:p>
            <a:r>
              <a:rPr lang="cs-CZ" dirty="0" smtClean="0"/>
              <a:t>Stálost barev</a:t>
            </a:r>
          </a:p>
          <a:p>
            <a:r>
              <a:rPr lang="cs-CZ" dirty="0" smtClean="0"/>
              <a:t>Odolnost vůči povětrnostním vlivům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Pokládka – pískové lože, cementová malta, lepící tmel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00633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Betonová dlažba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Dlaždice 400 (600) x 400 x 50 mm s nášlapnou vrstvou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26691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Tvarovaná (zámková) dlažba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Vzájemná vazba tzv. „zámek“</a:t>
            </a:r>
          </a:p>
          <a:p>
            <a:r>
              <a:rPr lang="cs-CZ" dirty="0" smtClean="0"/>
              <a:t>Dá se rozebrat a zase složit</a:t>
            </a:r>
          </a:p>
          <a:p>
            <a:r>
              <a:rPr lang="cs-CZ" dirty="0" smtClean="0"/>
              <a:t>Nepřirozená pro parkové cesty</a:t>
            </a:r>
          </a:p>
          <a:p>
            <a:r>
              <a:rPr lang="cs-CZ" dirty="0" smtClean="0"/>
              <a:t>Pokládka do kamenné drti nebo štěrkového lože</a:t>
            </a:r>
          </a:p>
          <a:p>
            <a:r>
              <a:rPr lang="cs-CZ" dirty="0" smtClean="0"/>
              <a:t>Obrubníky zabraňují pohybu dlaždic</a:t>
            </a:r>
          </a:p>
          <a:p>
            <a:r>
              <a:rPr lang="cs-CZ" dirty="0" smtClean="0"/>
              <a:t>Odvodnění – 0,5% podélný a 2-3% příčný sklon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93307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šlapáky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Použití pro malé plochy</a:t>
            </a:r>
          </a:p>
          <a:p>
            <a:r>
              <a:rPr lang="cs-CZ" dirty="0" smtClean="0"/>
              <a:t>Kamenné dlaždice nebo kruhové výrobky</a:t>
            </a:r>
          </a:p>
          <a:p>
            <a:r>
              <a:rPr lang="cs-CZ" dirty="0" smtClean="0"/>
              <a:t>Pokládka do písku nebo do zeminy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996952"/>
            <a:ext cx="3996950" cy="3695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06336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HURYCH, Václav. </a:t>
            </a:r>
            <a:r>
              <a:rPr lang="cs-CZ" i="1" dirty="0"/>
              <a:t>Tvorba zeleně</a:t>
            </a:r>
            <a:r>
              <a:rPr lang="cs-CZ" dirty="0"/>
              <a:t>: </a:t>
            </a:r>
            <a:r>
              <a:rPr lang="cs-CZ" i="1" dirty="0"/>
              <a:t>sadovnictví - krajinářství</a:t>
            </a:r>
            <a:r>
              <a:rPr lang="cs-CZ" dirty="0"/>
              <a:t>. 1. vyd. Mělník: Vyšší odborná škola zahradnická a Střední zahradnická škola ve spolupráci s </a:t>
            </a:r>
            <a:r>
              <a:rPr lang="cs-CZ" dirty="0" err="1"/>
              <a:t>Grada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, 2011, 303 s. </a:t>
            </a:r>
            <a:r>
              <a:rPr lang="cs-CZ"/>
              <a:t>ISBN 978-80-247-3605-1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1548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102</TotalTime>
  <Words>565</Words>
  <Application>Microsoft Office PowerPoint</Application>
  <PresentationFormat>Předvádění na obrazovce (4:3)</PresentationFormat>
  <Paragraphs>122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Prezentace aplikace PowerPoint</vt:lpstr>
      <vt:lpstr>Cesty v sadovnických úpravách</vt:lpstr>
      <vt:lpstr>Cíl (funkce)</vt:lpstr>
      <vt:lpstr>Dlážděné chodníky</vt:lpstr>
      <vt:lpstr>Prezentace aplikace PowerPoint</vt:lpstr>
      <vt:lpstr>Dlážděné chodníky - povrch dlažby</vt:lpstr>
      <vt:lpstr>Vrstvy</vt:lpstr>
      <vt:lpstr>Vrstvy – dle zátěže</vt:lpstr>
      <vt:lpstr>Pokládka dlažby </vt:lpstr>
      <vt:lpstr>Dlažba z přírodního kamene</vt:lpstr>
      <vt:lpstr>Dlažbu klademe bez obrubníků</vt:lpstr>
      <vt:lpstr>Keramická dlažba</vt:lpstr>
      <vt:lpstr>Betonová dlažba</vt:lpstr>
      <vt:lpstr>Tvarovaná (zámková) dlažba</vt:lpstr>
      <vt:lpstr>šlapáky</vt:lpstr>
      <vt:lpstr>Zdroje: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Cesty v sadovnických úpravách</dc:title>
  <dc:creator>Miroslav Brimus</dc:creator>
  <cp:lastModifiedBy>Miroslav Brimus</cp:lastModifiedBy>
  <cp:revision>17</cp:revision>
  <dcterms:created xsi:type="dcterms:W3CDTF">2013-04-27T12:36:51Z</dcterms:created>
  <dcterms:modified xsi:type="dcterms:W3CDTF">2013-05-08T13:55:17Z</dcterms:modified>
</cp:coreProperties>
</file>