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929F9F4-4A8F-4326-A1B4-22849713DDAB}" styleName="Tmavý styl 1 – zvýraznění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8034E78-7F5D-4C2E-B375-FC64B27BC917}" styleName="Styl Tmavá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Tmavý styl 1 – zvýraznění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17CC2A0-3ABB-4785-BA29-F14E98C7E4A3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9A0BBE1C-98CE-490D-94D8-185692183F6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4823257"/>
              </p:ext>
            </p:extLst>
          </p:nvPr>
        </p:nvGraphicFramePr>
        <p:xfrm>
          <a:off x="2051721" y="836711"/>
          <a:ext cx="5256583" cy="4392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89761"/>
                <a:gridCol w="3866822"/>
              </a:tblGrid>
              <a:tr h="2399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projektu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CZ.1.07/1.5.00/34.0565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51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Číslo materiálu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VY-32-INOVACE-498  </a:t>
                      </a:r>
                      <a:r>
                        <a:rPr lang="cs-CZ" sz="900" dirty="0">
                          <a:effectLst/>
                        </a:rPr>
                        <a:t>Cesty v sadovnických úpravách zatravněné a pískové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686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Název školy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Masarykova střední škola zemědělská a Vyšší odborná škola, Opava, příspěvková organizace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2455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Autor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Ing. Daniela Brímusová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460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Průřezová témata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Člověk a životní prostředí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189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Tematický celek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Sadovnické úpravy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184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Ročník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1.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071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tvorby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9. 4. 2013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51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Datum a místo ověření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16. 4. 2013 SAD 3. Za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3510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Druh učebního materiálu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Prezentace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2134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Anotace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Výklad nové látky – názornější a přehlednější vysvětlení učiva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251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Klíčová slova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Pískové cesty, minerální beton, tvarovky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532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Metodický pokyn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Určeno k výkladu do hodiny i pro samostudium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Možnosti využití – samostatné vyhledávání obrázků, práce s učebnicí, internetem</a:t>
                      </a:r>
                      <a:endParaRPr lang="cs-CZ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</a:tr>
              <a:tr h="19760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Pokud není uvedeno jinak, použitý materiál je z vlastních zdrojů autora.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038" marR="53038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301208"/>
            <a:ext cx="5760640" cy="88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152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556792"/>
            <a:ext cx="5723468" cy="2980218"/>
          </a:xfrm>
        </p:spPr>
        <p:txBody>
          <a:bodyPr>
            <a:normAutofit/>
          </a:bodyPr>
          <a:lstStyle/>
          <a:p>
            <a:r>
              <a:rPr lang="cs-CZ" dirty="0" smtClean="0"/>
              <a:t>Cesty v SÚ </a:t>
            </a:r>
            <a:br>
              <a:rPr lang="cs-CZ" dirty="0" smtClean="0"/>
            </a:br>
            <a:r>
              <a:rPr lang="cs-CZ" dirty="0" smtClean="0"/>
              <a:t>-</a:t>
            </a:r>
            <a:br>
              <a:rPr lang="cs-CZ" dirty="0" smtClean="0"/>
            </a:br>
            <a:r>
              <a:rPr lang="cs-CZ" dirty="0" smtClean="0"/>
              <a:t>zatravněné pískové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99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Pískové cesty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19257"/>
            <a:ext cx="7128792" cy="36038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Výhody: </a:t>
            </a:r>
          </a:p>
          <a:p>
            <a:r>
              <a:rPr lang="cs-CZ" dirty="0" smtClean="0"/>
              <a:t>Vhodné pro pěší chůzi, v přírodě – krajinných parcích</a:t>
            </a:r>
          </a:p>
          <a:p>
            <a:r>
              <a:rPr lang="cs-CZ" dirty="0" smtClean="0"/>
              <a:t>Příjemná na pohled, chůzi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Nevýhody:</a:t>
            </a:r>
          </a:p>
          <a:p>
            <a:r>
              <a:rPr lang="cs-CZ" dirty="0" smtClean="0"/>
              <a:t>Rozbředlé po dešti</a:t>
            </a:r>
          </a:p>
          <a:p>
            <a:r>
              <a:rPr lang="cs-CZ" dirty="0" smtClean="0"/>
              <a:t>Písek se musí upravovat a doplňovat</a:t>
            </a:r>
          </a:p>
          <a:p>
            <a:r>
              <a:rPr lang="cs-CZ" dirty="0" smtClean="0"/>
              <a:t>Zaplevelují se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705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119257"/>
            <a:ext cx="7272808" cy="36038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Výkop lože do hloubky 150-200 mm</a:t>
            </a:r>
          </a:p>
          <a:p>
            <a:r>
              <a:rPr lang="cs-CZ" dirty="0" smtClean="0"/>
              <a:t>Vrstvy:</a:t>
            </a:r>
          </a:p>
          <a:p>
            <a:pPr lvl="1">
              <a:buFont typeface="Wingdings" pitchFamily="2" charset="2"/>
              <a:buChar char="Ø"/>
            </a:pPr>
            <a:r>
              <a:rPr lang="cs-CZ" sz="1600" dirty="0"/>
              <a:t>Podklad 	100-150 mm 	ŠTĚRK</a:t>
            </a:r>
          </a:p>
          <a:p>
            <a:pPr lvl="1">
              <a:buFont typeface="Wingdings" pitchFamily="2" charset="2"/>
              <a:buChar char="Ø"/>
            </a:pPr>
            <a:r>
              <a:rPr lang="cs-CZ" sz="1600" dirty="0"/>
              <a:t>Vazná vrstva 30 mm		JÍL</a:t>
            </a:r>
          </a:p>
          <a:p>
            <a:pPr lvl="1">
              <a:buFont typeface="Wingdings" pitchFamily="2" charset="2"/>
              <a:buChar char="Ø"/>
            </a:pPr>
            <a:r>
              <a:rPr lang="cs-CZ" sz="1600" dirty="0"/>
              <a:t>Kryt	20 mm		ŘÍČNÍ PÍSEK (antuka, drť</a:t>
            </a:r>
            <a:r>
              <a:rPr lang="cs-CZ" sz="1600" dirty="0" smtClean="0"/>
              <a:t>)</a:t>
            </a:r>
          </a:p>
          <a:p>
            <a:pPr lvl="1">
              <a:buFont typeface="Wingdings" pitchFamily="2" charset="2"/>
              <a:buChar char="Ø"/>
            </a:pPr>
            <a:endParaRPr lang="cs-CZ" sz="1600" dirty="0"/>
          </a:p>
          <a:p>
            <a:r>
              <a:rPr lang="cs-CZ" dirty="0" smtClean="0"/>
              <a:t>Zhutnění – válcováním, kropením</a:t>
            </a:r>
          </a:p>
          <a:p>
            <a:r>
              <a:rPr lang="cs-CZ" dirty="0" smtClean="0"/>
              <a:t>Při větším sklonu - trpí erozí, proto se nahrazují pískové cesty technologií </a:t>
            </a:r>
            <a:r>
              <a:rPr lang="cs-CZ" u="sng" dirty="0" smtClean="0"/>
              <a:t>mlátového povrchu</a:t>
            </a:r>
            <a:r>
              <a:rPr lang="cs-CZ" dirty="0" smtClean="0"/>
              <a:t>              (= rekonstrukce pískových cest v historických zahradách a nových parcích)</a:t>
            </a:r>
          </a:p>
        </p:txBody>
      </p:sp>
    </p:spTree>
    <p:extLst>
      <p:ext uri="{BB962C8B-B14F-4D97-AF65-F5344CB8AC3E}">
        <p14:creationId xmlns:p14="http://schemas.microsoft.com/office/powerpoint/2010/main" val="299507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Mlátový 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119257"/>
            <a:ext cx="7056784" cy="360381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Podklad	MAKADAM </a:t>
            </a:r>
            <a:r>
              <a:rPr lang="cs-CZ" sz="1800" dirty="0" smtClean="0"/>
              <a:t>(</a:t>
            </a:r>
            <a:r>
              <a:rPr lang="cs-CZ" sz="1800" dirty="0"/>
              <a:t>zpevněné </a:t>
            </a:r>
            <a:r>
              <a:rPr lang="cs-CZ" sz="1800" dirty="0" smtClean="0"/>
              <a:t>kamenivo)</a:t>
            </a:r>
          </a:p>
          <a:p>
            <a:r>
              <a:rPr lang="cs-CZ" dirty="0"/>
              <a:t>Kryt		MLAT 30-40 mm okrové barvy   </a:t>
            </a:r>
          </a:p>
          <a:p>
            <a:pPr marL="0" indent="0">
              <a:buNone/>
            </a:pPr>
            <a:r>
              <a:rPr lang="cs-CZ" sz="1800" dirty="0"/>
              <a:t>                     </a:t>
            </a:r>
            <a:r>
              <a:rPr lang="cs-CZ" sz="1800" dirty="0" smtClean="0"/>
              <a:t>         (</a:t>
            </a:r>
            <a:r>
              <a:rPr lang="cs-CZ" sz="1800" dirty="0"/>
              <a:t>nestmelený, ale uzavřený povrch)	</a:t>
            </a:r>
          </a:p>
          <a:p>
            <a:endParaRPr lang="cs-CZ" sz="1800" dirty="0"/>
          </a:p>
          <a:p>
            <a:r>
              <a:rPr lang="cs-CZ" b="1" dirty="0" smtClean="0"/>
              <a:t>Odvodnění</a:t>
            </a:r>
            <a:r>
              <a:rPr lang="cs-CZ" dirty="0" smtClean="0"/>
              <a:t> – příčné i podélné spádování</a:t>
            </a:r>
          </a:p>
          <a:p>
            <a:r>
              <a:rPr lang="cs-CZ" b="1" dirty="0" smtClean="0"/>
              <a:t>Ohraničení</a:t>
            </a:r>
            <a:r>
              <a:rPr lang="cs-CZ" dirty="0" smtClean="0"/>
              <a:t> – přírodní kámen – okrové barvy (plastová lišta, ocelová </a:t>
            </a:r>
            <a:r>
              <a:rPr lang="cs-CZ" dirty="0" err="1" smtClean="0"/>
              <a:t>pásovina</a:t>
            </a:r>
            <a:r>
              <a:rPr lang="cs-CZ" dirty="0" smtClean="0"/>
              <a:t>)</a:t>
            </a:r>
          </a:p>
          <a:p>
            <a:r>
              <a:rPr lang="cs-CZ" b="1" dirty="0" smtClean="0"/>
              <a:t>Údržba</a:t>
            </a:r>
            <a:r>
              <a:rPr lang="cs-CZ" dirty="0" smtClean="0"/>
              <a:t> – válcování, prolívání vodou</a:t>
            </a:r>
          </a:p>
          <a:p>
            <a:endParaRPr lang="cs-CZ" dirty="0" smtClean="0"/>
          </a:p>
          <a:p>
            <a:r>
              <a:rPr lang="cs-CZ" dirty="0" smtClean="0"/>
              <a:t>Stabilní, ladí s okolím</a:t>
            </a:r>
          </a:p>
          <a:p>
            <a:r>
              <a:rPr lang="cs-CZ" dirty="0" smtClean="0"/>
              <a:t>Nevýhodné při sklonu terénu nad 5%</a:t>
            </a:r>
          </a:p>
          <a:p>
            <a:endParaRPr lang="cs-CZ" sz="18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359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Příklad konstrukce </a:t>
            </a:r>
            <a:r>
              <a:rPr lang="cs-CZ" sz="2800" dirty="0" err="1" smtClean="0"/>
              <a:t>mlatového</a:t>
            </a:r>
            <a:r>
              <a:rPr lang="cs-CZ" sz="2800" dirty="0" smtClean="0"/>
              <a:t> povrchu pro větší zátěž (hloubka lože 500 mm)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7637490"/>
              </p:ext>
            </p:extLst>
          </p:nvPr>
        </p:nvGraphicFramePr>
        <p:xfrm>
          <a:off x="1187625" y="2060849"/>
          <a:ext cx="6976118" cy="3864252"/>
        </p:xfrm>
        <a:graphic>
          <a:graphicData uri="http://schemas.openxmlformats.org/drawingml/2006/table">
            <a:tbl>
              <a:tblPr firstRow="1" bandRow="1">
                <a:tableStyleId>{E929F9F4-4A8F-4326-A1B4-22849713DDAB}</a:tableStyleId>
              </a:tblPr>
              <a:tblGrid>
                <a:gridCol w="1944215"/>
                <a:gridCol w="1296144"/>
                <a:gridCol w="2664296"/>
                <a:gridCol w="1071463"/>
              </a:tblGrid>
              <a:tr h="668883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Konstrukční vrstva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Tloušťka (mm)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Kamenivo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Frakce </a:t>
                      </a:r>
                    </a:p>
                    <a:p>
                      <a:pPr algn="ctr"/>
                      <a:r>
                        <a:rPr lang="cs-CZ" dirty="0" smtClean="0"/>
                        <a:t>(mm)</a:t>
                      </a:r>
                      <a:endParaRPr lang="cs-CZ" dirty="0"/>
                    </a:p>
                  </a:txBody>
                  <a:tcPr/>
                </a:tc>
              </a:tr>
              <a:tr h="668883">
                <a:tc rowSpan="3"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Podklad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Vrstva – makadam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36-70</a:t>
                      </a:r>
                      <a:endParaRPr lang="cs-CZ" dirty="0"/>
                    </a:p>
                  </a:txBody>
                  <a:tcPr anchor="ctr"/>
                </a:tc>
              </a:tr>
              <a:tr h="668883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 Vrstva – kamenná drť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16-32</a:t>
                      </a:r>
                      <a:endParaRPr lang="cs-CZ" dirty="0"/>
                    </a:p>
                  </a:txBody>
                  <a:tcPr anchor="ctr"/>
                </a:tc>
              </a:tr>
              <a:tr h="668883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70-100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Vrstva – kamenná drť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4-8</a:t>
                      </a:r>
                      <a:endParaRPr lang="cs-CZ" dirty="0"/>
                    </a:p>
                  </a:txBody>
                  <a:tcPr anchor="ctr"/>
                </a:tc>
              </a:tr>
              <a:tr h="66888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Kryt</a:t>
                      </a:r>
                      <a:r>
                        <a:rPr lang="cs-CZ" b="1" baseline="0" dirty="0" smtClean="0"/>
                        <a:t> </a:t>
                      </a:r>
                    </a:p>
                    <a:p>
                      <a:pPr algn="ctr"/>
                      <a:r>
                        <a:rPr lang="cs-CZ" baseline="0" dirty="0" smtClean="0"/>
                        <a:t>(</a:t>
                      </a:r>
                      <a:r>
                        <a:rPr lang="cs-CZ" baseline="0" dirty="0" err="1" smtClean="0"/>
                        <a:t>pochozí</a:t>
                      </a:r>
                      <a:r>
                        <a:rPr lang="cs-CZ" baseline="0" dirty="0" smtClean="0"/>
                        <a:t> vrstva)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20-30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Čistá lomová prosívka</a:t>
                      </a:r>
                    </a:p>
                    <a:p>
                      <a:r>
                        <a:rPr lang="cs-CZ" dirty="0" smtClean="0"/>
                        <a:t>(jemný podíl drceného kamene bez příměsi hlinitého písku)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0-4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829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Minerální beton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Mechanicky zpevněné kamenivo (nesmrtelná krycí vrstva)</a:t>
            </a:r>
          </a:p>
          <a:p>
            <a:endParaRPr lang="cs-CZ" dirty="0" smtClean="0"/>
          </a:p>
          <a:p>
            <a:r>
              <a:rPr lang="cs-CZ" b="1" dirty="0" smtClean="0"/>
              <a:t>Použití</a:t>
            </a:r>
            <a:r>
              <a:rPr lang="cs-CZ" dirty="0" smtClean="0"/>
              <a:t> – lesní a parkové cesty (méně frekventované) do sklonu 8-10%</a:t>
            </a:r>
          </a:p>
          <a:p>
            <a:endParaRPr lang="cs-CZ" dirty="0" smtClean="0"/>
          </a:p>
          <a:p>
            <a:r>
              <a:rPr lang="cs-CZ" b="1" dirty="0" smtClean="0"/>
              <a:t>Údržba (náročná)</a:t>
            </a:r>
            <a:r>
              <a:rPr lang="cs-CZ" dirty="0" smtClean="0"/>
              <a:t> – čistění, uhrabávání, doplňování materiálu, vlhčení, zhutňování</a:t>
            </a:r>
          </a:p>
          <a:p>
            <a:endParaRPr lang="cs-CZ" dirty="0" smtClean="0"/>
          </a:p>
          <a:p>
            <a:r>
              <a:rPr lang="cs-CZ" b="1" dirty="0" smtClean="0"/>
              <a:t>Okraje</a:t>
            </a:r>
            <a:r>
              <a:rPr lang="cs-CZ" dirty="0" smtClean="0"/>
              <a:t> – přiřezávání okrajů - cesty bez obruby   </a:t>
            </a:r>
            <a:r>
              <a:rPr lang="cs-CZ" sz="1800" dirty="0" smtClean="0"/>
              <a:t>(rýč, krojidla, speciální sekačky 1-2x za rok, herbicidy)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33864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Odpočívadla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Zpevněné plochy, vybaveny nábytkem (lavičky, pergoly, altány, koše)</a:t>
            </a:r>
          </a:p>
          <a:p>
            <a:endParaRPr lang="cs-CZ" dirty="0" smtClean="0"/>
          </a:p>
          <a:p>
            <a:r>
              <a:rPr lang="cs-CZ" dirty="0" smtClean="0"/>
              <a:t>Budují se dle zásad parkových cest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619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arkoviště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Obvykle betonová nebo živičná plocha (komunikace s tuhým povrchem)</a:t>
            </a:r>
          </a:p>
          <a:p>
            <a:endParaRPr lang="cs-CZ" dirty="0"/>
          </a:p>
          <a:p>
            <a:r>
              <a:rPr lang="cs-CZ" dirty="0"/>
              <a:t>Parkoviště ze zatravňovacích dlaždic (tvarovek)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311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Parkoviště ze zatravňovacích dlaždic (tvarovek)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Tvarovky: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Mřížkový typ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Patkový typ</a:t>
            </a:r>
          </a:p>
          <a:p>
            <a:endParaRPr lang="cs-CZ" dirty="0"/>
          </a:p>
          <a:p>
            <a:r>
              <a:rPr lang="cs-CZ" b="1" dirty="0" smtClean="0"/>
              <a:t>Použití</a:t>
            </a:r>
            <a:r>
              <a:rPr lang="cs-CZ" dirty="0" smtClean="0"/>
              <a:t> – málo používaná parkoviště (olej z automobilů ničí trávník)</a:t>
            </a:r>
          </a:p>
          <a:p>
            <a:endParaRPr lang="cs-CZ" dirty="0" smtClean="0"/>
          </a:p>
          <a:p>
            <a:r>
              <a:rPr lang="cs-CZ" dirty="0" smtClean="0"/>
              <a:t>Základní pokládka na urovnaný terén</a:t>
            </a:r>
          </a:p>
          <a:p>
            <a:r>
              <a:rPr lang="cs-CZ" dirty="0"/>
              <a:t>O</a:t>
            </a:r>
            <a:r>
              <a:rPr lang="cs-CZ" dirty="0" smtClean="0"/>
              <a:t>sev travní směsí – za několik týdnů</a:t>
            </a:r>
          </a:p>
          <a:p>
            <a:r>
              <a:rPr lang="cs-CZ" dirty="0" smtClean="0"/>
              <a:t>Parkování – po několika měsících</a:t>
            </a:r>
          </a:p>
          <a:p>
            <a:endParaRPr lang="cs-CZ" dirty="0" smtClean="0"/>
          </a:p>
          <a:p>
            <a:r>
              <a:rPr lang="cs-CZ" b="1" dirty="0" smtClean="0"/>
              <a:t>Údržba</a:t>
            </a:r>
            <a:r>
              <a:rPr lang="cs-CZ" dirty="0" smtClean="0"/>
              <a:t> – kosení, závlaha, přihnojování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32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Betonové vegetační tvarovky na parkovišti; A – mřížkový typ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913" y="2119313"/>
            <a:ext cx="5227537" cy="360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4818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Betonové vegetační tvarovky na parkovišti; </a:t>
            </a:r>
            <a:br>
              <a:rPr lang="cs-CZ" sz="2800" dirty="0" smtClean="0"/>
            </a:br>
            <a:r>
              <a:rPr lang="cs-CZ" sz="2800" dirty="0" smtClean="0"/>
              <a:t>B – patkový typ</a:t>
            </a:r>
            <a:endParaRPr lang="cs-CZ" sz="28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730" y="2139702"/>
            <a:ext cx="5391903" cy="3562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91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HURYCH, Václav. </a:t>
            </a:r>
            <a:r>
              <a:rPr lang="cs-CZ" i="1" dirty="0"/>
              <a:t>Tvorba zeleně</a:t>
            </a:r>
            <a:r>
              <a:rPr lang="cs-CZ" dirty="0"/>
              <a:t>: </a:t>
            </a:r>
            <a:r>
              <a:rPr lang="cs-CZ" i="1" dirty="0"/>
              <a:t>sadovnictví - krajinářství</a:t>
            </a:r>
            <a:r>
              <a:rPr lang="cs-CZ" dirty="0"/>
              <a:t>. 1. vyd. Mělník: Vyšší odborná škola zahradnická a Střední zahradnická škola ve spolupráci s </a:t>
            </a:r>
            <a:r>
              <a:rPr lang="cs-CZ" dirty="0" err="1"/>
              <a:t>Grada</a:t>
            </a:r>
            <a:r>
              <a:rPr lang="cs-CZ" dirty="0"/>
              <a:t> </a:t>
            </a:r>
            <a:r>
              <a:rPr lang="cs-CZ" dirty="0" err="1"/>
              <a:t>Publishing</a:t>
            </a:r>
            <a:r>
              <a:rPr lang="cs-CZ" dirty="0"/>
              <a:t>, 2011, 303 s. </a:t>
            </a:r>
            <a:r>
              <a:rPr lang="cs-CZ"/>
              <a:t>ISBN 978-80-247-3605-1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57228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78</TotalTime>
  <Words>418</Words>
  <Application>Microsoft Office PowerPoint</Application>
  <PresentationFormat>Předvádění na obrazovce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Špendlík</vt:lpstr>
      <vt:lpstr>Prezentace aplikace PowerPoint</vt:lpstr>
      <vt:lpstr>Cesty v SÚ  - zatravněné pískové</vt:lpstr>
      <vt:lpstr>Pískové cesty</vt:lpstr>
      <vt:lpstr>Postup</vt:lpstr>
      <vt:lpstr>Mlátový povrch</vt:lpstr>
      <vt:lpstr>Příklad konstrukce mlatového povrchu pro větší zátěž (hloubka lože 500 mm)</vt:lpstr>
      <vt:lpstr>Minerální beton</vt:lpstr>
      <vt:lpstr>Odpočívadla</vt:lpstr>
      <vt:lpstr>Parkoviště</vt:lpstr>
      <vt:lpstr>Parkoviště ze zatravňovacích dlaždic (tvarovek)</vt:lpstr>
      <vt:lpstr>Betonové vegetační tvarovky na parkovišti; A – mřížkový typ</vt:lpstr>
      <vt:lpstr>Betonové vegetační tvarovky na parkovišti;  B – patkový typ</vt:lpstr>
      <vt:lpstr>Zdroje:</vt:lpstr>
    </vt:vector>
  </TitlesOfParts>
  <Company>Slumbi s.r.o.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Cesty zatravněné pískové</dc:title>
  <dc:creator>Miroslav Brimus</dc:creator>
  <cp:lastModifiedBy>Miroslav Brimus</cp:lastModifiedBy>
  <cp:revision>13</cp:revision>
  <dcterms:created xsi:type="dcterms:W3CDTF">2013-04-28T13:46:54Z</dcterms:created>
  <dcterms:modified xsi:type="dcterms:W3CDTF">2013-05-08T13:55:58Z</dcterms:modified>
</cp:coreProperties>
</file>