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86" r:id="rId2"/>
    <p:sldId id="256" r:id="rId3"/>
    <p:sldId id="257" r:id="rId4"/>
    <p:sldId id="258" r:id="rId5"/>
    <p:sldId id="259" r:id="rId6"/>
    <p:sldId id="27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8" r:id="rId24"/>
    <p:sldId id="282" r:id="rId25"/>
    <p:sldId id="280" r:id="rId26"/>
    <p:sldId id="281" r:id="rId27"/>
    <p:sldId id="283" r:id="rId28"/>
    <p:sldId id="284" r:id="rId29"/>
    <p:sldId id="285" r:id="rId3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cs-CZ" smtClean="0"/>
              <a:t>Kliknutím lze upravit styl.</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0935E138-F5FA-439A-B170-E70BD0825031}" type="datetimeFigureOut">
              <a:rPr lang="cs-CZ" smtClean="0"/>
              <a:t>8.5.2013</a:t>
            </a:fld>
            <a:endParaRPr lang="cs-CZ"/>
          </a:p>
        </p:txBody>
      </p:sp>
      <p:sp>
        <p:nvSpPr>
          <p:cNvPr id="5" name="Footer Placeholder 4"/>
          <p:cNvSpPr>
            <a:spLocks noGrp="1"/>
          </p:cNvSpPr>
          <p:nvPr>
            <p:ph type="ftr" sz="quarter" idx="11"/>
          </p:nvPr>
        </p:nvSpPr>
        <p:spPr>
          <a:xfrm>
            <a:off x="1174044" y="5357592"/>
            <a:ext cx="5034845" cy="365125"/>
          </a:xfrm>
        </p:spPr>
        <p:txBody>
          <a:bodyPr/>
          <a:lstStyle/>
          <a:p>
            <a:endParaRPr lang="cs-CZ"/>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9E74F7BD-25FA-49D8-AE57-20A796D4F126}"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935E138-F5FA-439A-B170-E70BD0825031}" type="datetimeFigureOut">
              <a:rPr lang="cs-CZ" smtClean="0"/>
              <a:t>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E74F7BD-25FA-49D8-AE57-20A796D4F126}"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0935E138-F5FA-439A-B170-E70BD0825031}" type="datetimeFigureOut">
              <a:rPr lang="cs-CZ" smtClean="0"/>
              <a:t>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E74F7BD-25FA-49D8-AE57-20A796D4F126}"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0935E138-F5FA-439A-B170-E70BD0825031}" type="datetimeFigureOut">
              <a:rPr lang="cs-CZ" smtClean="0"/>
              <a:t>8.5.2013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E74F7BD-25FA-49D8-AE57-20A796D4F126}" type="slidenum">
              <a:rPr lang="cs-CZ" smtClean="0"/>
              <a:t>‹#›</a:t>
            </a:fld>
            <a:endParaRPr lang="cs-CZ"/>
          </a:p>
        </p:txBody>
      </p:sp>
      <p:sp>
        <p:nvSpPr>
          <p:cNvPr id="9" name="Content Placeholder 8"/>
          <p:cNvSpPr>
            <a:spLocks noGrp="1"/>
          </p:cNvSpPr>
          <p:nvPr>
            <p:ph sz="quarter" idx="13"/>
          </p:nvPr>
        </p:nvSpPr>
        <p:spPr>
          <a:xfrm>
            <a:off x="1298448" y="2121407"/>
            <a:ext cx="3200400" cy="360273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0935E138-F5FA-439A-B170-E70BD0825031}" type="datetimeFigureOut">
              <a:rPr lang="cs-CZ" smtClean="0"/>
              <a:t>8.5.2013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E74F7BD-25FA-49D8-AE57-20A796D4F126}" type="slidenum">
              <a:rPr lang="cs-CZ" smtClean="0"/>
              <a:t>‹#›</a:t>
            </a:fld>
            <a:endParaRPr lang="cs-CZ"/>
          </a:p>
        </p:txBody>
      </p:sp>
      <p:sp>
        <p:nvSpPr>
          <p:cNvPr id="11" name="Content Placeholder 10"/>
          <p:cNvSpPr>
            <a:spLocks noGrp="1"/>
          </p:cNvSpPr>
          <p:nvPr>
            <p:ph sz="quarter" idx="13"/>
          </p:nvPr>
        </p:nvSpPr>
        <p:spPr>
          <a:xfrm>
            <a:off x="1298448" y="2944368"/>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0935E138-F5FA-439A-B170-E70BD0825031}" type="datetimeFigureOut">
              <a:rPr lang="cs-CZ" smtClean="0"/>
              <a:t>8.5.2013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E74F7BD-25FA-49D8-AE57-20A796D4F126}"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35E138-F5FA-439A-B170-E70BD0825031}" type="datetimeFigureOut">
              <a:rPr lang="cs-CZ" smtClean="0"/>
              <a:t>8.5.2013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E74F7BD-25FA-49D8-AE57-20A796D4F12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cs-CZ" smtClean="0"/>
              <a:t>Kliknutím lze upravit styl.</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60000">
            <a:off x="6341698" y="5885672"/>
            <a:ext cx="1213821" cy="365125"/>
          </a:xfrm>
        </p:spPr>
        <p:txBody>
          <a:bodyPr/>
          <a:lstStyle/>
          <a:p>
            <a:fld id="{0935E138-F5FA-439A-B170-E70BD0825031}" type="datetimeFigureOut">
              <a:rPr lang="cs-CZ" smtClean="0"/>
              <a:t>8.5.2013</a:t>
            </a:fld>
            <a:endParaRPr lang="cs-CZ"/>
          </a:p>
        </p:txBody>
      </p:sp>
      <p:sp>
        <p:nvSpPr>
          <p:cNvPr id="6" name="Footer Placeholder 5"/>
          <p:cNvSpPr>
            <a:spLocks noGrp="1"/>
          </p:cNvSpPr>
          <p:nvPr>
            <p:ph type="ftr" sz="quarter" idx="11"/>
          </p:nvPr>
        </p:nvSpPr>
        <p:spPr>
          <a:xfrm rot="-60000">
            <a:off x="914554" y="5829261"/>
            <a:ext cx="3522607" cy="365125"/>
          </a:xfrm>
        </p:spPr>
        <p:txBody>
          <a:bodyPr/>
          <a:lstStyle/>
          <a:p>
            <a:endParaRPr lang="cs-CZ"/>
          </a:p>
        </p:txBody>
      </p:sp>
      <p:sp>
        <p:nvSpPr>
          <p:cNvPr id="7" name="Slide Number Placeholder 6"/>
          <p:cNvSpPr>
            <a:spLocks noGrp="1"/>
          </p:cNvSpPr>
          <p:nvPr>
            <p:ph type="sldNum" sz="quarter" idx="12"/>
          </p:nvPr>
        </p:nvSpPr>
        <p:spPr>
          <a:xfrm rot="60000">
            <a:off x="7557313" y="5896961"/>
            <a:ext cx="554023" cy="365125"/>
          </a:xfrm>
        </p:spPr>
        <p:txBody>
          <a:bodyPr/>
          <a:lstStyle/>
          <a:p>
            <a:fld id="{9E74F7BD-25FA-49D8-AE57-20A796D4F126}"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cs-CZ" smtClean="0"/>
              <a:t>Kliknutím lze upravit styl.</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60000">
            <a:off x="6345936" y="5888737"/>
            <a:ext cx="1213821" cy="365125"/>
          </a:xfrm>
        </p:spPr>
        <p:txBody>
          <a:bodyPr/>
          <a:lstStyle/>
          <a:p>
            <a:fld id="{0935E138-F5FA-439A-B170-E70BD0825031}" type="datetimeFigureOut">
              <a:rPr lang="cs-CZ" smtClean="0"/>
              <a:t>8.5.2013</a:t>
            </a:fld>
            <a:endParaRPr lang="cs-CZ"/>
          </a:p>
        </p:txBody>
      </p:sp>
      <p:sp>
        <p:nvSpPr>
          <p:cNvPr id="6" name="Footer Placeholder 5"/>
          <p:cNvSpPr>
            <a:spLocks noGrp="1"/>
          </p:cNvSpPr>
          <p:nvPr>
            <p:ph type="ftr" sz="quarter" idx="11"/>
          </p:nvPr>
        </p:nvSpPr>
        <p:spPr>
          <a:xfrm rot="-60000">
            <a:off x="914569" y="5831037"/>
            <a:ext cx="3319043" cy="365125"/>
          </a:xfrm>
        </p:spPr>
        <p:txBody>
          <a:bodyPr/>
          <a:lstStyle/>
          <a:p>
            <a:endParaRPr lang="cs-CZ"/>
          </a:p>
        </p:txBody>
      </p:sp>
      <p:sp>
        <p:nvSpPr>
          <p:cNvPr id="7" name="Slide Number Placeholder 6"/>
          <p:cNvSpPr>
            <a:spLocks noGrp="1"/>
          </p:cNvSpPr>
          <p:nvPr>
            <p:ph type="sldNum" sz="quarter" idx="12"/>
          </p:nvPr>
        </p:nvSpPr>
        <p:spPr>
          <a:xfrm rot="60000">
            <a:off x="7562089" y="5900026"/>
            <a:ext cx="554023" cy="365125"/>
          </a:xfrm>
        </p:spPr>
        <p:txBody>
          <a:bodyPr/>
          <a:lstStyle/>
          <a:p>
            <a:fld id="{9E74F7BD-25FA-49D8-AE57-20A796D4F126}"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935E138-F5FA-439A-B170-E70BD0825031}" type="datetimeFigureOut">
              <a:rPr lang="cs-CZ" smtClean="0"/>
              <a:t>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E74F7BD-25FA-49D8-AE57-20A796D4F12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935E138-F5FA-439A-B170-E70BD0825031}" type="datetimeFigureOut">
              <a:rPr lang="cs-CZ" smtClean="0"/>
              <a:t>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E74F7BD-25FA-49D8-AE57-20A796D4F126}"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0935E138-F5FA-439A-B170-E70BD0825031}" type="datetimeFigureOut">
              <a:rPr lang="cs-CZ" smtClean="0"/>
              <a:t>8.5.2013</a:t>
            </a:fld>
            <a:endParaRPr lang="cs-CZ"/>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cs-CZ"/>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9E74F7BD-25FA-49D8-AE57-20A796D4F126}"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366858102"/>
              </p:ext>
            </p:extLst>
          </p:nvPr>
        </p:nvGraphicFramePr>
        <p:xfrm>
          <a:off x="2051721" y="836711"/>
          <a:ext cx="4896543" cy="4320481"/>
        </p:xfrm>
        <a:graphic>
          <a:graphicData uri="http://schemas.openxmlformats.org/drawingml/2006/table">
            <a:tbl>
              <a:tblPr firstRow="1" firstCol="1" bandRow="1">
                <a:tableStyleId>{21E4AEA4-8DFA-4A89-87EB-49C32662AFE0}</a:tableStyleId>
              </a:tblPr>
              <a:tblGrid>
                <a:gridCol w="1294571"/>
                <a:gridCol w="3601972"/>
              </a:tblGrid>
              <a:tr h="242884">
                <a:tc>
                  <a:txBody>
                    <a:bodyPr/>
                    <a:lstStyle/>
                    <a:p>
                      <a:pPr>
                        <a:lnSpc>
                          <a:spcPct val="115000"/>
                        </a:lnSpc>
                        <a:spcBef>
                          <a:spcPts val="1200"/>
                        </a:spcBef>
                        <a:spcAft>
                          <a:spcPts val="0"/>
                        </a:spcAft>
                      </a:pPr>
                      <a:r>
                        <a:rPr lang="cs-CZ" sz="900" dirty="0">
                          <a:effectLst/>
                        </a:rPr>
                        <a:t>Číslo projektu</a:t>
                      </a:r>
                      <a:endParaRPr lang="cs-CZ" sz="900" dirty="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CZ.1.07/1.5.00/34.0565</a:t>
                      </a:r>
                      <a:endParaRPr lang="cs-CZ" sz="900">
                        <a:effectLst/>
                        <a:latin typeface="Calibri"/>
                        <a:ea typeface="Calibri"/>
                        <a:cs typeface="Times New Roman"/>
                      </a:endParaRPr>
                    </a:p>
                  </a:txBody>
                  <a:tcPr marL="54143" marR="54143" marT="0" marB="0" anchor="ctr"/>
                </a:tc>
              </a:tr>
              <a:tr h="348039">
                <a:tc>
                  <a:txBody>
                    <a:bodyPr/>
                    <a:lstStyle/>
                    <a:p>
                      <a:pPr>
                        <a:lnSpc>
                          <a:spcPct val="115000"/>
                        </a:lnSpc>
                        <a:spcBef>
                          <a:spcPts val="1200"/>
                        </a:spcBef>
                        <a:spcAft>
                          <a:spcPts val="0"/>
                        </a:spcAft>
                      </a:pPr>
                      <a:r>
                        <a:rPr lang="cs-CZ" sz="900">
                          <a:effectLst/>
                        </a:rPr>
                        <a:t>Číslo materiálu</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dirty="0" smtClean="0">
                          <a:effectLst/>
                        </a:rPr>
                        <a:t>VY-32-INOVACE-500  </a:t>
                      </a:r>
                      <a:r>
                        <a:rPr lang="cs-CZ" sz="900" dirty="0">
                          <a:effectLst/>
                        </a:rPr>
                        <a:t>Stavby v sadovnických úpravách – ekologické bazény</a:t>
                      </a:r>
                      <a:endParaRPr lang="cs-CZ" sz="900" dirty="0">
                        <a:effectLst/>
                        <a:latin typeface="Calibri"/>
                        <a:ea typeface="Calibri"/>
                        <a:cs typeface="Times New Roman"/>
                      </a:endParaRPr>
                    </a:p>
                  </a:txBody>
                  <a:tcPr marL="54143" marR="54143" marT="0" marB="0" anchor="ctr"/>
                </a:tc>
              </a:tr>
              <a:tr h="373184">
                <a:tc>
                  <a:txBody>
                    <a:bodyPr/>
                    <a:lstStyle/>
                    <a:p>
                      <a:pPr>
                        <a:lnSpc>
                          <a:spcPct val="115000"/>
                        </a:lnSpc>
                        <a:spcBef>
                          <a:spcPts val="1200"/>
                        </a:spcBef>
                        <a:spcAft>
                          <a:spcPts val="0"/>
                        </a:spcAft>
                      </a:pPr>
                      <a:r>
                        <a:rPr lang="cs-CZ" sz="900" dirty="0">
                          <a:effectLst/>
                        </a:rPr>
                        <a:t>Název školy</a:t>
                      </a:r>
                      <a:endParaRPr lang="cs-CZ" sz="900" dirty="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Masarykova střední škola zemědělská a Vyšší odborná škola, Opava, příspěvková organizace</a:t>
                      </a:r>
                      <a:endParaRPr lang="cs-CZ" sz="900">
                        <a:effectLst/>
                        <a:latin typeface="Calibri"/>
                        <a:ea typeface="Calibri"/>
                        <a:cs typeface="Times New Roman"/>
                      </a:endParaRPr>
                    </a:p>
                  </a:txBody>
                  <a:tcPr marL="54143" marR="54143" marT="0" marB="0" anchor="ctr"/>
                </a:tc>
              </a:tr>
              <a:tr h="248599">
                <a:tc>
                  <a:txBody>
                    <a:bodyPr/>
                    <a:lstStyle/>
                    <a:p>
                      <a:pPr>
                        <a:lnSpc>
                          <a:spcPct val="115000"/>
                        </a:lnSpc>
                        <a:spcBef>
                          <a:spcPts val="1200"/>
                        </a:spcBef>
                        <a:spcAft>
                          <a:spcPts val="0"/>
                        </a:spcAft>
                      </a:pPr>
                      <a:r>
                        <a:rPr lang="cs-CZ" sz="900">
                          <a:effectLst/>
                        </a:rPr>
                        <a:t>Autor</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Ing. Daniela Brímusová</a:t>
                      </a:r>
                      <a:endParaRPr lang="cs-CZ" sz="900">
                        <a:effectLst/>
                        <a:latin typeface="Calibri"/>
                        <a:ea typeface="Calibri"/>
                        <a:cs typeface="Times New Roman"/>
                      </a:endParaRPr>
                    </a:p>
                  </a:txBody>
                  <a:tcPr marL="54143" marR="54143" marT="0" marB="0" anchor="ctr"/>
                </a:tc>
              </a:tr>
              <a:tr h="350324">
                <a:tc>
                  <a:txBody>
                    <a:bodyPr/>
                    <a:lstStyle/>
                    <a:p>
                      <a:pPr>
                        <a:lnSpc>
                          <a:spcPct val="115000"/>
                        </a:lnSpc>
                        <a:spcBef>
                          <a:spcPts val="1200"/>
                        </a:spcBef>
                        <a:spcAft>
                          <a:spcPts val="0"/>
                        </a:spcAft>
                      </a:pPr>
                      <a:r>
                        <a:rPr lang="cs-CZ" sz="900">
                          <a:effectLst/>
                        </a:rPr>
                        <a:t>Průřezová témata</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Člověk a životní prostředí</a:t>
                      </a:r>
                      <a:endParaRPr lang="cs-CZ" sz="900">
                        <a:effectLst/>
                        <a:latin typeface="Calibri"/>
                        <a:ea typeface="Calibri"/>
                        <a:cs typeface="Times New Roman"/>
                      </a:endParaRPr>
                    </a:p>
                  </a:txBody>
                  <a:tcPr marL="54143" marR="54143" marT="0" marB="0" anchor="ctr"/>
                </a:tc>
              </a:tr>
              <a:tr h="322893">
                <a:tc>
                  <a:txBody>
                    <a:bodyPr/>
                    <a:lstStyle/>
                    <a:p>
                      <a:pPr>
                        <a:lnSpc>
                          <a:spcPct val="115000"/>
                        </a:lnSpc>
                        <a:spcBef>
                          <a:spcPts val="1200"/>
                        </a:spcBef>
                        <a:spcAft>
                          <a:spcPts val="0"/>
                        </a:spcAft>
                      </a:pPr>
                      <a:r>
                        <a:rPr lang="cs-CZ" sz="900">
                          <a:effectLst/>
                        </a:rPr>
                        <a:t>Tematický celek</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Sadovnické úpravy</a:t>
                      </a:r>
                      <a:endParaRPr lang="cs-CZ" sz="900">
                        <a:effectLst/>
                        <a:latin typeface="Calibri"/>
                        <a:ea typeface="Calibri"/>
                        <a:cs typeface="Times New Roman"/>
                      </a:endParaRPr>
                    </a:p>
                  </a:txBody>
                  <a:tcPr marL="54143" marR="54143" marT="0" marB="0" anchor="ctr"/>
                </a:tc>
              </a:tr>
              <a:tr h="322321">
                <a:tc>
                  <a:txBody>
                    <a:bodyPr/>
                    <a:lstStyle/>
                    <a:p>
                      <a:pPr>
                        <a:lnSpc>
                          <a:spcPct val="115000"/>
                        </a:lnSpc>
                        <a:spcBef>
                          <a:spcPts val="1200"/>
                        </a:spcBef>
                        <a:spcAft>
                          <a:spcPts val="0"/>
                        </a:spcAft>
                      </a:pPr>
                      <a:r>
                        <a:rPr lang="cs-CZ" sz="900">
                          <a:effectLst/>
                        </a:rPr>
                        <a:t>Ročník</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1.</a:t>
                      </a:r>
                      <a:endParaRPr lang="cs-CZ" sz="900">
                        <a:effectLst/>
                        <a:latin typeface="Calibri"/>
                        <a:ea typeface="Calibri"/>
                        <a:cs typeface="Times New Roman"/>
                      </a:endParaRPr>
                    </a:p>
                  </a:txBody>
                  <a:tcPr marL="54143" marR="54143" marT="0" marB="0" anchor="ctr"/>
                </a:tc>
              </a:tr>
              <a:tr h="310892">
                <a:tc>
                  <a:txBody>
                    <a:bodyPr/>
                    <a:lstStyle/>
                    <a:p>
                      <a:pPr>
                        <a:lnSpc>
                          <a:spcPct val="115000"/>
                        </a:lnSpc>
                        <a:spcBef>
                          <a:spcPts val="1200"/>
                        </a:spcBef>
                        <a:spcAft>
                          <a:spcPts val="0"/>
                        </a:spcAft>
                      </a:pPr>
                      <a:r>
                        <a:rPr lang="cs-CZ" sz="900">
                          <a:effectLst/>
                        </a:rPr>
                        <a:t>Datum tvorby</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13. 2. 2013</a:t>
                      </a:r>
                      <a:endParaRPr lang="cs-CZ" sz="900">
                        <a:effectLst/>
                        <a:latin typeface="Calibri"/>
                        <a:ea typeface="Calibri"/>
                        <a:cs typeface="Times New Roman"/>
                      </a:endParaRPr>
                    </a:p>
                  </a:txBody>
                  <a:tcPr marL="54143" marR="54143" marT="0" marB="0" anchor="ctr"/>
                </a:tc>
              </a:tr>
              <a:tr h="348039">
                <a:tc>
                  <a:txBody>
                    <a:bodyPr/>
                    <a:lstStyle/>
                    <a:p>
                      <a:pPr>
                        <a:lnSpc>
                          <a:spcPct val="115000"/>
                        </a:lnSpc>
                        <a:spcBef>
                          <a:spcPts val="1200"/>
                        </a:spcBef>
                        <a:spcAft>
                          <a:spcPts val="0"/>
                        </a:spcAft>
                      </a:pPr>
                      <a:r>
                        <a:rPr lang="cs-CZ" sz="900">
                          <a:effectLst/>
                        </a:rPr>
                        <a:t>Datum a místo ověření</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15. 2. 2013 SAD 1. Za</a:t>
                      </a:r>
                      <a:endParaRPr lang="cs-CZ" sz="900">
                        <a:effectLst/>
                        <a:latin typeface="Calibri"/>
                        <a:ea typeface="Calibri"/>
                        <a:cs typeface="Times New Roman"/>
                      </a:endParaRPr>
                    </a:p>
                  </a:txBody>
                  <a:tcPr marL="54143" marR="54143" marT="0" marB="0" anchor="ctr"/>
                </a:tc>
              </a:tr>
              <a:tr h="348039">
                <a:tc>
                  <a:txBody>
                    <a:bodyPr/>
                    <a:lstStyle/>
                    <a:p>
                      <a:pPr>
                        <a:lnSpc>
                          <a:spcPct val="115000"/>
                        </a:lnSpc>
                        <a:spcBef>
                          <a:spcPts val="1200"/>
                        </a:spcBef>
                        <a:spcAft>
                          <a:spcPts val="0"/>
                        </a:spcAft>
                      </a:pPr>
                      <a:r>
                        <a:rPr lang="cs-CZ" sz="900">
                          <a:effectLst/>
                        </a:rPr>
                        <a:t>Druh učebního materiálu</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Prezentace</a:t>
                      </a:r>
                      <a:endParaRPr lang="cs-CZ" sz="900">
                        <a:effectLst/>
                        <a:latin typeface="Calibri"/>
                        <a:ea typeface="Calibri"/>
                        <a:cs typeface="Times New Roman"/>
                      </a:endParaRPr>
                    </a:p>
                  </a:txBody>
                  <a:tcPr marL="54143" marR="54143" marT="0" marB="0" anchor="ctr"/>
                </a:tc>
              </a:tr>
              <a:tr h="216024">
                <a:tc>
                  <a:txBody>
                    <a:bodyPr/>
                    <a:lstStyle/>
                    <a:p>
                      <a:pPr>
                        <a:lnSpc>
                          <a:spcPct val="115000"/>
                        </a:lnSpc>
                        <a:spcBef>
                          <a:spcPts val="1200"/>
                        </a:spcBef>
                        <a:spcAft>
                          <a:spcPts val="0"/>
                        </a:spcAft>
                      </a:pPr>
                      <a:r>
                        <a:rPr lang="cs-CZ" sz="900">
                          <a:effectLst/>
                        </a:rPr>
                        <a:t>Anotace</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Výklad nové látky – názornější a přehlednější vysvětlení učiva</a:t>
                      </a:r>
                      <a:endParaRPr lang="cs-CZ" sz="900">
                        <a:effectLst/>
                        <a:latin typeface="Calibri"/>
                        <a:ea typeface="Calibri"/>
                        <a:cs typeface="Times New Roman"/>
                      </a:endParaRPr>
                    </a:p>
                  </a:txBody>
                  <a:tcPr marL="54143" marR="54143" marT="0" marB="0" anchor="ctr"/>
                </a:tc>
              </a:tr>
              <a:tr h="254315">
                <a:tc>
                  <a:txBody>
                    <a:bodyPr/>
                    <a:lstStyle/>
                    <a:p>
                      <a:pPr>
                        <a:lnSpc>
                          <a:spcPct val="115000"/>
                        </a:lnSpc>
                        <a:spcBef>
                          <a:spcPts val="1200"/>
                        </a:spcBef>
                        <a:spcAft>
                          <a:spcPts val="0"/>
                        </a:spcAft>
                      </a:pPr>
                      <a:r>
                        <a:rPr lang="cs-CZ" sz="900">
                          <a:effectLst/>
                        </a:rPr>
                        <a:t>Klíčová slova</a:t>
                      </a:r>
                      <a:endParaRPr lang="cs-CZ" sz="900">
                        <a:effectLst/>
                        <a:latin typeface="Calibri"/>
                        <a:ea typeface="Calibri"/>
                        <a:cs typeface="Times New Roman"/>
                      </a:endParaRPr>
                    </a:p>
                  </a:txBody>
                  <a:tcPr marL="54143" marR="54143" marT="0" marB="0" anchor="ctr"/>
                </a:tc>
                <a:tc>
                  <a:txBody>
                    <a:bodyPr/>
                    <a:lstStyle/>
                    <a:p>
                      <a:pPr>
                        <a:lnSpc>
                          <a:spcPct val="115000"/>
                        </a:lnSpc>
                        <a:spcBef>
                          <a:spcPts val="1200"/>
                        </a:spcBef>
                        <a:spcAft>
                          <a:spcPts val="0"/>
                        </a:spcAft>
                      </a:pPr>
                      <a:r>
                        <a:rPr lang="cs-CZ" sz="900">
                          <a:effectLst/>
                        </a:rPr>
                        <a:t>Koupací, regenerační část, cirkulace, samočištění</a:t>
                      </a:r>
                      <a:endParaRPr lang="cs-CZ" sz="900">
                        <a:effectLst/>
                        <a:latin typeface="Calibri"/>
                        <a:ea typeface="Calibri"/>
                        <a:cs typeface="Times New Roman"/>
                      </a:endParaRPr>
                    </a:p>
                  </a:txBody>
                  <a:tcPr marL="54143" marR="54143" marT="0" marB="0" anchor="ctr"/>
                </a:tc>
              </a:tr>
              <a:tr h="434905">
                <a:tc>
                  <a:txBody>
                    <a:bodyPr/>
                    <a:lstStyle/>
                    <a:p>
                      <a:pPr>
                        <a:lnSpc>
                          <a:spcPct val="115000"/>
                        </a:lnSpc>
                        <a:spcAft>
                          <a:spcPts val="0"/>
                        </a:spcAft>
                      </a:pPr>
                      <a:r>
                        <a:rPr lang="cs-CZ" sz="900">
                          <a:effectLst/>
                        </a:rPr>
                        <a:t>Metodický pokyn</a:t>
                      </a:r>
                      <a:endParaRPr lang="cs-CZ" sz="900">
                        <a:effectLst/>
                        <a:latin typeface="Calibri"/>
                        <a:ea typeface="Calibri"/>
                        <a:cs typeface="Times New Roman"/>
                      </a:endParaRPr>
                    </a:p>
                  </a:txBody>
                  <a:tcPr marL="54143" marR="54143" marT="0" marB="0" anchor="ctr"/>
                </a:tc>
                <a:tc>
                  <a:txBody>
                    <a:bodyPr/>
                    <a:lstStyle/>
                    <a:p>
                      <a:pPr>
                        <a:lnSpc>
                          <a:spcPct val="115000"/>
                        </a:lnSpc>
                        <a:spcAft>
                          <a:spcPts val="0"/>
                        </a:spcAft>
                      </a:pPr>
                      <a:r>
                        <a:rPr lang="cs-CZ" sz="900">
                          <a:effectLst/>
                        </a:rPr>
                        <a:t>Určeno k výkladu do hodiny i pro samostudium</a:t>
                      </a:r>
                    </a:p>
                    <a:p>
                      <a:pPr>
                        <a:lnSpc>
                          <a:spcPct val="115000"/>
                        </a:lnSpc>
                        <a:spcAft>
                          <a:spcPts val="0"/>
                        </a:spcAft>
                      </a:pPr>
                      <a:r>
                        <a:rPr lang="cs-CZ" sz="900">
                          <a:effectLst/>
                        </a:rPr>
                        <a:t>Možnosti využití – práce s učebnicí, internetem</a:t>
                      </a:r>
                      <a:endParaRPr lang="cs-CZ" sz="900">
                        <a:effectLst/>
                        <a:latin typeface="Calibri"/>
                        <a:ea typeface="Calibri"/>
                        <a:cs typeface="Times New Roman"/>
                      </a:endParaRPr>
                    </a:p>
                  </a:txBody>
                  <a:tcPr marL="54143" marR="54143" marT="0" marB="0" anchor="ctr"/>
                </a:tc>
              </a:tr>
              <a:tr h="200023">
                <a:tc gridSpan="2">
                  <a:txBody>
                    <a:bodyPr/>
                    <a:lstStyle/>
                    <a:p>
                      <a:pPr>
                        <a:lnSpc>
                          <a:spcPct val="115000"/>
                        </a:lnSpc>
                        <a:spcBef>
                          <a:spcPts val="1200"/>
                        </a:spcBef>
                        <a:spcAft>
                          <a:spcPts val="0"/>
                        </a:spcAft>
                      </a:pPr>
                      <a:r>
                        <a:rPr lang="cs-CZ" sz="900" dirty="0">
                          <a:effectLst/>
                        </a:rPr>
                        <a:t>Pokud není uvedeno jinak, použitý materiál je z vlastních zdrojů autora.</a:t>
                      </a:r>
                      <a:endParaRPr lang="cs-CZ" sz="900" dirty="0">
                        <a:effectLst/>
                        <a:latin typeface="Calibri"/>
                        <a:ea typeface="Calibri"/>
                        <a:cs typeface="Times New Roman"/>
                      </a:endParaRPr>
                    </a:p>
                  </a:txBody>
                  <a:tcPr marL="54143" marR="54143" marT="0" marB="0" anchor="ctr"/>
                </a:tc>
                <a:tc hMerge="1">
                  <a:txBody>
                    <a:bodyPr/>
                    <a:lstStyle/>
                    <a:p>
                      <a:endParaRPr lang="cs-CZ"/>
                    </a:p>
                  </a:txBody>
                  <a:tcPr/>
                </a:tc>
              </a:tr>
            </a:tbl>
          </a:graphicData>
        </a:graphic>
      </p:graphicFrame>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91680" y="5229200"/>
            <a:ext cx="6083808" cy="959736"/>
          </a:xfrm>
          <a:prstGeom prst="rect">
            <a:avLst/>
          </a:prstGeom>
        </p:spPr>
      </p:pic>
    </p:spTree>
    <p:extLst>
      <p:ext uri="{BB962C8B-B14F-4D97-AF65-F5344CB8AC3E}">
        <p14:creationId xmlns:p14="http://schemas.microsoft.com/office/powerpoint/2010/main" val="1170640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331640" y="2348880"/>
            <a:ext cx="6408711" cy="2448272"/>
          </a:xfrm>
        </p:spPr>
        <p:txBody>
          <a:bodyPr>
            <a:normAutofit/>
          </a:bodyPr>
          <a:lstStyle/>
          <a:p>
            <a:r>
              <a:rPr lang="cs-CZ" sz="3600" dirty="0" smtClean="0"/>
              <a:t>Stavby v sadovnických úpravách </a:t>
            </a:r>
            <a:br>
              <a:rPr lang="cs-CZ" sz="3600" dirty="0" smtClean="0"/>
            </a:br>
            <a:r>
              <a:rPr lang="cs-CZ" sz="3600" dirty="0" smtClean="0"/>
              <a:t>– </a:t>
            </a:r>
            <a:br>
              <a:rPr lang="cs-CZ" sz="3600" dirty="0" smtClean="0"/>
            </a:br>
            <a:r>
              <a:rPr lang="cs-CZ" sz="3600" dirty="0" smtClean="0"/>
              <a:t>Ekologické bazény</a:t>
            </a:r>
            <a:endParaRPr lang="cs-CZ" sz="3600" dirty="0"/>
          </a:p>
        </p:txBody>
      </p:sp>
    </p:spTree>
    <p:extLst>
      <p:ext uri="{BB962C8B-B14F-4D97-AF65-F5344CB8AC3E}">
        <p14:creationId xmlns:p14="http://schemas.microsoft.com/office/powerpoint/2010/main" val="2966222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Princip ekologického koupacího jezírka I.</a:t>
            </a:r>
            <a:endParaRPr lang="cs-CZ" dirty="0"/>
          </a:p>
        </p:txBody>
      </p:sp>
      <p:sp>
        <p:nvSpPr>
          <p:cNvPr id="3" name="Zástupný symbol pro obsah 2"/>
          <p:cNvSpPr>
            <a:spLocks noGrp="1"/>
          </p:cNvSpPr>
          <p:nvPr>
            <p:ph idx="1"/>
          </p:nvPr>
        </p:nvSpPr>
        <p:spPr/>
        <p:txBody>
          <a:bodyPr/>
          <a:lstStyle/>
          <a:p>
            <a:r>
              <a:rPr lang="cs-CZ" dirty="0" smtClean="0"/>
              <a:t>Čištění vody pouze biologickou součinností rostlin, substrátu a mikroorganismů</a:t>
            </a:r>
          </a:p>
          <a:p>
            <a:r>
              <a:rPr lang="cs-CZ" dirty="0" smtClean="0"/>
              <a:t>Jedná se tedy o měkkou chemicky neupravenou vodu</a:t>
            </a:r>
          </a:p>
          <a:p>
            <a:r>
              <a:rPr lang="cs-CZ" dirty="0" smtClean="0"/>
              <a:t>Úprava jezírka je méně náročná, než péče o dokonalý trávník</a:t>
            </a:r>
          </a:p>
          <a:p>
            <a:endParaRPr lang="cs-CZ" dirty="0" smtClean="0"/>
          </a:p>
          <a:p>
            <a:endParaRPr lang="cs-CZ" dirty="0"/>
          </a:p>
        </p:txBody>
      </p:sp>
    </p:spTree>
    <p:extLst>
      <p:ext uri="{BB962C8B-B14F-4D97-AF65-F5344CB8AC3E}">
        <p14:creationId xmlns:p14="http://schemas.microsoft.com/office/powerpoint/2010/main" val="2155500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Princip ekologického koupacího </a:t>
            </a:r>
            <a:r>
              <a:rPr lang="cs-CZ" dirty="0" smtClean="0"/>
              <a:t>jezírka II.</a:t>
            </a:r>
            <a:endParaRPr lang="cs-CZ" dirty="0"/>
          </a:p>
        </p:txBody>
      </p:sp>
      <p:sp>
        <p:nvSpPr>
          <p:cNvPr id="3" name="Zástupný symbol pro obsah 2"/>
          <p:cNvSpPr>
            <a:spLocks noGrp="1"/>
          </p:cNvSpPr>
          <p:nvPr>
            <p:ph idx="1"/>
          </p:nvPr>
        </p:nvSpPr>
        <p:spPr/>
        <p:txBody>
          <a:bodyPr>
            <a:normAutofit fontScale="85000" lnSpcReduction="10000"/>
          </a:bodyPr>
          <a:lstStyle/>
          <a:p>
            <a:pPr marL="0" indent="0">
              <a:buNone/>
            </a:pPr>
            <a:r>
              <a:rPr lang="cs-CZ" dirty="0" smtClean="0"/>
              <a:t>Koupací jezírko se skládá ze dvou částí:</a:t>
            </a:r>
          </a:p>
          <a:p>
            <a:r>
              <a:rPr lang="cs-CZ" b="1" dirty="0" smtClean="0"/>
              <a:t>Koupací část </a:t>
            </a:r>
            <a:r>
              <a:rPr lang="cs-CZ" dirty="0" smtClean="0"/>
              <a:t>– nejhlubší zóna s možností vstupu. Je bez substrátu a bez rostlin. Staví se z nejrůznějších materiálů, nejobvyklejší bývá fólie</a:t>
            </a:r>
          </a:p>
          <a:p>
            <a:endParaRPr lang="cs-CZ" dirty="0" smtClean="0"/>
          </a:p>
          <a:p>
            <a:r>
              <a:rPr lang="cs-CZ" b="1" dirty="0" smtClean="0"/>
              <a:t>Regenerační plocha </a:t>
            </a:r>
            <a:r>
              <a:rPr lang="cs-CZ" dirty="0" smtClean="0"/>
              <a:t>– klidná vodní hladina s hloubkou vody do 1 m, vyplněná substrátem a osázená speciálními vodními rostlinami. Tyto rostliny vytvářejí s pomocí nejrůznějších mikroorganismů ve vodě biologickou rovnováhu. Nejsou potřeba žádné chemikálie ani další preparáty.</a:t>
            </a:r>
          </a:p>
        </p:txBody>
      </p:sp>
    </p:spTree>
    <p:extLst>
      <p:ext uri="{BB962C8B-B14F-4D97-AF65-F5344CB8AC3E}">
        <p14:creationId xmlns:p14="http://schemas.microsoft.com/office/powerpoint/2010/main" val="4277643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Princip ekologického koupacího </a:t>
            </a:r>
            <a:r>
              <a:rPr lang="cs-CZ" dirty="0" smtClean="0"/>
              <a:t>jezírka III.</a:t>
            </a:r>
            <a:endParaRPr lang="cs-CZ" dirty="0"/>
          </a:p>
        </p:txBody>
      </p:sp>
      <p:sp>
        <p:nvSpPr>
          <p:cNvPr id="3" name="Zástupný symbol pro obsah 2"/>
          <p:cNvSpPr>
            <a:spLocks noGrp="1"/>
          </p:cNvSpPr>
          <p:nvPr>
            <p:ph idx="1"/>
          </p:nvPr>
        </p:nvSpPr>
        <p:spPr/>
        <p:txBody>
          <a:bodyPr/>
          <a:lstStyle/>
          <a:p>
            <a:r>
              <a:rPr lang="cs-CZ" dirty="0"/>
              <a:t>Poměr plochy regenerační ke koupací je minimálně 1:1. </a:t>
            </a:r>
            <a:endParaRPr lang="cs-CZ" dirty="0" smtClean="0"/>
          </a:p>
          <a:p>
            <a:r>
              <a:rPr lang="cs-CZ" dirty="0" smtClean="0"/>
              <a:t>Dělící </a:t>
            </a:r>
            <a:r>
              <a:rPr lang="cs-CZ" dirty="0"/>
              <a:t>stěny mezi těmito </a:t>
            </a:r>
            <a:r>
              <a:rPr lang="cs-CZ" dirty="0" smtClean="0"/>
              <a:t>plochami umožňují, aby spolu sousedila místa s různými hloubkami a s různým pohybem vody.</a:t>
            </a:r>
          </a:p>
          <a:p>
            <a:r>
              <a:rPr lang="cs-CZ" dirty="0" smtClean="0"/>
              <a:t>Dělící stěna zabraňuje, aby se substrát dostal do koupací části.</a:t>
            </a:r>
            <a:endParaRPr lang="cs-CZ" dirty="0"/>
          </a:p>
          <a:p>
            <a:endParaRPr lang="cs-CZ" dirty="0"/>
          </a:p>
        </p:txBody>
      </p:sp>
    </p:spTree>
    <p:extLst>
      <p:ext uri="{BB962C8B-B14F-4D97-AF65-F5344CB8AC3E}">
        <p14:creationId xmlns:p14="http://schemas.microsoft.com/office/powerpoint/2010/main" val="3743642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Schématické znázornění částí jezírka</a:t>
            </a:r>
            <a:endParaRPr lang="cs-CZ" sz="32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12946" y="2327312"/>
            <a:ext cx="7503470" cy="2714613"/>
          </a:xfrm>
        </p:spPr>
      </p:pic>
    </p:spTree>
    <p:extLst>
      <p:ext uri="{BB962C8B-B14F-4D97-AF65-F5344CB8AC3E}">
        <p14:creationId xmlns:p14="http://schemas.microsoft.com/office/powerpoint/2010/main" val="2873489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Umístění ekologického koupacího jezírka</a:t>
            </a:r>
            <a:endParaRPr lang="cs-CZ" dirty="0"/>
          </a:p>
        </p:txBody>
      </p:sp>
      <p:sp>
        <p:nvSpPr>
          <p:cNvPr id="3" name="Zástupný symbol pro obsah 2"/>
          <p:cNvSpPr>
            <a:spLocks noGrp="1"/>
          </p:cNvSpPr>
          <p:nvPr>
            <p:ph idx="1"/>
          </p:nvPr>
        </p:nvSpPr>
        <p:spPr/>
        <p:txBody>
          <a:bodyPr/>
          <a:lstStyle/>
          <a:p>
            <a:r>
              <a:rPr lang="cs-CZ" dirty="0" smtClean="0"/>
              <a:t>Pro umístění jezírka je dobré volit přirozené prohlubně, terénní zlomy. </a:t>
            </a:r>
          </a:p>
          <a:p>
            <a:r>
              <a:rPr lang="cs-CZ" dirty="0" smtClean="0"/>
              <a:t>Samozřejmostí by měla být slunná poloha v sousedství travnaté plochy či terasy-</a:t>
            </a:r>
            <a:endParaRPr lang="cs-CZ" dirty="0"/>
          </a:p>
        </p:txBody>
      </p:sp>
    </p:spTree>
    <p:extLst>
      <p:ext uri="{BB962C8B-B14F-4D97-AF65-F5344CB8AC3E}">
        <p14:creationId xmlns:p14="http://schemas.microsoft.com/office/powerpoint/2010/main" val="3841208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Velikost ekologického koupacího jezírka</a:t>
            </a:r>
            <a:endParaRPr lang="cs-CZ" dirty="0"/>
          </a:p>
        </p:txBody>
      </p:sp>
      <p:sp>
        <p:nvSpPr>
          <p:cNvPr id="3" name="Zástupný symbol pro obsah 2"/>
          <p:cNvSpPr>
            <a:spLocks noGrp="1"/>
          </p:cNvSpPr>
          <p:nvPr>
            <p:ph idx="1"/>
          </p:nvPr>
        </p:nvSpPr>
        <p:spPr/>
        <p:txBody>
          <a:bodyPr>
            <a:normAutofit fontScale="92500"/>
          </a:bodyPr>
          <a:lstStyle/>
          <a:p>
            <a:r>
              <a:rPr lang="cs-CZ" sz="2200" dirty="0" smtClean="0"/>
              <a:t>Rozhodující je velikost pozemku</a:t>
            </a:r>
          </a:p>
          <a:p>
            <a:r>
              <a:rPr lang="cs-CZ" sz="2200" dirty="0" smtClean="0"/>
              <a:t>Chceme-li mít v jezírku koupací část alespoň pro dvě plavající osoby, měla by mít délku 8 m (4 plavecká tempa) a šířku 4 m (2 osoby vedle sebe)</a:t>
            </a:r>
          </a:p>
          <a:p>
            <a:r>
              <a:rPr lang="cs-CZ" sz="2200" dirty="0" smtClean="0"/>
              <a:t>Za předpokladu, že regenerační část musí mít minimálně stejnou plochu, jako část koupací, dostáváme minimální plochu 64 m</a:t>
            </a:r>
            <a:r>
              <a:rPr lang="cs-CZ" sz="2200" baseline="30000" dirty="0" smtClean="0"/>
              <a:t>2</a:t>
            </a:r>
          </a:p>
          <a:p>
            <a:r>
              <a:rPr lang="cs-CZ" sz="2200" dirty="0" smtClean="0"/>
              <a:t>Doporučená hloubka je 1,5 – 2,3 m. Čím větší objem vody, tím lépe se vytváří biologická rovnováha, která je pro fungující jezírko nezbytná.</a:t>
            </a:r>
            <a:endParaRPr lang="cs-CZ" sz="2200" dirty="0"/>
          </a:p>
        </p:txBody>
      </p:sp>
    </p:spTree>
    <p:extLst>
      <p:ext uri="{BB962C8B-B14F-4D97-AF65-F5344CB8AC3E}">
        <p14:creationId xmlns:p14="http://schemas.microsoft.com/office/powerpoint/2010/main" val="2443297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Tvar ekologického koupacího jezírka</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smtClean="0"/>
              <a:t>Většinou nepravidelný, ale časté je i řešení, kdy plavací část má pravidelný tvar.</a:t>
            </a:r>
          </a:p>
          <a:p>
            <a:r>
              <a:rPr lang="cs-CZ" dirty="0" smtClean="0"/>
              <a:t>Regenerační část nemusí být nutně spojena s koupací částí. Toto řešení vyžaduje složitější technické zařízení pro přečerpávání vody. </a:t>
            </a:r>
          </a:p>
          <a:p>
            <a:r>
              <a:rPr lang="cs-CZ" dirty="0" smtClean="0"/>
              <a:t>Nezbytné je vytvořit přístupy k vodě a k technickým prvkům, které jsou s ní spojeny.</a:t>
            </a:r>
          </a:p>
          <a:p>
            <a:r>
              <a:rPr lang="cs-CZ" dirty="0" smtClean="0"/>
              <a:t>Nebezpečím pro jezírko je povrchová voda, která může při přívalových deštích jezírko znehodnotit. Tomu lze zabránit vhodným umístěním jezírka a modelací terénu.</a:t>
            </a:r>
            <a:endParaRPr lang="cs-CZ" dirty="0"/>
          </a:p>
        </p:txBody>
      </p:sp>
    </p:spTree>
    <p:extLst>
      <p:ext uri="{BB962C8B-B14F-4D97-AF65-F5344CB8AC3E}">
        <p14:creationId xmlns:p14="http://schemas.microsoft.com/office/powerpoint/2010/main" val="4240747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Materiály používané při stavbě koupacího jezírka</a:t>
            </a:r>
            <a:endParaRPr lang="cs-CZ" dirty="0"/>
          </a:p>
        </p:txBody>
      </p:sp>
      <p:sp>
        <p:nvSpPr>
          <p:cNvPr id="3" name="Zástupný symbol pro obsah 2"/>
          <p:cNvSpPr>
            <a:spLocks noGrp="1"/>
          </p:cNvSpPr>
          <p:nvPr>
            <p:ph idx="1"/>
          </p:nvPr>
        </p:nvSpPr>
        <p:spPr/>
        <p:txBody>
          <a:bodyPr/>
          <a:lstStyle/>
          <a:p>
            <a:pPr marL="0" indent="0">
              <a:buNone/>
            </a:pPr>
            <a:r>
              <a:rPr lang="cs-CZ" b="1" dirty="0" smtClean="0"/>
              <a:t>Materiály musí být:</a:t>
            </a:r>
          </a:p>
          <a:p>
            <a:r>
              <a:rPr lang="cs-CZ" dirty="0" smtClean="0"/>
              <a:t>Odolné proti hnilobě</a:t>
            </a:r>
          </a:p>
          <a:p>
            <a:r>
              <a:rPr lang="cs-CZ" dirty="0" smtClean="0"/>
              <a:t>Odolné proti prorůstání kořenů</a:t>
            </a:r>
          </a:p>
          <a:p>
            <a:r>
              <a:rPr lang="cs-CZ" dirty="0" smtClean="0"/>
              <a:t>Mrazuvzdorné</a:t>
            </a:r>
          </a:p>
          <a:p>
            <a:r>
              <a:rPr lang="cs-CZ" dirty="0" smtClean="0"/>
              <a:t>Neškodné pro rostliny a zvířata</a:t>
            </a:r>
          </a:p>
          <a:p>
            <a:r>
              <a:rPr lang="cs-CZ" dirty="0" smtClean="0"/>
              <a:t>Odolné proti UV záření</a:t>
            </a:r>
          </a:p>
          <a:p>
            <a:r>
              <a:rPr lang="cs-CZ" dirty="0" smtClean="0"/>
              <a:t>Dostatečně pevné</a:t>
            </a:r>
            <a:endParaRPr lang="cs-CZ" dirty="0"/>
          </a:p>
        </p:txBody>
      </p:sp>
    </p:spTree>
    <p:extLst>
      <p:ext uri="{BB962C8B-B14F-4D97-AF65-F5344CB8AC3E}">
        <p14:creationId xmlns:p14="http://schemas.microsoft.com/office/powerpoint/2010/main" val="2417155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Hydroizolační fólie</a:t>
            </a:r>
            <a:endParaRPr lang="cs-CZ" dirty="0"/>
          </a:p>
        </p:txBody>
      </p:sp>
      <p:sp>
        <p:nvSpPr>
          <p:cNvPr id="5" name="Zástupný symbol pro text 4"/>
          <p:cNvSpPr>
            <a:spLocks noGrp="1"/>
          </p:cNvSpPr>
          <p:nvPr>
            <p:ph type="body" idx="1"/>
          </p:nvPr>
        </p:nvSpPr>
        <p:spPr/>
        <p:txBody>
          <a:bodyPr/>
          <a:lstStyle/>
          <a:p>
            <a:r>
              <a:rPr lang="cs-CZ" dirty="0" smtClean="0"/>
              <a:t>Výhody:</a:t>
            </a:r>
            <a:endParaRPr lang="cs-CZ" dirty="0"/>
          </a:p>
        </p:txBody>
      </p:sp>
      <p:sp>
        <p:nvSpPr>
          <p:cNvPr id="6" name="Zástupný symbol pro text 5"/>
          <p:cNvSpPr>
            <a:spLocks noGrp="1"/>
          </p:cNvSpPr>
          <p:nvPr>
            <p:ph type="body" sz="quarter" idx="3"/>
          </p:nvPr>
        </p:nvSpPr>
        <p:spPr/>
        <p:txBody>
          <a:bodyPr/>
          <a:lstStyle/>
          <a:p>
            <a:r>
              <a:rPr lang="cs-CZ" dirty="0" smtClean="0"/>
              <a:t>Materiál</a:t>
            </a:r>
            <a:endParaRPr lang="cs-CZ" dirty="0"/>
          </a:p>
        </p:txBody>
      </p:sp>
      <p:sp>
        <p:nvSpPr>
          <p:cNvPr id="3" name="Zástupný symbol pro obsah 2"/>
          <p:cNvSpPr>
            <a:spLocks noGrp="1"/>
          </p:cNvSpPr>
          <p:nvPr>
            <p:ph sz="quarter" idx="13"/>
          </p:nvPr>
        </p:nvSpPr>
        <p:spPr/>
        <p:txBody>
          <a:bodyPr/>
          <a:lstStyle/>
          <a:p>
            <a:r>
              <a:rPr lang="cs-CZ" dirty="0" smtClean="0"/>
              <a:t>Cenově výhodná</a:t>
            </a:r>
          </a:p>
          <a:p>
            <a:r>
              <a:rPr lang="cs-CZ" dirty="0" smtClean="0"/>
              <a:t>Malá váha</a:t>
            </a:r>
          </a:p>
          <a:p>
            <a:r>
              <a:rPr lang="cs-CZ" dirty="0"/>
              <a:t>S</a:t>
            </a:r>
            <a:r>
              <a:rPr lang="cs-CZ" dirty="0" smtClean="0"/>
              <a:t>nadno tvarovatelná</a:t>
            </a:r>
          </a:p>
          <a:p>
            <a:r>
              <a:rPr lang="cs-CZ" dirty="0"/>
              <a:t>S</a:t>
            </a:r>
            <a:r>
              <a:rPr lang="cs-CZ" dirty="0" smtClean="0"/>
              <a:t>nadná oprava</a:t>
            </a:r>
          </a:p>
          <a:p>
            <a:r>
              <a:rPr lang="cs-CZ" dirty="0" smtClean="0"/>
              <a:t>Dlouhá životnosti</a:t>
            </a:r>
            <a:endParaRPr lang="cs-CZ" dirty="0"/>
          </a:p>
        </p:txBody>
      </p:sp>
      <p:sp>
        <p:nvSpPr>
          <p:cNvPr id="4" name="Zástupný symbol pro obsah 3"/>
          <p:cNvSpPr>
            <a:spLocks noGrp="1"/>
          </p:cNvSpPr>
          <p:nvPr>
            <p:ph sz="quarter" idx="14"/>
          </p:nvPr>
        </p:nvSpPr>
        <p:spPr/>
        <p:txBody>
          <a:bodyPr/>
          <a:lstStyle/>
          <a:p>
            <a:r>
              <a:rPr lang="cs-CZ" dirty="0" smtClean="0"/>
              <a:t>Většinou vyrobeny z PVC</a:t>
            </a:r>
          </a:p>
          <a:p>
            <a:r>
              <a:rPr lang="cs-CZ" dirty="0" smtClean="0"/>
              <a:t>Kvalitnější fólie ze syntetické pryže</a:t>
            </a:r>
            <a:endParaRPr lang="cs-CZ" dirty="0"/>
          </a:p>
        </p:txBody>
      </p:sp>
    </p:spTree>
    <p:extLst>
      <p:ext uri="{BB962C8B-B14F-4D97-AF65-F5344CB8AC3E}">
        <p14:creationId xmlns:p14="http://schemas.microsoft.com/office/powerpoint/2010/main" val="3543483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p:txBody>
          <a:bodyPr/>
          <a:lstStyle/>
          <a:p>
            <a:r>
              <a:rPr lang="cs-CZ" dirty="0" smtClean="0"/>
              <a:t>Podkladové materiály</a:t>
            </a:r>
            <a:endParaRPr lang="cs-CZ" dirty="0"/>
          </a:p>
        </p:txBody>
      </p:sp>
      <p:sp>
        <p:nvSpPr>
          <p:cNvPr id="8" name="Zástupný symbol pro obsah 7"/>
          <p:cNvSpPr>
            <a:spLocks noGrp="1"/>
          </p:cNvSpPr>
          <p:nvPr>
            <p:ph idx="1"/>
          </p:nvPr>
        </p:nvSpPr>
        <p:spPr/>
        <p:txBody>
          <a:bodyPr/>
          <a:lstStyle/>
          <a:p>
            <a:r>
              <a:rPr lang="cs-CZ" dirty="0" smtClean="0"/>
              <a:t>Používají se jako podkladová vrstva pod fólií. Nejčastější je </a:t>
            </a:r>
            <a:r>
              <a:rPr lang="cs-CZ" b="1" dirty="0" err="1" smtClean="0"/>
              <a:t>geotextilie</a:t>
            </a:r>
            <a:r>
              <a:rPr lang="cs-CZ" dirty="0" smtClean="0"/>
              <a:t>. </a:t>
            </a:r>
          </a:p>
          <a:p>
            <a:r>
              <a:rPr lang="cs-CZ" dirty="0" smtClean="0"/>
              <a:t>Jako náhražka se používají </a:t>
            </a:r>
            <a:r>
              <a:rPr lang="cs-CZ" b="1" dirty="0" smtClean="0"/>
              <a:t>technické textilie </a:t>
            </a:r>
            <a:r>
              <a:rPr lang="cs-CZ" dirty="0" smtClean="0"/>
              <a:t>na bázi polypropylenu, polyesteru nebo ve směsí s recyklovanými přírodními vlákny. </a:t>
            </a:r>
            <a:endParaRPr lang="cs-CZ" dirty="0"/>
          </a:p>
        </p:txBody>
      </p:sp>
    </p:spTree>
    <p:extLst>
      <p:ext uri="{BB962C8B-B14F-4D97-AF65-F5344CB8AC3E}">
        <p14:creationId xmlns:p14="http://schemas.microsoft.com/office/powerpoint/2010/main" val="546045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Vyrovnávací substráty</a:t>
            </a:r>
            <a:endParaRPr lang="cs-CZ" dirty="0"/>
          </a:p>
        </p:txBody>
      </p:sp>
      <p:sp>
        <p:nvSpPr>
          <p:cNvPr id="3" name="Zástupný symbol pro obsah 2"/>
          <p:cNvSpPr>
            <a:spLocks noGrp="1"/>
          </p:cNvSpPr>
          <p:nvPr>
            <p:ph idx="1"/>
          </p:nvPr>
        </p:nvSpPr>
        <p:spPr/>
        <p:txBody>
          <a:bodyPr/>
          <a:lstStyle/>
          <a:p>
            <a:r>
              <a:rPr lang="cs-CZ" dirty="0" smtClean="0"/>
              <a:t>Úkolem je zajistit základní vyrovnání povrchu výkopu před položením podkladních a hydroizolačních vrstev</a:t>
            </a:r>
          </a:p>
          <a:p>
            <a:r>
              <a:rPr lang="cs-CZ" dirty="0" smtClean="0"/>
              <a:t>Nejčastější vyrovnávací substrát – </a:t>
            </a:r>
            <a:r>
              <a:rPr lang="cs-CZ" b="1" dirty="0" smtClean="0"/>
              <a:t>kopaný písek</a:t>
            </a:r>
            <a:endParaRPr lang="cs-CZ" b="1" dirty="0"/>
          </a:p>
        </p:txBody>
      </p:sp>
    </p:spTree>
    <p:extLst>
      <p:ext uri="{BB962C8B-B14F-4D97-AF65-F5344CB8AC3E}">
        <p14:creationId xmlns:p14="http://schemas.microsoft.com/office/powerpoint/2010/main" val="3438754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Ochranné krycí vrstvy</a:t>
            </a:r>
            <a:endParaRPr lang="cs-CZ" dirty="0"/>
          </a:p>
        </p:txBody>
      </p:sp>
      <p:sp>
        <p:nvSpPr>
          <p:cNvPr id="3" name="Zástupný symbol pro obsah 2"/>
          <p:cNvSpPr>
            <a:spLocks noGrp="1"/>
          </p:cNvSpPr>
          <p:nvPr>
            <p:ph idx="1"/>
          </p:nvPr>
        </p:nvSpPr>
        <p:spPr/>
        <p:txBody>
          <a:bodyPr/>
          <a:lstStyle/>
          <a:p>
            <a:r>
              <a:rPr lang="cs-CZ" dirty="0" smtClean="0"/>
              <a:t>Lícovou stranu hydroizolační fólie je nutno chránit shoda proti mechanickému poškození</a:t>
            </a:r>
          </a:p>
          <a:p>
            <a:r>
              <a:rPr lang="cs-CZ" dirty="0" smtClean="0"/>
              <a:t>Používají se podobné materiály, jako u podkladové vrstvy </a:t>
            </a:r>
            <a:endParaRPr lang="cs-CZ" dirty="0"/>
          </a:p>
        </p:txBody>
      </p:sp>
    </p:spTree>
    <p:extLst>
      <p:ext uri="{BB962C8B-B14F-4D97-AF65-F5344CB8AC3E}">
        <p14:creationId xmlns:p14="http://schemas.microsoft.com/office/powerpoint/2010/main" val="2011479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Překrývací</a:t>
            </a:r>
            <a:r>
              <a:rPr lang="cs-CZ" dirty="0" smtClean="0"/>
              <a:t> vrstvy - dekorační</a:t>
            </a:r>
            <a:endParaRPr lang="cs-CZ" dirty="0"/>
          </a:p>
        </p:txBody>
      </p:sp>
      <p:sp>
        <p:nvSpPr>
          <p:cNvPr id="3" name="Zástupný symbol pro obsah 2"/>
          <p:cNvSpPr>
            <a:spLocks noGrp="1"/>
          </p:cNvSpPr>
          <p:nvPr>
            <p:ph idx="1"/>
          </p:nvPr>
        </p:nvSpPr>
        <p:spPr/>
        <p:txBody>
          <a:bodyPr/>
          <a:lstStyle/>
          <a:p>
            <a:r>
              <a:rPr lang="cs-CZ" dirty="0" smtClean="0"/>
              <a:t>Materiály používané na konečné zakrytí obvodových hran</a:t>
            </a:r>
          </a:p>
          <a:p>
            <a:r>
              <a:rPr lang="cs-CZ" dirty="0" smtClean="0"/>
              <a:t>Nejčastější jsou </a:t>
            </a:r>
            <a:r>
              <a:rPr lang="cs-CZ" b="1" dirty="0" smtClean="0"/>
              <a:t>valouny</a:t>
            </a:r>
            <a:r>
              <a:rPr lang="cs-CZ" dirty="0" smtClean="0"/>
              <a:t> – kačírek</a:t>
            </a:r>
          </a:p>
          <a:p>
            <a:r>
              <a:rPr lang="cs-CZ" dirty="0" smtClean="0"/>
              <a:t>Možné je i použití </a:t>
            </a:r>
            <a:r>
              <a:rPr lang="cs-CZ" b="1" dirty="0" smtClean="0"/>
              <a:t>kamínkové fólie</a:t>
            </a:r>
            <a:endParaRPr lang="cs-CZ" b="1" dirty="0"/>
          </a:p>
        </p:txBody>
      </p:sp>
    </p:spTree>
    <p:extLst>
      <p:ext uri="{BB962C8B-B14F-4D97-AF65-F5344CB8AC3E}">
        <p14:creationId xmlns:p14="http://schemas.microsoft.com/office/powerpoint/2010/main" val="465166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Materiály používané k oddělení zón</a:t>
            </a:r>
            <a:endParaRPr lang="cs-CZ" dirty="0"/>
          </a:p>
        </p:txBody>
      </p:sp>
      <p:sp>
        <p:nvSpPr>
          <p:cNvPr id="3" name="Zástupný symbol pro obsah 2"/>
          <p:cNvSpPr>
            <a:spLocks noGrp="1"/>
          </p:cNvSpPr>
          <p:nvPr>
            <p:ph idx="1"/>
          </p:nvPr>
        </p:nvSpPr>
        <p:spPr/>
        <p:txBody>
          <a:bodyPr>
            <a:normAutofit fontScale="92500" lnSpcReduction="20000"/>
          </a:bodyPr>
          <a:lstStyle/>
          <a:p>
            <a:r>
              <a:rPr lang="cs-CZ" b="1" dirty="0" smtClean="0"/>
              <a:t>Ploché kameny </a:t>
            </a:r>
            <a:r>
              <a:rPr lang="cs-CZ" dirty="0" smtClean="0"/>
              <a:t>– vyžadují dostatek prostoru</a:t>
            </a:r>
          </a:p>
          <a:p>
            <a:r>
              <a:rPr lang="cs-CZ" b="1" dirty="0" smtClean="0"/>
              <a:t>Dřevěné desky</a:t>
            </a:r>
            <a:r>
              <a:rPr lang="cs-CZ" dirty="0" smtClean="0"/>
              <a:t> nebo </a:t>
            </a:r>
            <a:r>
              <a:rPr lang="cs-CZ" b="1" dirty="0" smtClean="0"/>
              <a:t>kulatina</a:t>
            </a:r>
            <a:r>
              <a:rPr lang="cs-CZ" dirty="0" smtClean="0"/>
              <a:t> – rychlé provedení, dobrá funkčnost. </a:t>
            </a:r>
          </a:p>
          <a:p>
            <a:pPr marL="0" indent="0">
              <a:buNone/>
            </a:pPr>
            <a:r>
              <a:rPr lang="cs-CZ" dirty="0" smtClean="0"/>
              <a:t>    </a:t>
            </a:r>
            <a:r>
              <a:rPr lang="cs-CZ" u="sng" dirty="0" smtClean="0"/>
              <a:t>Nevýhoda</a:t>
            </a:r>
            <a:r>
              <a:rPr lang="cs-CZ" dirty="0"/>
              <a:t>:</a:t>
            </a:r>
            <a:r>
              <a:rPr lang="cs-CZ" dirty="0" smtClean="0"/>
              <a:t> tvarové a konstrukční omezení</a:t>
            </a:r>
          </a:p>
          <a:p>
            <a:r>
              <a:rPr lang="cs-CZ" dirty="0" smtClean="0"/>
              <a:t>Pytle naplněné </a:t>
            </a:r>
            <a:r>
              <a:rPr lang="cs-CZ" b="1" dirty="0" smtClean="0"/>
              <a:t>pískem</a:t>
            </a:r>
          </a:p>
          <a:p>
            <a:r>
              <a:rPr lang="cs-CZ" b="1" dirty="0" smtClean="0"/>
              <a:t>Rukávce</a:t>
            </a:r>
            <a:r>
              <a:rPr lang="cs-CZ" dirty="0" smtClean="0"/>
              <a:t> ze zahradnické stínovky naplněné kačírkem</a:t>
            </a:r>
          </a:p>
          <a:p>
            <a:r>
              <a:rPr lang="cs-CZ" b="1" dirty="0" smtClean="0"/>
              <a:t>Ztracený armovaný beton </a:t>
            </a:r>
            <a:r>
              <a:rPr lang="cs-CZ" dirty="0" smtClean="0"/>
              <a:t>– snadná údržba, pracnost, finanční náročnost</a:t>
            </a:r>
          </a:p>
          <a:p>
            <a:r>
              <a:rPr lang="cs-CZ" b="1" dirty="0" smtClean="0"/>
              <a:t>Betonové tvárnice</a:t>
            </a:r>
            <a:r>
              <a:rPr lang="cs-CZ" dirty="0" smtClean="0"/>
              <a:t> – dražší a náročnější na dodatečnou povrchovou úpravu</a:t>
            </a:r>
            <a:endParaRPr lang="cs-CZ" dirty="0"/>
          </a:p>
        </p:txBody>
      </p:sp>
    </p:spTree>
    <p:extLst>
      <p:ext uri="{BB962C8B-B14F-4D97-AF65-F5344CB8AC3E}">
        <p14:creationId xmlns:p14="http://schemas.microsoft.com/office/powerpoint/2010/main" val="1351792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Zařízení jezírka</a:t>
            </a:r>
            <a:endParaRPr lang="cs-CZ" dirty="0"/>
          </a:p>
        </p:txBody>
      </p:sp>
      <p:sp>
        <p:nvSpPr>
          <p:cNvPr id="3" name="Zástupný symbol pro obsah 2"/>
          <p:cNvSpPr>
            <a:spLocks noGrp="1"/>
          </p:cNvSpPr>
          <p:nvPr>
            <p:ph idx="1"/>
          </p:nvPr>
        </p:nvSpPr>
        <p:spPr/>
        <p:txBody>
          <a:bodyPr>
            <a:normAutofit/>
          </a:bodyPr>
          <a:lstStyle/>
          <a:p>
            <a:r>
              <a:rPr lang="cs-CZ" dirty="0" smtClean="0"/>
              <a:t>Uzavřený systém - jezírka nemají trvalý přítok vody a vody cirkuluje v uzavřeném okruhu. Potřeba dodatečné energie pro cirkulaci vody.</a:t>
            </a:r>
          </a:p>
          <a:p>
            <a:r>
              <a:rPr lang="cs-CZ" dirty="0" smtClean="0"/>
              <a:t>Nutné doplňovat ztráty vody způsobené odparem.</a:t>
            </a:r>
          </a:p>
          <a:p>
            <a:r>
              <a:rPr lang="cs-CZ" dirty="0"/>
              <a:t>Skutečnost, že nádrž nemá trvalý přítok vody, přináší výhody i nevýhody. </a:t>
            </a:r>
          </a:p>
        </p:txBody>
      </p:sp>
    </p:spTree>
    <p:extLst>
      <p:ext uri="{BB962C8B-B14F-4D97-AF65-F5344CB8AC3E}">
        <p14:creationId xmlns:p14="http://schemas.microsoft.com/office/powerpoint/2010/main" val="624480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Vodní nádrže bez aktivní cirkulace</a:t>
            </a:r>
            <a:endParaRPr lang="cs-CZ" dirty="0"/>
          </a:p>
        </p:txBody>
      </p:sp>
      <p:sp>
        <p:nvSpPr>
          <p:cNvPr id="3" name="Zástupný symbol pro obsah 2"/>
          <p:cNvSpPr>
            <a:spLocks noGrp="1"/>
          </p:cNvSpPr>
          <p:nvPr>
            <p:ph idx="1"/>
          </p:nvPr>
        </p:nvSpPr>
        <p:spPr/>
        <p:txBody>
          <a:bodyPr>
            <a:normAutofit fontScale="70000" lnSpcReduction="20000"/>
          </a:bodyPr>
          <a:lstStyle/>
          <a:p>
            <a:r>
              <a:rPr lang="cs-CZ" dirty="0"/>
              <a:t>Biologicky vyvážené nádrže bez jakékoli aktivní cirkulace pomocí čerpadel mají jedno z největších kouzel. </a:t>
            </a:r>
            <a:endParaRPr lang="cs-CZ" dirty="0" smtClean="0"/>
          </a:p>
          <a:p>
            <a:r>
              <a:rPr lang="cs-CZ" dirty="0" smtClean="0"/>
              <a:t>Základní </a:t>
            </a:r>
            <a:r>
              <a:rPr lang="cs-CZ" dirty="0"/>
              <a:t>podmínkou je </a:t>
            </a:r>
            <a:r>
              <a:rPr lang="cs-CZ" dirty="0" smtClean="0"/>
              <a:t>správně </a:t>
            </a:r>
            <a:r>
              <a:rPr lang="cs-CZ" dirty="0"/>
              <a:t>určit poměry aktivního povrchu substrátu a kořenů rostlin ve vztahu k volné vodě, hloubce vodního sloupce. </a:t>
            </a:r>
            <a:endParaRPr lang="cs-CZ" dirty="0" smtClean="0"/>
          </a:p>
          <a:p>
            <a:r>
              <a:rPr lang="cs-CZ" dirty="0" smtClean="0"/>
              <a:t>Pohyb </a:t>
            </a:r>
            <a:r>
              <a:rPr lang="cs-CZ" dirty="0"/>
              <a:t>živin v substrátu je podmíněn osmotickými silami (rozpuštěné látky se pohybují z místa vyšší koncentrace do míst s nižší koncentrací) a cirkulací vody závislou na změnách teploty. </a:t>
            </a:r>
            <a:endParaRPr lang="cs-CZ" dirty="0" smtClean="0"/>
          </a:p>
          <a:p>
            <a:r>
              <a:rPr lang="cs-CZ" dirty="0" smtClean="0"/>
              <a:t>Výhodou </a:t>
            </a:r>
            <a:r>
              <a:rPr lang="cs-CZ" dirty="0"/>
              <a:t>minimálního pohybu vody a malého objemu rozpuštěného kyslíku v substrátu (anaerobní prostředí) je průběžná mineralizace dusíku pomocí denitrifikačních bakterií až na plynný dusík, který se částečně vrací přes hladinu do atmosféry. Je to jediný biologicky proces redukce dusíku ve vodním prostředí.</a:t>
            </a:r>
          </a:p>
          <a:p>
            <a:endParaRPr lang="cs-CZ" dirty="0"/>
          </a:p>
        </p:txBody>
      </p:sp>
    </p:spTree>
    <p:extLst>
      <p:ext uri="{BB962C8B-B14F-4D97-AF65-F5344CB8AC3E}">
        <p14:creationId xmlns:p14="http://schemas.microsoft.com/office/powerpoint/2010/main" val="258388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Nádrže s aktivní cirkulací vody</a:t>
            </a:r>
            <a:endParaRPr lang="cs-CZ" dirty="0"/>
          </a:p>
        </p:txBody>
      </p:sp>
      <p:sp>
        <p:nvSpPr>
          <p:cNvPr id="3" name="Zástupný symbol pro obsah 2"/>
          <p:cNvSpPr>
            <a:spLocks noGrp="1"/>
          </p:cNvSpPr>
          <p:nvPr>
            <p:ph idx="1"/>
          </p:nvPr>
        </p:nvSpPr>
        <p:spPr/>
        <p:txBody>
          <a:bodyPr>
            <a:normAutofit fontScale="62500" lnSpcReduction="20000"/>
          </a:bodyPr>
          <a:lstStyle/>
          <a:p>
            <a:pPr marL="0" indent="0">
              <a:buNone/>
            </a:pPr>
            <a:r>
              <a:rPr lang="cs-CZ" b="1" dirty="0" smtClean="0"/>
              <a:t>Čerpadla</a:t>
            </a:r>
          </a:p>
          <a:p>
            <a:r>
              <a:rPr lang="cs-CZ" dirty="0"/>
              <a:t>Při projektování koupacího jezírka zvolíme předem místo vhodné pro umístění čerpadla a ventilových rozvodů. </a:t>
            </a:r>
            <a:endParaRPr lang="cs-CZ" dirty="0" smtClean="0"/>
          </a:p>
          <a:p>
            <a:r>
              <a:rPr lang="cs-CZ" dirty="0" smtClean="0"/>
              <a:t>Fakt</a:t>
            </a:r>
            <a:r>
              <a:rPr lang="cs-CZ" dirty="0"/>
              <a:t>, že je přírodní nádrž určena ke koupání, vylučuje z hlediska bezpečnosti umístění čerpadla přímo ve vodním sloupci jezírka. Oběhové čerpadlo je nutno osadit vně nádrže, minimálně 10-15 cm pod úrovní hladiny. </a:t>
            </a:r>
            <a:endParaRPr lang="cs-CZ" dirty="0" smtClean="0"/>
          </a:p>
          <a:p>
            <a:r>
              <a:rPr lang="cs-CZ" dirty="0" smtClean="0"/>
              <a:t>Pokud </a:t>
            </a:r>
            <a:r>
              <a:rPr lang="cs-CZ" dirty="0"/>
              <a:t>je nádrž blízko domu či jiné zahradní stavby, je výhodné umístit čerpadlo v zahloubené šachtě nebo části sklepa co nejblíže jezírka tak, abychom nemuseli budovat dlouhé trubní rozvody. </a:t>
            </a:r>
            <a:endParaRPr lang="cs-CZ" dirty="0" smtClean="0"/>
          </a:p>
          <a:p>
            <a:r>
              <a:rPr lang="cs-CZ" dirty="0" smtClean="0"/>
              <a:t>Toto </a:t>
            </a:r>
            <a:r>
              <a:rPr lang="cs-CZ" dirty="0"/>
              <a:t>umístění přináší určité výhody, ale i nevýhody. Mezi </a:t>
            </a:r>
            <a:r>
              <a:rPr lang="cs-CZ" u="sng" dirty="0"/>
              <a:t>klady</a:t>
            </a:r>
            <a:r>
              <a:rPr lang="cs-CZ" dirty="0"/>
              <a:t> patří lepší ochrana čerpadla a rozvodů proti povětrnostním vlivům a mrazu v zimním období. Snazší je také obvykle přivedení elektrické energie. </a:t>
            </a:r>
            <a:r>
              <a:rPr lang="cs-CZ" u="sng" dirty="0"/>
              <a:t>Nevýhodou</a:t>
            </a:r>
            <a:r>
              <a:rPr lang="cs-CZ" dirty="0"/>
              <a:t> může někdy být budování náročných prostupů přes základy objektu, pokud nebyly provedeny již při stavbě, např. formou průchodek. Prostupy je nutné po protažení potrubí dobře zaizolovat montážní pěnou proti průniku vody z okolí objektu.</a:t>
            </a:r>
            <a:endParaRPr lang="cs-CZ" b="1" dirty="0"/>
          </a:p>
          <a:p>
            <a:endParaRPr lang="cs-CZ" dirty="0"/>
          </a:p>
        </p:txBody>
      </p:sp>
    </p:spTree>
    <p:extLst>
      <p:ext uri="{BB962C8B-B14F-4D97-AF65-F5344CB8AC3E}">
        <p14:creationId xmlns:p14="http://schemas.microsoft.com/office/powerpoint/2010/main" val="2109840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463040" y="980728"/>
            <a:ext cx="6196405" cy="4896544"/>
          </a:xfrm>
        </p:spPr>
        <p:txBody>
          <a:bodyPr>
            <a:normAutofit fontScale="92500" lnSpcReduction="20000"/>
          </a:bodyPr>
          <a:lstStyle/>
          <a:p>
            <a:pPr marL="0" indent="0">
              <a:buNone/>
            </a:pPr>
            <a:r>
              <a:rPr lang="cs-CZ" b="1" dirty="0" smtClean="0"/>
              <a:t>Trubní rozvody</a:t>
            </a:r>
          </a:p>
          <a:p>
            <a:r>
              <a:rPr lang="cs-CZ" dirty="0"/>
              <a:t>Rozmístění a délka trubních rozvodů vyplyne z pozice jednotlivých prvků cirkulačního systému. </a:t>
            </a:r>
            <a:endParaRPr lang="cs-CZ" dirty="0" smtClean="0"/>
          </a:p>
          <a:p>
            <a:r>
              <a:rPr lang="cs-CZ" dirty="0" smtClean="0"/>
              <a:t>Nejčastěji </a:t>
            </a:r>
            <a:r>
              <a:rPr lang="cs-CZ" dirty="0"/>
              <a:t>je používána flexi-hadice, která vykazuje dobrou ohebnost a tvarovou stálost.</a:t>
            </a:r>
          </a:p>
          <a:p>
            <a:pPr marL="0" indent="0">
              <a:buNone/>
            </a:pPr>
            <a:endParaRPr lang="cs-CZ" b="1" dirty="0" smtClean="0"/>
          </a:p>
          <a:p>
            <a:pPr marL="0" indent="0">
              <a:buNone/>
            </a:pPr>
            <a:r>
              <a:rPr lang="cs-CZ" b="1" dirty="0" smtClean="0"/>
              <a:t>Výtlačné potrubí</a:t>
            </a:r>
          </a:p>
          <a:p>
            <a:r>
              <a:rPr lang="cs-CZ" dirty="0"/>
              <a:t>Výtlačné potrubí vedeme z čerpadla k ventilovému rozvodu, kde jej můžeme dále rozdělit na dvě nebo více větví, k prameništi, vodopádu, filtru nebo do zón. </a:t>
            </a:r>
            <a:endParaRPr lang="cs-CZ" dirty="0" smtClean="0"/>
          </a:p>
          <a:p>
            <a:r>
              <a:rPr lang="cs-CZ" dirty="0" smtClean="0"/>
              <a:t>Osazení </a:t>
            </a:r>
            <a:r>
              <a:rPr lang="cs-CZ" dirty="0"/>
              <a:t>jednotlivých větví ventily umožní regulovat množství přiváděné vody do koncových prvků a dosáhnout tak požadovaného funkčního i estetického cíle</a:t>
            </a:r>
          </a:p>
        </p:txBody>
      </p:sp>
    </p:spTree>
    <p:extLst>
      <p:ext uri="{BB962C8B-B14F-4D97-AF65-F5344CB8AC3E}">
        <p14:creationId xmlns:p14="http://schemas.microsoft.com/office/powerpoint/2010/main" val="3972856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259632" y="980728"/>
            <a:ext cx="6984776" cy="5184576"/>
          </a:xfrm>
        </p:spPr>
        <p:txBody>
          <a:bodyPr>
            <a:normAutofit fontScale="62500" lnSpcReduction="20000"/>
          </a:bodyPr>
          <a:lstStyle/>
          <a:p>
            <a:pPr marL="0" indent="0">
              <a:buNone/>
            </a:pPr>
            <a:r>
              <a:rPr lang="cs-CZ" sz="2600" b="1" dirty="0" err="1" smtClean="0"/>
              <a:t>Skimmer</a:t>
            </a:r>
            <a:r>
              <a:rPr lang="cs-CZ" sz="2600" b="1" dirty="0" smtClean="0"/>
              <a:t> – hladinový sběrač</a:t>
            </a:r>
          </a:p>
          <a:p>
            <a:r>
              <a:rPr lang="cs-CZ" sz="2600" dirty="0"/>
              <a:t>Pro přírodní koupací jezírka se nejčastěji používají kruhové teleskopické </a:t>
            </a:r>
            <a:r>
              <a:rPr lang="cs-CZ" sz="2600" dirty="0" err="1"/>
              <a:t>skimmery</a:t>
            </a:r>
            <a:r>
              <a:rPr lang="cs-CZ" sz="2600" dirty="0"/>
              <a:t>, které je možné ukotvit v mělké části nádrže. </a:t>
            </a:r>
            <a:endParaRPr lang="cs-CZ" sz="2600" dirty="0" smtClean="0"/>
          </a:p>
          <a:p>
            <a:r>
              <a:rPr lang="cs-CZ" sz="2600" dirty="0" smtClean="0"/>
              <a:t>Dobrou </a:t>
            </a:r>
            <a:r>
              <a:rPr lang="cs-CZ" sz="2600" dirty="0"/>
              <a:t>funkci </a:t>
            </a:r>
            <a:r>
              <a:rPr lang="cs-CZ" sz="2600" dirty="0" err="1"/>
              <a:t>skimmeru</a:t>
            </a:r>
            <a:r>
              <a:rPr lang="cs-CZ" sz="2600" dirty="0"/>
              <a:t> podmiňuje jeho správné ukotvení do takové hloubky, aby jeho teleskopická část byla schopna pracovat i při snížené hladině vody a zároveň neztratila kontakt s vodicím tělem </a:t>
            </a:r>
            <a:r>
              <a:rPr lang="cs-CZ" sz="2600" dirty="0" err="1"/>
              <a:t>skimmeru</a:t>
            </a:r>
            <a:r>
              <a:rPr lang="cs-CZ" sz="2600" dirty="0"/>
              <a:t> při hladině zvýšené. </a:t>
            </a:r>
            <a:endParaRPr lang="cs-CZ" sz="2600" dirty="0" smtClean="0"/>
          </a:p>
          <a:p>
            <a:r>
              <a:rPr lang="cs-CZ" sz="2600" dirty="0" smtClean="0"/>
              <a:t>Další </a:t>
            </a:r>
            <a:r>
              <a:rPr lang="cs-CZ" sz="2600" dirty="0"/>
              <a:t>podmínkou účinnosti </a:t>
            </a:r>
            <a:r>
              <a:rPr lang="cs-CZ" sz="2600" dirty="0" err="1"/>
              <a:t>skimmeru</a:t>
            </a:r>
            <a:r>
              <a:rPr lang="cs-CZ" sz="2600" dirty="0"/>
              <a:t> je jeho umístění v té části nádrže, kam převládající směr větrů obvykle nafouká nečistoty plovoucí na hladině. </a:t>
            </a:r>
            <a:endParaRPr lang="cs-CZ" sz="2600" dirty="0" smtClean="0"/>
          </a:p>
          <a:p>
            <a:r>
              <a:rPr lang="cs-CZ" sz="2600" dirty="0" smtClean="0"/>
              <a:t>Pokud </a:t>
            </a:r>
            <a:r>
              <a:rPr lang="cs-CZ" sz="2600" dirty="0"/>
              <a:t>je nádrž větší, je účelné ji osadit více </a:t>
            </a:r>
            <a:r>
              <a:rPr lang="cs-CZ" sz="2600" dirty="0" err="1"/>
              <a:t>skimmery</a:t>
            </a:r>
            <a:r>
              <a:rPr lang="cs-CZ" sz="2600" dirty="0"/>
              <a:t>. Existují také plovoucí </a:t>
            </a:r>
            <a:r>
              <a:rPr lang="cs-CZ" sz="2600" dirty="0" err="1"/>
              <a:t>skimmery</a:t>
            </a:r>
            <a:r>
              <a:rPr lang="cs-CZ" sz="2600" dirty="0"/>
              <a:t>, jejichž výhodou je, že mohou být i v hloubce 12 cm. </a:t>
            </a:r>
            <a:endParaRPr lang="cs-CZ" sz="2600" dirty="0" smtClean="0"/>
          </a:p>
          <a:p>
            <a:r>
              <a:rPr lang="cs-CZ" sz="2600" dirty="0" err="1" smtClean="0"/>
              <a:t>Skimmer</a:t>
            </a:r>
            <a:r>
              <a:rPr lang="cs-CZ" sz="2600" dirty="0" smtClean="0"/>
              <a:t> </a:t>
            </a:r>
            <a:r>
              <a:rPr lang="cs-CZ" sz="2600" dirty="0"/>
              <a:t>je vybaven hrubým předčištěním </a:t>
            </a:r>
            <a:r>
              <a:rPr lang="cs-CZ" sz="2600" dirty="0" smtClean="0"/>
              <a:t>– sítkem - nutno </a:t>
            </a:r>
            <a:r>
              <a:rPr lang="cs-CZ" sz="2600" dirty="0"/>
              <a:t>pravidelně čistit. </a:t>
            </a:r>
            <a:endParaRPr lang="cs-CZ" sz="2600" dirty="0" smtClean="0"/>
          </a:p>
          <a:p>
            <a:r>
              <a:rPr lang="cs-CZ" sz="2600" dirty="0" smtClean="0"/>
              <a:t>Koncovky </a:t>
            </a:r>
            <a:r>
              <a:rPr lang="cs-CZ" sz="2600" dirty="0"/>
              <a:t>sacího nebo výtlačného potrubí filtračních zón jsou svedeny do jednoho sacího nebo výtlačného potrubí v závislosti na zvoleném režimu provozu. </a:t>
            </a:r>
            <a:endParaRPr lang="cs-CZ" sz="2600" dirty="0" smtClean="0"/>
          </a:p>
          <a:p>
            <a:r>
              <a:rPr lang="cs-CZ" sz="2600" dirty="0" smtClean="0"/>
              <a:t>Ukončení </a:t>
            </a:r>
            <a:r>
              <a:rPr lang="cs-CZ" sz="2600" dirty="0"/>
              <a:t>pro napojení vysavače – trn pro napojení hadice vysavače umístíme přibližně v polovině dlouhé osy nádrže tak, abychom obsáhli jednou délkou hadice oba nejvzdálenější konce jezírka.</a:t>
            </a:r>
          </a:p>
          <a:p>
            <a:endParaRPr lang="cs-CZ" dirty="0"/>
          </a:p>
        </p:txBody>
      </p:sp>
    </p:spTree>
    <p:extLst>
      <p:ext uri="{BB962C8B-B14F-4D97-AF65-F5344CB8AC3E}">
        <p14:creationId xmlns:p14="http://schemas.microsoft.com/office/powerpoint/2010/main" val="2207128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Vlastnosti vody</a:t>
            </a:r>
            <a:endParaRPr lang="cs-CZ" dirty="0"/>
          </a:p>
        </p:txBody>
      </p:sp>
      <p:sp>
        <p:nvSpPr>
          <p:cNvPr id="3" name="Zástupný symbol pro obsah 2"/>
          <p:cNvSpPr>
            <a:spLocks noGrp="1"/>
          </p:cNvSpPr>
          <p:nvPr>
            <p:ph idx="1"/>
          </p:nvPr>
        </p:nvSpPr>
        <p:spPr/>
        <p:txBody>
          <a:bodyPr>
            <a:normAutofit fontScale="77500" lnSpcReduction="20000"/>
          </a:bodyPr>
          <a:lstStyle/>
          <a:p>
            <a:pPr marL="0" indent="0">
              <a:buNone/>
            </a:pPr>
            <a:r>
              <a:rPr lang="cs-CZ" b="1" dirty="0" smtClean="0"/>
              <a:t>Teplota vody</a:t>
            </a:r>
          </a:p>
          <a:p>
            <a:r>
              <a:rPr lang="cs-CZ" dirty="0" smtClean="0"/>
              <a:t>Biologické </a:t>
            </a:r>
            <a:r>
              <a:rPr lang="cs-CZ" dirty="0"/>
              <a:t>procesy ve vodě jsou ovlivňovány a limitovány chemickými a fyzikálními veličinami ve vzájemných vazbách. </a:t>
            </a:r>
            <a:endParaRPr lang="cs-CZ" dirty="0" smtClean="0"/>
          </a:p>
          <a:p>
            <a:r>
              <a:rPr lang="cs-CZ" dirty="0" smtClean="0"/>
              <a:t>Významným </a:t>
            </a:r>
            <a:r>
              <a:rPr lang="cs-CZ" dirty="0"/>
              <a:t>prvkem ovlivňujícím cirkulační proudění ve vodě je teplota. </a:t>
            </a:r>
            <a:endParaRPr lang="cs-CZ" dirty="0" smtClean="0"/>
          </a:p>
          <a:p>
            <a:r>
              <a:rPr lang="cs-CZ" dirty="0" smtClean="0"/>
              <a:t>Voda </a:t>
            </a:r>
            <a:r>
              <a:rPr lang="cs-CZ" dirty="0"/>
              <a:t>má nejvyšší hmotnost při teplotě 4 ˚C. </a:t>
            </a:r>
            <a:endParaRPr lang="cs-CZ" dirty="0" smtClean="0"/>
          </a:p>
          <a:p>
            <a:r>
              <a:rPr lang="cs-CZ" dirty="0" smtClean="0"/>
              <a:t>Na </a:t>
            </a:r>
            <a:r>
              <a:rPr lang="cs-CZ" dirty="0"/>
              <a:t>jaře a na podzim dochází k promíchávání vody. V létě dochází ke stagnaci - u dna je nejtěžší vrstva chladné vody. Nad ní je vrstva, ve které dochází k rychlé změně teploty a u hladiny je teplota nejvyšší. V zimě je nejtěžší - tentokrát nejteplejší - voda u dna a chladnější a lehčí u hladiny.</a:t>
            </a:r>
          </a:p>
          <a:p>
            <a:endParaRPr lang="cs-CZ" dirty="0"/>
          </a:p>
        </p:txBody>
      </p:sp>
    </p:spTree>
    <p:extLst>
      <p:ext uri="{BB962C8B-B14F-4D97-AF65-F5344CB8AC3E}">
        <p14:creationId xmlns:p14="http://schemas.microsoft.com/office/powerpoint/2010/main" val="3541901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Rostliny v jezírku</a:t>
            </a:r>
            <a:endParaRPr lang="cs-CZ" dirty="0"/>
          </a:p>
        </p:txBody>
      </p:sp>
      <p:sp>
        <p:nvSpPr>
          <p:cNvPr id="3" name="Zástupný symbol pro obsah 2"/>
          <p:cNvSpPr>
            <a:spLocks noGrp="1"/>
          </p:cNvSpPr>
          <p:nvPr>
            <p:ph idx="1"/>
          </p:nvPr>
        </p:nvSpPr>
        <p:spPr/>
        <p:txBody>
          <a:bodyPr>
            <a:normAutofit fontScale="62500" lnSpcReduction="20000"/>
          </a:bodyPr>
          <a:lstStyle/>
          <a:p>
            <a:r>
              <a:rPr lang="cs-CZ" sz="2600" b="1" dirty="0"/>
              <a:t>Rostliny jsou pro jezírka nezbytné.</a:t>
            </a:r>
          </a:p>
          <a:p>
            <a:r>
              <a:rPr lang="cs-CZ" sz="2600" dirty="0"/>
              <a:t>Produkcí rostlinné hmoty odčerpávají z vodního prostředí živiny</a:t>
            </a:r>
          </a:p>
          <a:p>
            <a:r>
              <a:rPr lang="cs-CZ" sz="2600" dirty="0" smtClean="0"/>
              <a:t>Zvětšují </a:t>
            </a:r>
            <a:r>
              <a:rPr lang="cs-CZ" sz="2600" dirty="0"/>
              <a:t>povrch vodního díla, čímž nabízejí větší osázené plochy pro bakterie, řasy a živé organismy. Tím vlastně podporují „biologický život“ v jezírku</a:t>
            </a:r>
          </a:p>
          <a:p>
            <a:r>
              <a:rPr lang="cs-CZ" sz="2600" dirty="0" smtClean="0"/>
              <a:t>Vážou </a:t>
            </a:r>
            <a:r>
              <a:rPr lang="cs-CZ" sz="2600" dirty="0"/>
              <a:t>ve vodě se vyskytující živiny, čímž omezují růst řas</a:t>
            </a:r>
          </a:p>
          <a:p>
            <a:r>
              <a:rPr lang="cs-CZ" sz="2600" dirty="0" smtClean="0"/>
              <a:t>Fotosyntéza </a:t>
            </a:r>
            <a:r>
              <a:rPr lang="cs-CZ" sz="2600" dirty="0"/>
              <a:t>rostlin dodává po celý den vodě kyslík. Bakterie využívají kyslík k mineralizaci živin.</a:t>
            </a:r>
          </a:p>
          <a:p>
            <a:r>
              <a:rPr lang="cs-CZ" sz="2600" dirty="0" smtClean="0"/>
              <a:t>Kořeny </a:t>
            </a:r>
            <a:r>
              <a:rPr lang="cs-CZ" sz="2600" dirty="0"/>
              <a:t>rostlin kypří půdu a vytvářejí drenážní kanály do hlubších vrstev substrátu</a:t>
            </a:r>
          </a:p>
          <a:p>
            <a:r>
              <a:rPr lang="cs-CZ" sz="2600" dirty="0" smtClean="0"/>
              <a:t>Poskytují </a:t>
            </a:r>
            <a:r>
              <a:rPr lang="cs-CZ" sz="2600" dirty="0"/>
              <a:t>břehům ochranu proti erozi</a:t>
            </a:r>
          </a:p>
          <a:p>
            <a:r>
              <a:rPr lang="cs-CZ" sz="2600" dirty="0" smtClean="0"/>
              <a:t>Pro </a:t>
            </a:r>
            <a:r>
              <a:rPr lang="cs-CZ" sz="2600" dirty="0"/>
              <a:t>živočichy se hodí nejlépe domácí rostliny. Velkým počtem druhů se zvětšuje šance, že potřebné druhy se v jezírku usadí a nežádoucí druhy zaniknou přirozeným způsobem</a:t>
            </a:r>
          </a:p>
          <a:p>
            <a:endParaRPr lang="cs-CZ" dirty="0"/>
          </a:p>
        </p:txBody>
      </p:sp>
    </p:spTree>
    <p:extLst>
      <p:ext uri="{BB962C8B-B14F-4D97-AF65-F5344CB8AC3E}">
        <p14:creationId xmlns:p14="http://schemas.microsoft.com/office/powerpoint/2010/main" val="3579515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2852936"/>
            <a:ext cx="6944652" cy="1202485"/>
          </a:xfrm>
        </p:spPr>
        <p:txBody>
          <a:bodyPr>
            <a:normAutofit/>
          </a:bodyPr>
          <a:lstStyle/>
          <a:p>
            <a:r>
              <a:rPr lang="cs-CZ" sz="3200" dirty="0" smtClean="0"/>
              <a:t>Příklady řešení koupacích jezírek</a:t>
            </a:r>
            <a:endParaRPr lang="cs-CZ" sz="3200" dirty="0"/>
          </a:p>
        </p:txBody>
      </p:sp>
    </p:spTree>
    <p:extLst>
      <p:ext uri="{BB962C8B-B14F-4D97-AF65-F5344CB8AC3E}">
        <p14:creationId xmlns:p14="http://schemas.microsoft.com/office/powerpoint/2010/main" val="3732813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Zástupný symbol pro obsah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5" y="836712"/>
            <a:ext cx="4773821" cy="5403826"/>
          </a:xfr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032" y="3645024"/>
            <a:ext cx="3487471" cy="1392925"/>
          </a:xfrm>
          <a:prstGeom prst="rect">
            <a:avLst/>
          </a:prstGeom>
        </p:spPr>
      </p:pic>
    </p:spTree>
    <p:extLst>
      <p:ext uri="{BB962C8B-B14F-4D97-AF65-F5344CB8AC3E}">
        <p14:creationId xmlns:p14="http://schemas.microsoft.com/office/powerpoint/2010/main" val="2059258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Zástupný symbol pro obsah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3" y="1052736"/>
            <a:ext cx="4545396" cy="5185792"/>
          </a:xfrm>
        </p:spPr>
      </p:pic>
      <p:pic>
        <p:nvPicPr>
          <p:cNvPr id="7" name="Obrázek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556792"/>
            <a:ext cx="3680671" cy="1404012"/>
          </a:xfrm>
          <a:prstGeom prst="rect">
            <a:avLst/>
          </a:prstGeom>
        </p:spPr>
      </p:pic>
    </p:spTree>
    <p:extLst>
      <p:ext uri="{BB962C8B-B14F-4D97-AF65-F5344CB8AC3E}">
        <p14:creationId xmlns:p14="http://schemas.microsoft.com/office/powerpoint/2010/main" val="1175151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7" y="1412776"/>
            <a:ext cx="4917356" cy="4755753"/>
          </a:xfr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671918"/>
            <a:ext cx="4191307" cy="1490979"/>
          </a:xfrm>
          <a:prstGeom prst="rect">
            <a:avLst/>
          </a:prstGeom>
        </p:spPr>
      </p:pic>
    </p:spTree>
    <p:extLst>
      <p:ext uri="{BB962C8B-B14F-4D97-AF65-F5344CB8AC3E}">
        <p14:creationId xmlns:p14="http://schemas.microsoft.com/office/powerpoint/2010/main" val="2995889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7584" y="836712"/>
            <a:ext cx="5017352" cy="5331817"/>
          </a:xfr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3272628"/>
            <a:ext cx="3553321" cy="1133633"/>
          </a:xfrm>
          <a:prstGeom prst="rect">
            <a:avLst/>
          </a:prstGeom>
        </p:spPr>
      </p:pic>
    </p:spTree>
    <p:extLst>
      <p:ext uri="{BB962C8B-B14F-4D97-AF65-F5344CB8AC3E}">
        <p14:creationId xmlns:p14="http://schemas.microsoft.com/office/powerpoint/2010/main" val="41661720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a:t>HURYCH, Václav. </a:t>
            </a:r>
            <a:r>
              <a:rPr lang="cs-CZ" i="1" dirty="0"/>
              <a:t>Tvorba zeleně</a:t>
            </a:r>
            <a:r>
              <a:rPr lang="cs-CZ" dirty="0"/>
              <a:t>: </a:t>
            </a:r>
            <a:r>
              <a:rPr lang="cs-CZ" i="1" dirty="0"/>
              <a:t>sadovnictví - krajinářství</a:t>
            </a:r>
            <a:r>
              <a:rPr lang="cs-CZ" dirty="0"/>
              <a:t>. 1. vyd. Mělník: Vyšší odborná škola zahradnická a Střední zahradnická škola ve spolupráci s </a:t>
            </a:r>
            <a:r>
              <a:rPr lang="cs-CZ" dirty="0" err="1"/>
              <a:t>Grada</a:t>
            </a:r>
            <a:r>
              <a:rPr lang="cs-CZ" dirty="0"/>
              <a:t> </a:t>
            </a:r>
            <a:r>
              <a:rPr lang="cs-CZ" dirty="0" err="1"/>
              <a:t>Publishing</a:t>
            </a:r>
            <a:r>
              <a:rPr lang="cs-CZ" dirty="0"/>
              <a:t>, 2011, 303 s. ISBN 978-80-247-3605-1</a:t>
            </a:r>
          </a:p>
          <a:p>
            <a:pPr marL="0" indent="0">
              <a:buNone/>
            </a:pPr>
            <a:endParaRPr lang="cs-CZ" dirty="0" smtClean="0"/>
          </a:p>
          <a:p>
            <a:pPr marL="0" indent="0">
              <a:buNone/>
            </a:pPr>
            <a:r>
              <a:rPr lang="cs-CZ" b="1" dirty="0" smtClean="0"/>
              <a:t>Obrázky:</a:t>
            </a:r>
          </a:p>
          <a:p>
            <a:r>
              <a:rPr lang="cs-CZ" dirty="0"/>
              <a:t>SZUZ. </a:t>
            </a:r>
            <a:r>
              <a:rPr lang="cs-CZ" i="1" dirty="0"/>
              <a:t>Svaz zakládání a údržba zeleně: Ekologická koupací jezírka</a:t>
            </a:r>
            <a:r>
              <a:rPr lang="cs-CZ" dirty="0"/>
              <a:t>. Brno: SZUZ, 2005, 26 s. Dostupné z: http://www.szuz.cz/</a:t>
            </a:r>
            <a:r>
              <a:rPr lang="cs-CZ" dirty="0" err="1"/>
              <a:t>UserFiles</a:t>
            </a:r>
            <a:r>
              <a:rPr lang="cs-CZ" dirty="0"/>
              <a:t>/</a:t>
            </a:r>
            <a:r>
              <a:rPr lang="cs-CZ" dirty="0" err="1"/>
              <a:t>File</a:t>
            </a:r>
            <a:r>
              <a:rPr lang="cs-CZ" dirty="0"/>
              <a:t>/</a:t>
            </a:r>
            <a:r>
              <a:rPr lang="cs-CZ" dirty="0" err="1"/>
              <a:t>ekologicka.pdf</a:t>
            </a:r>
            <a:r>
              <a:rPr lang="cs-CZ" dirty="0" err="1" smtClean="0"/>
              <a:t>ázky</a:t>
            </a:r>
            <a:r>
              <a:rPr lang="cs-CZ" dirty="0" smtClean="0"/>
              <a:t>: </a:t>
            </a:r>
            <a:endParaRPr lang="cs-CZ" dirty="0"/>
          </a:p>
        </p:txBody>
      </p:sp>
    </p:spTree>
    <p:extLst>
      <p:ext uri="{BB962C8B-B14F-4D97-AF65-F5344CB8AC3E}">
        <p14:creationId xmlns:p14="http://schemas.microsoft.com/office/powerpoint/2010/main" val="27428228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Špendlík">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Špendlík">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Špendlík">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104</TotalTime>
  <Words>1528</Words>
  <Application>Microsoft Office PowerPoint</Application>
  <PresentationFormat>Předvádění na obrazovce (4:3)</PresentationFormat>
  <Paragraphs>146</Paragraphs>
  <Slides>29</Slides>
  <Notes>0</Notes>
  <HiddenSlides>0</HiddenSlides>
  <MMClips>0</MMClips>
  <ScaleCrop>false</ScaleCrop>
  <HeadingPairs>
    <vt:vector size="4" baseType="variant">
      <vt:variant>
        <vt:lpstr>Motiv</vt:lpstr>
      </vt:variant>
      <vt:variant>
        <vt:i4>1</vt:i4>
      </vt:variant>
      <vt:variant>
        <vt:lpstr>Nadpisy snímků</vt:lpstr>
      </vt:variant>
      <vt:variant>
        <vt:i4>29</vt:i4>
      </vt:variant>
    </vt:vector>
  </HeadingPairs>
  <TitlesOfParts>
    <vt:vector size="30" baseType="lpstr">
      <vt:lpstr>Špendlík</vt:lpstr>
      <vt:lpstr>Prezentace aplikace PowerPoint</vt:lpstr>
      <vt:lpstr>Stavby v sadovnických úpravách  –  Ekologické bazény</vt:lpstr>
      <vt:lpstr>Princip ekologického koupacího jezírka I.</vt:lpstr>
      <vt:lpstr>Princip ekologického koupacího jezírka II.</vt:lpstr>
      <vt:lpstr>Princip ekologického koupacího jezírka III.</vt:lpstr>
      <vt:lpstr>Schématické znázornění částí jezírka</vt:lpstr>
      <vt:lpstr>Umístění ekologického koupacího jezírka</vt:lpstr>
      <vt:lpstr>Velikost ekologického koupacího jezírka</vt:lpstr>
      <vt:lpstr>Tvar ekologického koupacího jezírka</vt:lpstr>
      <vt:lpstr>Materiály používané při stavbě koupacího jezírka</vt:lpstr>
      <vt:lpstr>Hydroizolační fólie</vt:lpstr>
      <vt:lpstr>Podkladové materiály</vt:lpstr>
      <vt:lpstr>Vyrovnávací substráty</vt:lpstr>
      <vt:lpstr>Ochranné krycí vrstvy</vt:lpstr>
      <vt:lpstr>Překrývací vrstvy - dekorační</vt:lpstr>
      <vt:lpstr>Materiály používané k oddělení zón</vt:lpstr>
      <vt:lpstr>Zařízení jezírka</vt:lpstr>
      <vt:lpstr>Vodní nádrže bez aktivní cirkulace</vt:lpstr>
      <vt:lpstr>Nádrže s aktivní cirkulací vody</vt:lpstr>
      <vt:lpstr>Prezentace aplikace PowerPoint</vt:lpstr>
      <vt:lpstr>Prezentace aplikace PowerPoint</vt:lpstr>
      <vt:lpstr>Vlastnosti vody</vt:lpstr>
      <vt:lpstr>Rostliny v jezírku</vt:lpstr>
      <vt:lpstr>Příklady řešení koupacích jezírek</vt:lpstr>
      <vt:lpstr>Prezentace aplikace PowerPoint</vt:lpstr>
      <vt:lpstr>Prezentace aplikace PowerPoint</vt:lpstr>
      <vt:lpstr>Prezentace aplikace PowerPoint</vt:lpstr>
      <vt:lpstr>Prezentace aplikace PowerPoint</vt:lpstr>
      <vt:lpstr>Zdroje:</vt:lpstr>
    </vt:vector>
  </TitlesOfParts>
  <Company>Slumbi s.r.o.</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Ekologická koupací jezírka</dc:title>
  <dc:creator>Miroslav Brimus</dc:creator>
  <cp:lastModifiedBy>Miroslav Brimus</cp:lastModifiedBy>
  <cp:revision>18</cp:revision>
  <dcterms:created xsi:type="dcterms:W3CDTF">2013-04-27T08:50:00Z</dcterms:created>
  <dcterms:modified xsi:type="dcterms:W3CDTF">2013-05-08T13:57:11Z</dcterms:modified>
</cp:coreProperties>
</file>