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3" r:id="rId3"/>
    <p:sldId id="257" r:id="rId4"/>
    <p:sldId id="258" r:id="rId5"/>
    <p:sldId id="259" r:id="rId6"/>
    <p:sldId id="260" r:id="rId7"/>
    <p:sldId id="261" r:id="rId8"/>
    <p:sldId id="262" r:id="rId9"/>
    <p:sldId id="274" r:id="rId10"/>
    <p:sldId id="263" r:id="rId11"/>
    <p:sldId id="264" r:id="rId12"/>
    <p:sldId id="266" r:id="rId13"/>
    <p:sldId id="271" r:id="rId14"/>
    <p:sldId id="265" r:id="rId15"/>
    <p:sldId id="270" r:id="rId16"/>
    <p:sldId id="275" r:id="rId17"/>
    <p:sldId id="267" r:id="rId18"/>
    <p:sldId id="268" r:id="rId19"/>
    <p:sldId id="269" r:id="rId20"/>
    <p:sldId id="272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EC4F-1147-443B-AF51-AFB5ADF65DE3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DC7C9-D519-4D70-B213-46C40176BEBD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EC4F-1147-443B-AF51-AFB5ADF65DE3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DC7C9-D519-4D70-B213-46C40176BEB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EC4F-1147-443B-AF51-AFB5ADF65DE3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DC7C9-D519-4D70-B213-46C40176BE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EC4F-1147-443B-AF51-AFB5ADF65DE3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DC7C9-D519-4D70-B213-46C40176BEB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EC4F-1147-443B-AF51-AFB5ADF65DE3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DC7C9-D519-4D70-B213-46C40176BEB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EC4F-1147-443B-AF51-AFB5ADF65DE3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DC7C9-D519-4D70-B213-46C40176BE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EC4F-1147-443B-AF51-AFB5ADF65DE3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DC7C9-D519-4D70-B213-46C40176BE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EC4F-1147-443B-AF51-AFB5ADF65DE3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DC7C9-D519-4D70-B213-46C40176BE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EC4F-1147-443B-AF51-AFB5ADF65DE3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DC7C9-D519-4D70-B213-46C40176BEBD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EC4F-1147-443B-AF51-AFB5ADF65DE3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DC7C9-D519-4D70-B213-46C40176BE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3EC4F-1147-443B-AF51-AFB5ADF65DE3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DC7C9-D519-4D70-B213-46C40176BE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683EC4F-1147-443B-AF51-AFB5ADF65DE3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66DC7C9-D519-4D70-B213-46C40176BEB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6.wmf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evern&#237;%20p&#243;l" TargetMode="External"/><Relationship Id="rId2" Type="http://schemas.openxmlformats.org/officeDocument/2006/relationships/hyperlink" Target="http://www.linkos.cz/nadory-jater-a-zlucniku-c22-24/o-nadorech-jater/" TargetMode="Externa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cs.wikipedia.org/wiki/Medv&#283;d%20ledn&#237;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text 6"/>
          <p:cNvSpPr>
            <a:spLocks noGrp="1"/>
          </p:cNvSpPr>
          <p:nvPr>
            <p:ph type="body" sz="half" idx="2"/>
          </p:nvPr>
        </p:nvSpPr>
        <p:spPr>
          <a:xfrm>
            <a:off x="395536" y="1268760"/>
            <a:ext cx="7704856" cy="1299350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/>
              <a:t>Šablona 32</a:t>
            </a:r>
            <a:endParaRPr lang="cs-CZ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157192"/>
            <a:ext cx="8784976" cy="1700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72008" y="3140968"/>
            <a:ext cx="8964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VY_32_INOVACE_04_20_Organické odpady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073215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457200" y="591671"/>
            <a:ext cx="8564548" cy="55794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cs-CZ" sz="3200" b="1" dirty="0"/>
              <a:t>Anotace:</a:t>
            </a:r>
            <a:r>
              <a:rPr lang="cs-CZ" sz="3200" dirty="0"/>
              <a:t> </a:t>
            </a:r>
            <a:r>
              <a:rPr lang="cs-CZ" sz="3200" dirty="0" smtClean="0"/>
              <a:t>prezentace </a:t>
            </a:r>
            <a:r>
              <a:rPr lang="cs-CZ" sz="3200" dirty="0"/>
              <a:t>může sloužit k výkladu učiva </a:t>
            </a:r>
            <a:r>
              <a:rPr lang="cs-CZ" sz="3200" dirty="0" smtClean="0">
                <a:latin typeface="Arial" charset="0"/>
              </a:rPr>
              <a:t>Chemie ve službách člověka</a:t>
            </a:r>
            <a:endParaRPr lang="cs-CZ" sz="3200" dirty="0">
              <a:latin typeface="Arial" charset="0"/>
            </a:endParaRPr>
          </a:p>
          <a:p>
            <a:pPr>
              <a:lnSpc>
                <a:spcPct val="80000"/>
              </a:lnSpc>
            </a:pPr>
            <a:r>
              <a:rPr lang="cs-CZ" sz="3200" b="1" dirty="0"/>
              <a:t>Autor: </a:t>
            </a:r>
            <a:r>
              <a:rPr lang="cs-CZ" sz="3200" dirty="0"/>
              <a:t>Mgr. Marcela </a:t>
            </a:r>
            <a:r>
              <a:rPr lang="cs-CZ" sz="3200" dirty="0" err="1"/>
              <a:t>Matyščáková</a:t>
            </a:r>
            <a:endParaRPr lang="cs-CZ" sz="3200" dirty="0"/>
          </a:p>
          <a:p>
            <a:pPr>
              <a:lnSpc>
                <a:spcPct val="80000"/>
              </a:lnSpc>
            </a:pPr>
            <a:r>
              <a:rPr lang="cs-CZ" sz="3200" b="1" dirty="0"/>
              <a:t>Jazyk: </a:t>
            </a:r>
            <a:r>
              <a:rPr lang="cs-CZ" sz="3200" dirty="0" smtClean="0"/>
              <a:t>čeština</a:t>
            </a:r>
            <a:endParaRPr lang="cs-CZ" sz="3200" dirty="0"/>
          </a:p>
          <a:p>
            <a:pPr>
              <a:lnSpc>
                <a:spcPct val="80000"/>
              </a:lnSpc>
            </a:pPr>
            <a:r>
              <a:rPr lang="cs-CZ" sz="3200" b="1" dirty="0"/>
              <a:t>Očekávaný výstup:</a:t>
            </a:r>
            <a:r>
              <a:rPr lang="cs-CZ" sz="3200" dirty="0"/>
              <a:t> </a:t>
            </a:r>
            <a:r>
              <a:rPr lang="cs-CZ" sz="3200" dirty="0" smtClean="0"/>
              <a:t>zamyšlení nad </a:t>
            </a:r>
            <a:r>
              <a:rPr lang="cs-CZ" sz="3200" dirty="0" err="1" smtClean="0"/>
              <a:t>součastností</a:t>
            </a:r>
            <a:endParaRPr lang="cs-CZ" sz="3200" dirty="0"/>
          </a:p>
          <a:p>
            <a:pPr>
              <a:lnSpc>
                <a:spcPct val="80000"/>
              </a:lnSpc>
            </a:pPr>
            <a:r>
              <a:rPr lang="cs-CZ" sz="3200" b="1" dirty="0"/>
              <a:t>Speciální vzdělávací potřeby: </a:t>
            </a:r>
            <a:r>
              <a:rPr lang="cs-CZ" sz="3200" dirty="0"/>
              <a:t>dataprojektor, interaktivní tabule</a:t>
            </a:r>
          </a:p>
          <a:p>
            <a:pPr>
              <a:lnSpc>
                <a:spcPct val="80000"/>
              </a:lnSpc>
            </a:pPr>
            <a:r>
              <a:rPr lang="cs-CZ" sz="3200" b="1" dirty="0"/>
              <a:t>Klíčová slova: </a:t>
            </a:r>
            <a:r>
              <a:rPr lang="cs-CZ" sz="3200" dirty="0" smtClean="0"/>
              <a:t>organické odpady</a:t>
            </a:r>
            <a:endParaRPr lang="cs-CZ" sz="3200" dirty="0"/>
          </a:p>
          <a:p>
            <a:pPr>
              <a:lnSpc>
                <a:spcPct val="80000"/>
              </a:lnSpc>
            </a:pPr>
            <a:r>
              <a:rPr lang="cs-CZ" sz="3200" b="1" dirty="0"/>
              <a:t>Druh učebního materiálu: </a:t>
            </a:r>
            <a:r>
              <a:rPr lang="cs-CZ" sz="3200" dirty="0"/>
              <a:t>prezentace</a:t>
            </a:r>
          </a:p>
          <a:p>
            <a:pPr>
              <a:lnSpc>
                <a:spcPct val="80000"/>
              </a:lnSpc>
            </a:pPr>
            <a:r>
              <a:rPr lang="cs-CZ" sz="3200" b="1" dirty="0"/>
              <a:t>Cílová skupina:</a:t>
            </a:r>
            <a:r>
              <a:rPr lang="cs-CZ" sz="3200" dirty="0"/>
              <a:t> žák</a:t>
            </a:r>
          </a:p>
          <a:p>
            <a:pPr>
              <a:lnSpc>
                <a:spcPct val="80000"/>
              </a:lnSpc>
            </a:pPr>
            <a:r>
              <a:rPr lang="cs-CZ" sz="3200" b="1" dirty="0"/>
              <a:t>Stupeň a typ vzdělávání:</a:t>
            </a:r>
            <a:r>
              <a:rPr lang="cs-CZ" sz="3200" dirty="0"/>
              <a:t> základní vzdělávání – druhý stupeň</a:t>
            </a:r>
          </a:p>
          <a:p>
            <a:pPr>
              <a:lnSpc>
                <a:spcPct val="80000"/>
              </a:lnSpc>
            </a:pPr>
            <a:r>
              <a:rPr lang="cs-CZ" sz="3200" b="1" dirty="0"/>
              <a:t>Typická věková skupina: </a:t>
            </a:r>
            <a:r>
              <a:rPr lang="cs-CZ" sz="3200" dirty="0"/>
              <a:t>15 let</a:t>
            </a:r>
          </a:p>
        </p:txBody>
      </p:sp>
    </p:spTree>
    <p:extLst>
      <p:ext uri="{BB962C8B-B14F-4D97-AF65-F5344CB8AC3E}">
        <p14:creationId xmlns:p14="http://schemas.microsoft.com/office/powerpoint/2010/main" val="571458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899592" y="692696"/>
            <a:ext cx="7175351" cy="1793167"/>
          </a:xfrm>
        </p:spPr>
        <p:txBody>
          <a:bodyPr/>
          <a:lstStyle/>
          <a:p>
            <a:r>
              <a:rPr lang="cs-CZ" dirty="0" smtClean="0"/>
              <a:t>S organickými odpady na věčné časy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429000"/>
            <a:ext cx="4752528" cy="2776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154750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115616" y="1772816"/>
            <a:ext cx="6912768" cy="3960440"/>
          </a:xfrm>
        </p:spPr>
        <p:txBody>
          <a:bodyPr>
            <a:noAutofit/>
          </a:bodyPr>
          <a:lstStyle/>
          <a:p>
            <a:r>
              <a:rPr lang="cs-CZ" sz="2800" dirty="0"/>
              <a:t>z</a:t>
            </a:r>
            <a:r>
              <a:rPr lang="cs-CZ" sz="2800" dirty="0" smtClean="0"/>
              <a:t>kratka </a:t>
            </a:r>
            <a:r>
              <a:rPr lang="cs-CZ" sz="2800" dirty="0" err="1" smtClean="0"/>
              <a:t>POPs</a:t>
            </a:r>
            <a:r>
              <a:rPr lang="cs-CZ" sz="2800" dirty="0" smtClean="0"/>
              <a:t> (</a:t>
            </a:r>
            <a:r>
              <a:rPr lang="cs-CZ" sz="2400" dirty="0" err="1" smtClean="0"/>
              <a:t>Persistent</a:t>
            </a:r>
            <a:r>
              <a:rPr lang="cs-CZ" sz="2400" dirty="0" smtClean="0"/>
              <a:t> </a:t>
            </a:r>
            <a:r>
              <a:rPr lang="cs-CZ" sz="2400" dirty="0" err="1" smtClean="0"/>
              <a:t>Organic</a:t>
            </a:r>
            <a:r>
              <a:rPr lang="cs-CZ" sz="2400" dirty="0" smtClean="0"/>
              <a:t> </a:t>
            </a:r>
            <a:r>
              <a:rPr lang="cs-CZ" sz="2400" dirty="0" err="1" smtClean="0"/>
              <a:t>Pollutants</a:t>
            </a:r>
            <a:r>
              <a:rPr lang="cs-CZ" sz="2800" dirty="0"/>
              <a:t>)</a:t>
            </a:r>
            <a:endParaRPr lang="cs-CZ" sz="24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/>
              <a:t>t</a:t>
            </a:r>
            <a:r>
              <a:rPr lang="cs-CZ" sz="2800" dirty="0" smtClean="0"/>
              <a:t>oxické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/>
              <a:t>m</a:t>
            </a:r>
            <a:r>
              <a:rPr lang="cs-CZ" sz="2800" dirty="0" smtClean="0"/>
              <a:t>ohou způsobit rakovinu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/>
              <a:t>m</a:t>
            </a:r>
            <a:r>
              <a:rPr lang="cs-CZ" sz="2800" dirty="0" smtClean="0"/>
              <a:t>nohé způsobují onemocnění imunitního systému, poruchy reprodukce a vývojové poruchy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/>
              <a:t>s</a:t>
            </a:r>
            <a:r>
              <a:rPr lang="cs-CZ" sz="2800" dirty="0" smtClean="0"/>
              <a:t>etrvávají v prostředí dlouho a beze změny, hromadí se v organismech a šíří se i tisíce km od zdroje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2800" dirty="0" smtClean="0"/>
          </a:p>
          <a:p>
            <a:endParaRPr lang="cs-CZ" sz="2800" dirty="0" smtClean="0"/>
          </a:p>
          <a:p>
            <a:endParaRPr lang="cs-CZ" sz="2800" dirty="0"/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79512" y="404664"/>
            <a:ext cx="7967439" cy="1793167"/>
          </a:xfrm>
        </p:spPr>
        <p:txBody>
          <a:bodyPr/>
          <a:lstStyle/>
          <a:p>
            <a:pPr algn="ctr"/>
            <a:r>
              <a:rPr lang="cs-CZ" sz="4400" dirty="0" smtClean="0"/>
              <a:t>PERZISTENTNÍ ORGANICKÉ LÁTKY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44109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843808" y="404664"/>
            <a:ext cx="3600400" cy="682429"/>
          </a:xfrm>
        </p:spPr>
        <p:txBody>
          <a:bodyPr/>
          <a:lstStyle/>
          <a:p>
            <a:pPr marL="0" indent="0" algn="ctr">
              <a:buNone/>
            </a:pPr>
            <a:r>
              <a:rPr lang="cs-CZ" sz="3600" dirty="0" smtClean="0">
                <a:solidFill>
                  <a:srgbClr val="FF0000"/>
                </a:solidFill>
              </a:rPr>
              <a:t>DDT a spol.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124744"/>
            <a:ext cx="8208912" cy="180020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3200" dirty="0" smtClean="0"/>
              <a:t>Pesticidy – používané k hubení rostlinných a živočišných škůdců, ochraně rostlin</a:t>
            </a:r>
            <a:r>
              <a:rPr lang="cs-CZ" sz="3200" dirty="0" smtClean="0"/>
              <a:t>, zvířat</a:t>
            </a:r>
            <a:r>
              <a:rPr lang="cs-CZ" sz="3200" dirty="0" smtClean="0"/>
              <a:t>, bytů a člověka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8755" y="2996952"/>
            <a:ext cx="374521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800" dirty="0"/>
              <a:t>h</a:t>
            </a:r>
            <a:r>
              <a:rPr lang="cs-CZ" sz="2800" dirty="0" smtClean="0"/>
              <a:t>erbicidy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/>
              <a:t>fungicidy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/>
              <a:t>i</a:t>
            </a:r>
            <a:r>
              <a:rPr lang="cs-CZ" sz="2800" dirty="0" smtClean="0"/>
              <a:t>nsekticidy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/>
              <a:t>rodenticidy</a:t>
            </a:r>
          </a:p>
          <a:p>
            <a:endParaRPr lang="cs-CZ" sz="2800" dirty="0" smtClean="0"/>
          </a:p>
          <a:p>
            <a:r>
              <a:rPr lang="cs-CZ" sz="2800" dirty="0" smtClean="0"/>
              <a:t>Úkol</a:t>
            </a:r>
            <a:r>
              <a:rPr lang="cs-CZ" sz="2800" dirty="0" smtClean="0"/>
              <a:t>: přiřaď </a:t>
            </a:r>
            <a:r>
              <a:rPr lang="cs-CZ" sz="2800" dirty="0" smtClean="0"/>
              <a:t>obrázek k typu pesticidu a řekni, co který hubí</a:t>
            </a:r>
            <a:endParaRPr lang="cs-CZ" sz="2800" dirty="0"/>
          </a:p>
        </p:txBody>
      </p:sp>
      <p:pic>
        <p:nvPicPr>
          <p:cNvPr id="1026" name="Picture 2" descr="C:\Users\Admin\AppData\Local\Microsoft\Windows\Temporary Internet Files\Content.IE5\DE4CGPLA\MP90043416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1752" y="2981413"/>
            <a:ext cx="1096626" cy="1636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\AppData\Local\Microsoft\Windows\Temporary Internet Files\Content.IE5\DE4CGPLA\MC90001513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373" y="3566961"/>
            <a:ext cx="1472907" cy="942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\AppData\Local\Microsoft\Windows\Temporary Internet Files\Content.IE5\K0O7W0UI\MC900441714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3495" y="4573437"/>
            <a:ext cx="1806842" cy="1806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dmin\AppData\Local\Microsoft\Windows\Temporary Internet Files\Content.IE5\DE4CGPLA\MC90029936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7920" y="4982606"/>
            <a:ext cx="1583952" cy="1578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3167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899592" y="2636912"/>
            <a:ext cx="7344816" cy="1944216"/>
          </a:xfrm>
        </p:spPr>
        <p:txBody>
          <a:bodyPr>
            <a:noAutofit/>
          </a:bodyPr>
          <a:lstStyle/>
          <a:p>
            <a:r>
              <a:rPr lang="cs-CZ" sz="3200" dirty="0" smtClean="0"/>
              <a:t>Nechvalně se proslavilo DDT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/>
              <a:t>p</a:t>
            </a:r>
            <a:r>
              <a:rPr lang="cs-CZ" sz="3200" dirty="0" smtClean="0"/>
              <a:t>oškozuje tvorbu spermií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/>
              <a:t>z</a:t>
            </a:r>
            <a:r>
              <a:rPr lang="cs-CZ" sz="3200" dirty="0" smtClean="0"/>
              <a:t>vyšuje riziko karcinomu prsu</a:t>
            </a:r>
            <a:endParaRPr lang="cs-CZ" sz="3200" dirty="0"/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899592" y="764705"/>
            <a:ext cx="7175351" cy="1296144"/>
          </a:xfrm>
          <a:ln>
            <a:solidFill>
              <a:schemeClr val="accent1"/>
            </a:solidFill>
          </a:ln>
        </p:spPr>
        <p:txBody>
          <a:bodyPr/>
          <a:lstStyle/>
          <a:p>
            <a:pPr marL="182880" indent="0">
              <a:buNone/>
            </a:pPr>
            <a:r>
              <a:rPr lang="cs-CZ" sz="3200" dirty="0" smtClean="0"/>
              <a:t>Patří sem dnes už zakázané </a:t>
            </a:r>
            <a:r>
              <a:rPr lang="cs-CZ" sz="3200" dirty="0" err="1" smtClean="0"/>
              <a:t>Hexachlorbenzen,Lindan,Aldrin</a:t>
            </a:r>
            <a:r>
              <a:rPr lang="cs-CZ" sz="3200" dirty="0" smtClean="0"/>
              <a:t>…</a:t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5085184"/>
            <a:ext cx="7344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 ČR je zamořen sklad v Lubech u Klatov a náklady na dekontaminaci se odhadují na desítky miliónu korun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9183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547664" y="1556792"/>
            <a:ext cx="6192688" cy="2160240"/>
          </a:xfrm>
        </p:spPr>
        <p:txBody>
          <a:bodyPr>
            <a:no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sz="3200" dirty="0"/>
              <a:t>p</a:t>
            </a:r>
            <a:r>
              <a:rPr lang="cs-CZ" sz="3200" dirty="0" smtClean="0"/>
              <a:t>oužívaly se při výrobě barviv, mazadel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3200" dirty="0"/>
              <a:t>v</a:t>
            </a:r>
            <a:r>
              <a:rPr lang="cs-CZ" sz="3200" dirty="0" smtClean="0"/>
              <a:t>elká část uložena a čeká na přijatelný způsob likvidace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3200" dirty="0"/>
              <a:t>n</a:t>
            </a:r>
            <a:r>
              <a:rPr lang="cs-CZ" sz="3200" dirty="0" smtClean="0"/>
              <a:t>ěkteré látky byly likvidovány nelegálně a představují riziko pro další generace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3200" dirty="0" smtClean="0"/>
              <a:t>koncem </a:t>
            </a:r>
            <a:r>
              <a:rPr lang="cs-CZ" sz="3200" dirty="0"/>
              <a:t>minulého století zakázány</a:t>
            </a:r>
          </a:p>
          <a:p>
            <a:pPr marL="342900" indent="-342900">
              <a:buFont typeface="Wingdings" pitchFamily="2" charset="2"/>
              <a:buChar char="q"/>
            </a:pPr>
            <a:endParaRPr lang="cs-CZ" sz="3200" dirty="0" smtClean="0"/>
          </a:p>
          <a:p>
            <a:pPr marL="342900" indent="-342900">
              <a:buFont typeface="Wingdings" pitchFamily="2" charset="2"/>
              <a:buChar char="q"/>
            </a:pPr>
            <a:endParaRPr lang="cs-CZ" sz="3200" dirty="0"/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899593" y="332657"/>
            <a:ext cx="7128792" cy="792088"/>
          </a:xfrm>
        </p:spPr>
        <p:txBody>
          <a:bodyPr/>
          <a:lstStyle/>
          <a:p>
            <a:pPr marL="182880" indent="0">
              <a:buNone/>
            </a:pPr>
            <a:r>
              <a:rPr lang="cs-CZ" sz="3600" dirty="0" smtClean="0">
                <a:solidFill>
                  <a:srgbClr val="FF0000"/>
                </a:solidFill>
              </a:rPr>
              <a:t>PCB = polychlorované bifenyly</a:t>
            </a:r>
            <a:br>
              <a:rPr lang="cs-CZ" sz="3600" dirty="0" smtClean="0">
                <a:solidFill>
                  <a:srgbClr val="FF0000"/>
                </a:solidFill>
              </a:rPr>
            </a:br>
            <a:endParaRPr lang="cs-CZ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1841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971600" y="476673"/>
            <a:ext cx="7200800" cy="1008112"/>
          </a:xfrm>
        </p:spPr>
        <p:txBody>
          <a:bodyPr/>
          <a:lstStyle/>
          <a:p>
            <a:pPr marL="182880" indent="0" algn="ctr">
              <a:buNone/>
            </a:pPr>
            <a:r>
              <a:rPr lang="cs-CZ" dirty="0" smtClean="0"/>
              <a:t>Účinky PCB 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1705551"/>
            <a:ext cx="734481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3200" dirty="0"/>
              <a:t>k</a:t>
            </a:r>
            <a:r>
              <a:rPr lang="cs-CZ" sz="3200" dirty="0" smtClean="0"/>
              <a:t>arcinogenní účinky (játra a slinivka)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3200" dirty="0"/>
              <a:t>s</a:t>
            </a:r>
            <a:r>
              <a:rPr lang="cs-CZ" sz="3200" dirty="0" smtClean="0"/>
              <a:t>nižují plodnost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3200" dirty="0"/>
              <a:t>p</a:t>
            </a:r>
            <a:r>
              <a:rPr lang="cs-CZ" sz="3200" dirty="0" smtClean="0"/>
              <a:t>oškozují imunitní systém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3200" dirty="0"/>
              <a:t>u</a:t>
            </a:r>
            <a:r>
              <a:rPr lang="cs-CZ" sz="3200" dirty="0" smtClean="0"/>
              <a:t> savců se vylučují mateřským mlékem (v ČR je výskyt nejvyšší z Evropy)</a:t>
            </a:r>
          </a:p>
          <a:p>
            <a:endParaRPr lang="cs-CZ" sz="3200" dirty="0" smtClean="0"/>
          </a:p>
          <a:p>
            <a:pPr marL="285750" indent="-285750">
              <a:buFont typeface="Wingdings" pitchFamily="2" charset="2"/>
              <a:buChar char="q"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237487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\Desktop\jatr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77359"/>
            <a:ext cx="273367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dmin\Desktop\jatr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6615" y="3854360"/>
            <a:ext cx="3007386" cy="1865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Admin\Desktop\Pancrea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5451" y="3717031"/>
            <a:ext cx="3223427" cy="3024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Admin\Desktop\jatra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638" y="577359"/>
            <a:ext cx="3007386" cy="1503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Admin\Desktop\jatra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789040"/>
            <a:ext cx="2808312" cy="1917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-9626" y="5773906"/>
            <a:ext cx="3096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Magnetická rezonance-nádor označen šipkami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63273" y="5773906"/>
            <a:ext cx="29540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UZ-nádor označen šipkami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305179" y="2204863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Mikroskopické vyšetření-nádor označen šipkami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79511" y="2416124"/>
            <a:ext cx="27336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CT-tmavší oválné ložisko vlevo je nádor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6718" y="255827"/>
            <a:ext cx="2916819" cy="2806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71020" y="2794376"/>
            <a:ext cx="25922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Játra člověka</a:t>
            </a:r>
            <a:endParaRPr lang="cs-CZ" sz="1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329591" y="3465874"/>
            <a:ext cx="24751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Slinivka břišní=</a:t>
            </a:r>
            <a:r>
              <a:rPr lang="cs-CZ" sz="1400" dirty="0" err="1" smtClean="0"/>
              <a:t>pancreas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356735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899592" y="476672"/>
            <a:ext cx="7632848" cy="11549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200" dirty="0" smtClean="0"/>
              <a:t>PCB se šíří způsobem nazývaným GLOBÁLNÍ DESTILACE</a:t>
            </a:r>
            <a:endParaRPr lang="cs-CZ" sz="32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4077072"/>
            <a:ext cx="4680520" cy="2511152"/>
          </a:xfrm>
        </p:spPr>
        <p:txBody>
          <a:bodyPr/>
          <a:lstStyle/>
          <a:p>
            <a:r>
              <a:rPr lang="cs-CZ" sz="3200" dirty="0" smtClean="0"/>
              <a:t>= v teplejších pásech se s prouděním vzduchu přesunují k pólům a s ochlazením vzduchu kondenzují, kumulují se v tělech živočichů a dostávají se k lidem, kteří se masem živí</a:t>
            </a:r>
            <a:endParaRPr lang="cs-CZ" sz="3200" dirty="0"/>
          </a:p>
        </p:txBody>
      </p:sp>
      <p:pic>
        <p:nvPicPr>
          <p:cNvPr id="2050" name="Picture 2" descr="C:\Users\Admin\Desktop\1032330-arkti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4162" y="2564904"/>
            <a:ext cx="3836676" cy="3148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7519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dnadpis 5"/>
          <p:cNvSpPr>
            <a:spLocks noGrp="1"/>
          </p:cNvSpPr>
          <p:nvPr>
            <p:ph type="subTitle" idx="1"/>
          </p:nvPr>
        </p:nvSpPr>
        <p:spPr>
          <a:xfrm>
            <a:off x="1619672" y="620688"/>
            <a:ext cx="5832648" cy="4392488"/>
          </a:xfrm>
        </p:spPr>
        <p:txBody>
          <a:bodyPr>
            <a:no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= polychlorované </a:t>
            </a:r>
            <a:r>
              <a:rPr lang="cs-CZ" sz="2800" dirty="0" err="1" smtClean="0">
                <a:solidFill>
                  <a:srgbClr val="C00000"/>
                </a:solidFill>
              </a:rPr>
              <a:t>dibenzo</a:t>
            </a:r>
            <a:r>
              <a:rPr lang="cs-CZ" sz="2800" dirty="0" smtClean="0">
                <a:solidFill>
                  <a:srgbClr val="C00000"/>
                </a:solidFill>
              </a:rPr>
              <a:t>-p-dioxiny </a:t>
            </a:r>
            <a:r>
              <a:rPr lang="cs-CZ" sz="2800" dirty="0" err="1" smtClean="0">
                <a:solidFill>
                  <a:srgbClr val="C00000"/>
                </a:solidFill>
              </a:rPr>
              <a:t>PCDD,vznikají</a:t>
            </a:r>
            <a:r>
              <a:rPr lang="cs-CZ" sz="2800" dirty="0" smtClean="0">
                <a:solidFill>
                  <a:srgbClr val="C00000"/>
                </a:solidFill>
              </a:rPr>
              <a:t> při výrobě </a:t>
            </a:r>
            <a:r>
              <a:rPr lang="cs-CZ" sz="2800" dirty="0" err="1" smtClean="0">
                <a:solidFill>
                  <a:srgbClr val="C00000"/>
                </a:solidFill>
              </a:rPr>
              <a:t>pesticidů,PVC</a:t>
            </a:r>
            <a:r>
              <a:rPr lang="cs-CZ" sz="2800" dirty="0" smtClean="0">
                <a:solidFill>
                  <a:srgbClr val="C00000"/>
                </a:solidFill>
              </a:rPr>
              <a:t>,…</a:t>
            </a:r>
          </a:p>
          <a:p>
            <a:r>
              <a:rPr lang="cs-CZ" sz="2800" dirty="0" smtClean="0"/>
              <a:t>- jsou spojovány s vietnamskou válkou, kde byla aplikována směs Agent Orange</a:t>
            </a:r>
          </a:p>
          <a:p>
            <a:r>
              <a:rPr lang="cs-CZ" sz="2800" dirty="0" smtClean="0"/>
              <a:t>- na výrobě směsi se podílela v roce 1965</a:t>
            </a:r>
            <a:r>
              <a:rPr lang="cs-CZ" sz="2800" dirty="0"/>
              <a:t> </a:t>
            </a:r>
            <a:r>
              <a:rPr lang="cs-CZ" sz="2800" dirty="0" smtClean="0"/>
              <a:t>Spolana </a:t>
            </a:r>
            <a:r>
              <a:rPr lang="cs-CZ" sz="2800" dirty="0" err="1" smtClean="0"/>
              <a:t>Neratovice,výroba</a:t>
            </a:r>
            <a:r>
              <a:rPr lang="cs-CZ" sz="2800" dirty="0" smtClean="0"/>
              <a:t> byla zrušena, ale zátěž v prostředí zůstala</a:t>
            </a:r>
          </a:p>
          <a:p>
            <a:r>
              <a:rPr lang="cs-CZ" sz="2800" dirty="0" smtClean="0"/>
              <a:t>- v roce 2008 bylo v Irsku kontaminované vepřové maso </a:t>
            </a:r>
          </a:p>
          <a:p>
            <a:pPr marL="342900" indent="-342900">
              <a:buFontTx/>
              <a:buChar char="-"/>
            </a:pPr>
            <a:endParaRPr lang="cs-CZ" sz="2800" dirty="0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1043608" y="0"/>
            <a:ext cx="7210803" cy="872774"/>
          </a:xfrm>
        </p:spPr>
        <p:txBody>
          <a:bodyPr/>
          <a:lstStyle/>
          <a:p>
            <a:pPr marL="182880" indent="0" algn="ctr">
              <a:buNone/>
            </a:pPr>
            <a:r>
              <a:rPr lang="cs-CZ" sz="3600" dirty="0" smtClean="0">
                <a:solidFill>
                  <a:srgbClr val="FF0000"/>
                </a:solidFill>
              </a:rPr>
              <a:t>dioxiny</a:t>
            </a:r>
            <a:endParaRPr lang="cs-CZ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4219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403648" y="404664"/>
            <a:ext cx="6383538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dirty="0" smtClean="0"/>
              <a:t>Negativní dopad dioxinů</a:t>
            </a:r>
            <a:br>
              <a:rPr lang="cs-CZ" sz="3200" dirty="0" smtClean="0"/>
            </a:b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15616" y="1844824"/>
            <a:ext cx="69127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2800" dirty="0" smtClean="0"/>
              <a:t>Mutageny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2800" dirty="0" smtClean="0"/>
              <a:t>Karcinogeny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2800" dirty="0" smtClean="0"/>
              <a:t>Poškozují kůži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2800" dirty="0" smtClean="0"/>
              <a:t>Poškozují krvetvorbu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2800" dirty="0" smtClean="0"/>
              <a:t>Mají vliv na dýchací a imunitní systém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2800" dirty="0" smtClean="0"/>
              <a:t>Ovlivňují reprodukční schopnosti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5383518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11959" y="1196752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rgbClr val="FF0000"/>
                </a:solidFill>
              </a:rPr>
              <a:t>Furany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88985" y="2564904"/>
            <a:ext cx="79208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200" dirty="0" smtClean="0">
                <a:solidFill>
                  <a:srgbClr val="FF0000"/>
                </a:solidFill>
              </a:rPr>
              <a:t>Polychlorované </a:t>
            </a:r>
            <a:r>
              <a:rPr lang="cs-CZ" sz="3200" dirty="0" err="1" smtClean="0">
                <a:solidFill>
                  <a:srgbClr val="FF0000"/>
                </a:solidFill>
              </a:rPr>
              <a:t>dibenzofurany</a:t>
            </a:r>
            <a:r>
              <a:rPr lang="cs-CZ" sz="3200" dirty="0" smtClean="0">
                <a:solidFill>
                  <a:srgbClr val="FF0000"/>
                </a:solidFill>
              </a:rPr>
              <a:t>, zkratka PCDF</a:t>
            </a:r>
          </a:p>
          <a:p>
            <a:r>
              <a:rPr lang="cs-CZ" sz="3200" dirty="0" smtClean="0"/>
              <a:t>-jsou příměsí při výrobě dalších chemikálií</a:t>
            </a:r>
          </a:p>
          <a:p>
            <a:r>
              <a:rPr lang="cs-CZ" sz="3200" dirty="0" smtClean="0"/>
              <a:t>-jsou karcinogenní</a:t>
            </a:r>
          </a:p>
          <a:p>
            <a:r>
              <a:rPr lang="cs-CZ" sz="3200" dirty="0" smtClean="0"/>
              <a:t>-vznikají při spalování nebezpečného odpadu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703597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odnadpis 12"/>
          <p:cNvSpPr>
            <a:spLocks noGrp="1"/>
          </p:cNvSpPr>
          <p:nvPr>
            <p:ph type="subTitle" idx="1"/>
          </p:nvPr>
        </p:nvSpPr>
        <p:spPr>
          <a:xfrm>
            <a:off x="1763688" y="1988840"/>
            <a:ext cx="5544616" cy="6768752"/>
          </a:xfrm>
        </p:spPr>
        <p:txBody>
          <a:bodyPr>
            <a:noAutofit/>
          </a:bodyPr>
          <a:lstStyle/>
          <a:p>
            <a:pPr marL="685800" indent="-685800">
              <a:buFont typeface="Wingdings" pitchFamily="2" charset="2"/>
              <a:buChar char="Ø"/>
            </a:pPr>
            <a:r>
              <a:rPr lang="cs-CZ" sz="2400" b="1" dirty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rPr>
              <a:t>v</a:t>
            </a:r>
            <a:r>
              <a:rPr lang="cs-CZ" sz="2400" b="1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rPr>
              <a:t>znikají při spalování </a:t>
            </a:r>
            <a:r>
              <a:rPr lang="cs-CZ" sz="2400" b="1" dirty="0" err="1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rPr>
              <a:t>uhlí,olejů,dřeva,odpadu,paliv</a:t>
            </a:r>
            <a:r>
              <a:rPr lang="cs-CZ" sz="2400" b="1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rPr>
              <a:t> v dopravních prostředcích</a:t>
            </a:r>
          </a:p>
          <a:p>
            <a:pPr marL="685800" indent="-685800">
              <a:buFont typeface="Wingdings" pitchFamily="2" charset="2"/>
              <a:buChar char="Ø"/>
            </a:pPr>
            <a:r>
              <a:rPr lang="cs-CZ" sz="2400" b="1" dirty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rPr>
              <a:t>k</a:t>
            </a:r>
            <a:r>
              <a:rPr lang="cs-CZ" sz="2400" b="1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rPr>
              <a:t>oncentrace narůstá při nedokonalém spalování</a:t>
            </a:r>
          </a:p>
          <a:p>
            <a:pPr marL="685800" indent="-685800">
              <a:buFont typeface="Wingdings" pitchFamily="2" charset="2"/>
              <a:buChar char="Ø"/>
            </a:pPr>
            <a:r>
              <a:rPr lang="cs-CZ" sz="2400" b="1" dirty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rPr>
              <a:t>p</a:t>
            </a:r>
            <a:r>
              <a:rPr lang="cs-CZ" sz="2400" b="1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rPr>
              <a:t>ři výrobě </a:t>
            </a:r>
            <a:r>
              <a:rPr lang="cs-CZ" sz="2400" b="1" dirty="0" err="1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rPr>
              <a:t>železa,hliníku,koksu</a:t>
            </a:r>
            <a:r>
              <a:rPr lang="cs-CZ" sz="2400" b="1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rPr>
              <a:t> a dehtu</a:t>
            </a:r>
          </a:p>
          <a:p>
            <a:pPr marL="685800" indent="-685800">
              <a:buFont typeface="Wingdings" pitchFamily="2" charset="2"/>
              <a:buChar char="Ø"/>
            </a:pPr>
            <a:r>
              <a:rPr lang="cs-CZ" sz="2400" b="1" dirty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rPr>
              <a:t>p</a:t>
            </a:r>
            <a:r>
              <a:rPr lang="cs-CZ" sz="2400" b="1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rPr>
              <a:t>ři </a:t>
            </a:r>
            <a:r>
              <a:rPr lang="cs-CZ" sz="2400" b="1" dirty="0" err="1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rPr>
              <a:t>kouření,pečení</a:t>
            </a:r>
            <a:r>
              <a:rPr lang="cs-CZ" sz="2400" b="1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rPr>
              <a:t> </a:t>
            </a:r>
            <a:r>
              <a:rPr lang="cs-CZ" sz="2400" b="1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rPr>
              <a:t>a </a:t>
            </a:r>
            <a:r>
              <a:rPr lang="cs-CZ" sz="2400" b="1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rPr>
              <a:t>uzení masa</a:t>
            </a:r>
          </a:p>
          <a:p>
            <a:pPr marL="685800" indent="-685800">
              <a:buFont typeface="Wingdings" pitchFamily="2" charset="2"/>
              <a:buChar char="Ø"/>
            </a:pPr>
            <a:r>
              <a:rPr lang="cs-CZ" sz="2400" b="1" dirty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rPr>
              <a:t>p</a:t>
            </a:r>
            <a:r>
              <a:rPr lang="cs-CZ" sz="2400" b="1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rPr>
              <a:t>ři přírodních požárech</a:t>
            </a:r>
          </a:p>
          <a:p>
            <a:endParaRPr lang="cs-CZ" sz="2400" b="1" dirty="0" smtClean="0">
              <a:gradFill>
                <a:gsLst>
                  <a:gs pos="0">
                    <a:schemeClr val="tx1"/>
                  </a:gs>
                  <a:gs pos="40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2">
                      <a:alpha val="65000"/>
                    </a:schemeClr>
                  </a:gs>
                </a:gsLst>
                <a:lin ang="5400000" scaled="0"/>
              </a:gradFill>
              <a:effectLst>
                <a:reflection blurRad="6350" stA="55000" endA="300" endPos="45500" dir="5400000" sy="-100000" algn="bl" rotWithShape="0"/>
              </a:effectLst>
              <a:latin typeface="+mj-lt"/>
              <a:ea typeface="+mj-ea"/>
              <a:cs typeface="+mj-cs"/>
            </a:endParaRPr>
          </a:p>
          <a:p>
            <a:endParaRPr lang="cs-CZ" sz="2400" b="1" dirty="0">
              <a:gradFill>
                <a:gsLst>
                  <a:gs pos="0">
                    <a:schemeClr val="tx1"/>
                  </a:gs>
                  <a:gs pos="40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2">
                      <a:alpha val="65000"/>
                    </a:schemeClr>
                  </a:gs>
                </a:gsLst>
                <a:lin ang="5400000" scaled="0"/>
              </a:gradFill>
              <a:effectLst>
                <a:reflection blurRad="6350" stA="55000" endA="300" endPos="45500" dir="5400000" sy="-100000" algn="bl" rotWithShape="0"/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1043608" y="332657"/>
            <a:ext cx="6696744" cy="1152128"/>
          </a:xfrm>
        </p:spPr>
        <p:txBody>
          <a:bodyPr/>
          <a:lstStyle/>
          <a:p>
            <a:pPr marL="182880" indent="0" algn="ctr">
              <a:buNone/>
            </a:pPr>
            <a:r>
              <a:rPr lang="cs-CZ" sz="3600" dirty="0" smtClean="0"/>
              <a:t>polycyklické aromatické uhlovodíky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4238544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611560" y="836712"/>
            <a:ext cx="8280920" cy="50405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3200" dirty="0" smtClean="0"/>
              <a:t>Bezpečný už není ani severní pól</a:t>
            </a:r>
          </a:p>
          <a:p>
            <a:pPr marL="0" indent="0">
              <a:buNone/>
            </a:pPr>
            <a:endParaRPr lang="cs-CZ" sz="32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19234" y="1124744"/>
            <a:ext cx="8496944" cy="3384376"/>
          </a:xfrm>
        </p:spPr>
        <p:txBody>
          <a:bodyPr/>
          <a:lstStyle/>
          <a:p>
            <a:pPr marL="0" indent="0">
              <a:buNone/>
            </a:pPr>
            <a:r>
              <a:rPr lang="cs-CZ" sz="2400" dirty="0" smtClean="0"/>
              <a:t>- vlivem globální </a:t>
            </a:r>
            <a:r>
              <a:rPr lang="cs-CZ" sz="2400" dirty="0" err="1" smtClean="0"/>
              <a:t>detilace</a:t>
            </a:r>
            <a:r>
              <a:rPr lang="cs-CZ" sz="2400" dirty="0" smtClean="0"/>
              <a:t> se </a:t>
            </a:r>
            <a:r>
              <a:rPr lang="cs-CZ" sz="2400" dirty="0" err="1" smtClean="0"/>
              <a:t>promořuje</a:t>
            </a:r>
            <a:r>
              <a:rPr lang="cs-CZ" sz="2400" dirty="0" smtClean="0"/>
              <a:t> celá planeta</a:t>
            </a:r>
            <a:br>
              <a:rPr lang="cs-CZ" sz="2400" dirty="0" smtClean="0"/>
            </a:br>
            <a:r>
              <a:rPr lang="cs-CZ" sz="2400" dirty="0" smtClean="0"/>
              <a:t>- zdrojem je </a:t>
            </a:r>
            <a:r>
              <a:rPr lang="cs-CZ" sz="2400" dirty="0"/>
              <a:t>Č</a:t>
            </a:r>
            <a:r>
              <a:rPr lang="cs-CZ" sz="2400" dirty="0" smtClean="0"/>
              <a:t>ína a další asijské </a:t>
            </a:r>
            <a:r>
              <a:rPr lang="cs-CZ" sz="2400" dirty="0" err="1" smtClean="0"/>
              <a:t>státy,západní</a:t>
            </a:r>
            <a:r>
              <a:rPr lang="cs-CZ" sz="2400" dirty="0" smtClean="0"/>
              <a:t> </a:t>
            </a:r>
            <a:r>
              <a:rPr lang="cs-CZ" sz="2400" dirty="0" err="1" smtClean="0"/>
              <a:t>Evropa,Severní</a:t>
            </a:r>
            <a:r>
              <a:rPr lang="cs-CZ" sz="2400" dirty="0" smtClean="0"/>
              <a:t> Amerika</a:t>
            </a:r>
            <a:br>
              <a:rPr lang="cs-CZ" sz="2400" dirty="0" smtClean="0"/>
            </a:br>
            <a:r>
              <a:rPr lang="cs-CZ" sz="2400" dirty="0" smtClean="0"/>
              <a:t>- obsah chemikálií byl zjišťován v tělech </a:t>
            </a:r>
            <a:r>
              <a:rPr lang="cs-CZ" sz="2400" dirty="0" err="1" smtClean="0"/>
              <a:t>velryb,ledních</a:t>
            </a:r>
            <a:r>
              <a:rPr lang="cs-CZ" sz="2400" dirty="0" smtClean="0"/>
              <a:t> </a:t>
            </a:r>
            <a:r>
              <a:rPr lang="cs-CZ" sz="2400" dirty="0" err="1" smtClean="0"/>
              <a:t>medvědů,tuleňů,lachtanů,mrožů</a:t>
            </a:r>
            <a:r>
              <a:rPr lang="cs-CZ" sz="2400" dirty="0" smtClean="0"/>
              <a:t>…...</a:t>
            </a:r>
            <a:br>
              <a:rPr lang="cs-CZ" sz="2400" dirty="0" smtClean="0"/>
            </a:br>
            <a:r>
              <a:rPr lang="cs-CZ" sz="2400" dirty="0" smtClean="0"/>
              <a:t>- toxické látky se hromadí v buňkách a nejvyšší koncentrace dosáhnou na konci potravního </a:t>
            </a:r>
            <a:r>
              <a:rPr lang="cs-CZ" sz="2400" dirty="0" smtClean="0"/>
              <a:t>řetězce u </a:t>
            </a:r>
            <a:r>
              <a:rPr lang="cs-CZ" sz="2400" dirty="0" smtClean="0"/>
              <a:t>predátorů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/>
          </a:p>
        </p:txBody>
      </p:sp>
      <p:pic>
        <p:nvPicPr>
          <p:cNvPr id="5124" name="Picture 4" descr="C:\Users\Admin\Desktop\200px-Pokrywa_lodowa_19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401858"/>
            <a:ext cx="4584625" cy="3438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27584" y="5121092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 Severní pól v roce 1999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9526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Admin\Desktop\220px-Wiki_polarbe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195" y="404664"/>
            <a:ext cx="5091520" cy="3040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Admin\Desktop\280px-Ursus_maritinu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019" y="3725863"/>
            <a:ext cx="4937740" cy="3132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940152" y="1772816"/>
            <a:ext cx="23205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/>
              <a:t>Termovize</a:t>
            </a:r>
            <a:r>
              <a:rPr lang="cs-CZ" dirty="0" smtClean="0"/>
              <a:t> ledního medvěda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30195" y="5291931"/>
            <a:ext cx="30616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Lední medvěd na Severním pólu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2583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/>
              <a:t/>
            </a:r>
            <a:br>
              <a:rPr lang="cs-CZ" sz="3200" dirty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endParaRPr lang="cs-CZ" sz="3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827584" y="731520"/>
            <a:ext cx="6840760" cy="564980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cs-CZ" sz="3200" dirty="0">
                <a:solidFill>
                  <a:srgbClr val="92D050"/>
                </a:solidFill>
              </a:rPr>
              <a:t>n</a:t>
            </a:r>
            <a:r>
              <a:rPr lang="cs-CZ" sz="3200" dirty="0" smtClean="0">
                <a:solidFill>
                  <a:srgbClr val="92D050"/>
                </a:solidFill>
              </a:rPr>
              <a:t>ejvíce ohrožená oblast</a:t>
            </a:r>
          </a:p>
          <a:p>
            <a:pPr marL="45720" indent="0" algn="ctr">
              <a:buNone/>
            </a:pPr>
            <a:r>
              <a:rPr lang="cs-CZ" sz="3200" dirty="0" smtClean="0">
                <a:solidFill>
                  <a:srgbClr val="00B0F0"/>
                </a:solidFill>
              </a:rPr>
              <a:t>Čína</a:t>
            </a:r>
          </a:p>
          <a:p>
            <a:r>
              <a:rPr lang="cs-CZ" sz="3200" dirty="0" smtClean="0">
                <a:solidFill>
                  <a:srgbClr val="00B0F0"/>
                </a:solidFill>
              </a:rPr>
              <a:t> </a:t>
            </a:r>
            <a:r>
              <a:rPr lang="cs-CZ" sz="3200" dirty="0" smtClean="0">
                <a:solidFill>
                  <a:schemeClr val="tx1"/>
                </a:solidFill>
              </a:rPr>
              <a:t>organické</a:t>
            </a:r>
            <a:r>
              <a:rPr lang="cs-CZ" sz="3200" dirty="0" smtClean="0">
                <a:solidFill>
                  <a:srgbClr val="00B0F0"/>
                </a:solidFill>
              </a:rPr>
              <a:t>  </a:t>
            </a:r>
            <a:r>
              <a:rPr lang="cs-CZ" sz="3200" dirty="0" smtClean="0">
                <a:solidFill>
                  <a:schemeClr val="tx1"/>
                </a:solidFill>
              </a:rPr>
              <a:t>látky  se vyskytují  v                    	potravinách  (dioxiny ve 	vepřovém mase)</a:t>
            </a:r>
          </a:p>
          <a:p>
            <a:r>
              <a:rPr lang="cs-CZ" sz="3200" dirty="0">
                <a:solidFill>
                  <a:schemeClr val="tx1"/>
                </a:solidFill>
              </a:rPr>
              <a:t> </a:t>
            </a:r>
            <a:r>
              <a:rPr lang="cs-CZ" sz="3200" dirty="0" smtClean="0">
                <a:solidFill>
                  <a:schemeClr val="tx1"/>
                </a:solidFill>
              </a:rPr>
              <a:t>kadmium v rýži</a:t>
            </a:r>
          </a:p>
          <a:p>
            <a:r>
              <a:rPr lang="cs-CZ" sz="3200" dirty="0" smtClean="0">
                <a:solidFill>
                  <a:schemeClr val="tx1"/>
                </a:solidFill>
              </a:rPr>
              <a:t> arzén v sójové omáčce</a:t>
            </a:r>
          </a:p>
          <a:p>
            <a:r>
              <a:rPr lang="cs-CZ" sz="3200" dirty="0" smtClean="0">
                <a:solidFill>
                  <a:schemeClr val="tx1"/>
                </a:solidFill>
              </a:rPr>
              <a:t> hormony v drůbežím mase</a:t>
            </a:r>
          </a:p>
          <a:p>
            <a:r>
              <a:rPr lang="cs-CZ" sz="3200" dirty="0">
                <a:solidFill>
                  <a:schemeClr val="tx1"/>
                </a:solidFill>
              </a:rPr>
              <a:t> </a:t>
            </a:r>
            <a:r>
              <a:rPr lang="cs-CZ" sz="3200" dirty="0" smtClean="0">
                <a:solidFill>
                  <a:schemeClr val="tx1"/>
                </a:solidFill>
              </a:rPr>
              <a:t>melanin v dětské výživě</a:t>
            </a:r>
          </a:p>
          <a:p>
            <a:endParaRPr lang="cs-CZ" sz="32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3351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dnadpis 5"/>
          <p:cNvSpPr>
            <a:spLocks noGrp="1"/>
          </p:cNvSpPr>
          <p:nvPr>
            <p:ph type="subTitle" idx="1"/>
          </p:nvPr>
        </p:nvSpPr>
        <p:spPr>
          <a:xfrm>
            <a:off x="1691680" y="1844824"/>
            <a:ext cx="5832648" cy="4392488"/>
          </a:xfrm>
        </p:spPr>
        <p:txBody>
          <a:bodyPr>
            <a:noAutofit/>
          </a:bodyPr>
          <a:lstStyle/>
          <a:p>
            <a:pPr marL="342900" indent="-342900">
              <a:buFont typeface="Courier New" pitchFamily="49" charset="0"/>
              <a:buChar char="o"/>
            </a:pPr>
            <a:r>
              <a:rPr lang="cs-CZ" sz="2800" dirty="0" smtClean="0"/>
              <a:t>Fosfáty ( stále se malé množství v pracích prášcích vyskytuje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cs-CZ" sz="2800" dirty="0" smtClean="0"/>
              <a:t>Zeolity (náhrada za </a:t>
            </a:r>
            <a:r>
              <a:rPr lang="cs-CZ" sz="2800" dirty="0" smtClean="0"/>
              <a:t>fosfáty, které nejsou </a:t>
            </a:r>
            <a:r>
              <a:rPr lang="cs-CZ" sz="2800" dirty="0" smtClean="0"/>
              <a:t>jedovaté, ale umí vázat např. těžké kovy)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cs-CZ" sz="2800" dirty="0" smtClean="0"/>
              <a:t>Těžké a ostatní kovy (kadmium, olovo, hliník, stříbro</a:t>
            </a:r>
            <a:r>
              <a:rPr lang="cs-CZ" sz="2800" dirty="0" smtClean="0"/>
              <a:t>, rtuť</a:t>
            </a:r>
            <a:r>
              <a:rPr lang="cs-CZ" sz="2800" dirty="0" smtClean="0"/>
              <a:t>, titan, chrom ( v těle mořských savců byla zjištěna vysoká koncentrace těchto látek)</a:t>
            </a:r>
          </a:p>
          <a:p>
            <a:r>
              <a:rPr lang="cs-CZ" sz="2800" dirty="0"/>
              <a:t> </a:t>
            </a:r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827584" y="692697"/>
            <a:ext cx="7488832" cy="720080"/>
          </a:xfrm>
        </p:spPr>
        <p:txBody>
          <a:bodyPr/>
          <a:lstStyle/>
          <a:p>
            <a:pPr marL="182880" indent="0" algn="ctr">
              <a:buNone/>
            </a:pPr>
            <a:r>
              <a:rPr lang="cs-CZ" sz="4000" dirty="0" smtClean="0">
                <a:solidFill>
                  <a:srgbClr val="7030A0"/>
                </a:solidFill>
              </a:rPr>
              <a:t>Další nebezpečné látky</a:t>
            </a:r>
            <a:endParaRPr lang="cs-CZ" sz="40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49057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331640" y="836712"/>
            <a:ext cx="6408712" cy="5256584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 smtClean="0"/>
              <a:t>Otázky:</a:t>
            </a:r>
            <a:br>
              <a:rPr lang="cs-CZ" sz="2800" dirty="0" smtClean="0"/>
            </a:br>
            <a:r>
              <a:rPr lang="cs-CZ" sz="2800" dirty="0" smtClean="0"/>
              <a:t>- jak se PCB mohlo dostat v minulosti do těla chovaného dobytka</a:t>
            </a:r>
            <a:br>
              <a:rPr lang="cs-CZ" sz="2800" dirty="0" smtClean="0"/>
            </a:br>
            <a:r>
              <a:rPr lang="cs-CZ" sz="2800" dirty="0" smtClean="0"/>
              <a:t>- napiš vzorec </a:t>
            </a:r>
            <a:r>
              <a:rPr lang="cs-CZ" sz="2800" dirty="0" err="1" smtClean="0"/>
              <a:t>hexachlorbenzenu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- kteří živočichové jsou nejvíce --postiženi při globální destilaci</a:t>
            </a:r>
            <a:br>
              <a:rPr lang="cs-CZ" sz="2800" dirty="0" smtClean="0"/>
            </a:br>
            <a:r>
              <a:rPr lang="cs-CZ" sz="2800" dirty="0" smtClean="0"/>
              <a:t>- napiš značky těžkých kovů uvedených v prezentaci</a:t>
            </a:r>
            <a:r>
              <a:rPr lang="cs-CZ" sz="2800" dirty="0"/>
              <a:t/>
            </a:r>
            <a:br>
              <a:rPr lang="cs-CZ" sz="2800" dirty="0"/>
            </a:br>
            <a:r>
              <a:rPr lang="cs-CZ" sz="2800" dirty="0" smtClean="0"/>
              <a:t>- vysvětli pojem predátor</a:t>
            </a:r>
            <a:br>
              <a:rPr lang="cs-CZ" sz="2800" dirty="0" smtClean="0"/>
            </a:br>
            <a:r>
              <a:rPr lang="cs-CZ" sz="2800" dirty="0" smtClean="0"/>
              <a:t>- vysvětli pojem nedokonalé spalování</a:t>
            </a:r>
            <a:br>
              <a:rPr lang="cs-CZ" sz="2800" dirty="0" smtClean="0"/>
            </a:br>
            <a:r>
              <a:rPr lang="cs-CZ" sz="2800" dirty="0" smtClean="0"/>
              <a:t>- vysvětli pojem mutagen, karcinogen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1851852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9712" y="188640"/>
            <a:ext cx="4843061" cy="1166994"/>
          </a:xfrm>
        </p:spPr>
        <p:txBody>
          <a:bodyPr/>
          <a:lstStyle/>
          <a:p>
            <a:pPr algn="ctr"/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1340768"/>
            <a:ext cx="8136904" cy="5256584"/>
          </a:xfrm>
        </p:spPr>
        <p:txBody>
          <a:bodyPr>
            <a:normAutofit/>
          </a:bodyPr>
          <a:lstStyle/>
          <a:p>
            <a:pPr algn="l"/>
            <a:r>
              <a:rPr lang="cs-CZ" u="sng" dirty="0"/>
              <a:t>http://</a:t>
            </a:r>
            <a:r>
              <a:rPr lang="cs-CZ" u="sng" dirty="0" smtClean="0"/>
              <a:t>m.aktualne.centrum.cz/article.phtml?id=708452&amp;s=163</a:t>
            </a:r>
            <a:endParaRPr lang="cs-CZ" dirty="0" smtClean="0"/>
          </a:p>
          <a:p>
            <a:pPr algn="l"/>
            <a:r>
              <a:rPr lang="cs-CZ" dirty="0"/>
              <a:t>http://www.stefajir.cz/?q=rakovina-slinivky-brisni</a:t>
            </a:r>
            <a:endParaRPr lang="cs-CZ" dirty="0" smtClean="0"/>
          </a:p>
          <a:p>
            <a:pPr algn="l"/>
            <a:r>
              <a:rPr lang="cs-CZ" u="sng" dirty="0" smtClean="0">
                <a:hlinkClick r:id="rId2"/>
              </a:rPr>
              <a:t>http</a:t>
            </a:r>
            <a:r>
              <a:rPr lang="cs-CZ" u="sng" dirty="0">
                <a:hlinkClick r:id="rId2"/>
              </a:rPr>
              <a:t>://www.linkos.cz/nadory-jater-a-zlucniku-c22-24/o-nadorech-jater/</a:t>
            </a:r>
            <a:endParaRPr lang="cs-CZ" dirty="0"/>
          </a:p>
          <a:p>
            <a:pPr algn="l"/>
            <a:r>
              <a:rPr lang="cs-CZ" u="sng" dirty="0" smtClean="0">
                <a:hlinkClick r:id="rId3"/>
              </a:rPr>
              <a:t>http://cs.wikipedia.org/wiki/Severní pól</a:t>
            </a:r>
            <a:endParaRPr lang="cs-CZ" dirty="0"/>
          </a:p>
          <a:p>
            <a:pPr algn="l"/>
            <a:r>
              <a:rPr lang="cs-CZ" dirty="0" smtClean="0">
                <a:hlinkClick r:id="rId4"/>
              </a:rPr>
              <a:t>http://cs.wikipedia.org/wiki/Medvěd lední</a:t>
            </a:r>
            <a:endParaRPr lang="cs-CZ" dirty="0"/>
          </a:p>
          <a:p>
            <a:pPr algn="l"/>
            <a:r>
              <a:rPr lang="cs-CZ" dirty="0" smtClean="0"/>
              <a:t>S organickými </a:t>
            </a:r>
            <a:r>
              <a:rPr lang="cs-CZ" dirty="0"/>
              <a:t>jedy na věčné časy. </a:t>
            </a:r>
            <a:r>
              <a:rPr lang="cs-CZ" i="1" dirty="0"/>
              <a:t>21.století</a:t>
            </a:r>
            <a:r>
              <a:rPr lang="cs-CZ" dirty="0"/>
              <a:t>. Podzim </a:t>
            </a:r>
            <a:r>
              <a:rPr lang="cs-CZ" dirty="0" smtClean="0"/>
              <a:t>2011, Extra,90 s. </a:t>
            </a:r>
          </a:p>
          <a:p>
            <a:pPr algn="l"/>
            <a:r>
              <a:rPr lang="cs-CZ" dirty="0"/>
              <a:t>http://anatomiea.sweb.cz/4jatra.htm</a:t>
            </a:r>
          </a:p>
        </p:txBody>
      </p:sp>
    </p:spTree>
    <p:extLst>
      <p:ext uri="{BB962C8B-B14F-4D97-AF65-F5344CB8AC3E}">
        <p14:creationId xmlns:p14="http://schemas.microsoft.com/office/powerpoint/2010/main" val="494083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601</TotalTime>
  <Words>583</Words>
  <Application>Microsoft Office PowerPoint</Application>
  <PresentationFormat>Předvádění na obrazovce (4:3)</PresentationFormat>
  <Paragraphs>101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Aerodynamika</vt:lpstr>
      <vt:lpstr>Prezentace aplikace PowerPoint</vt:lpstr>
      <vt:lpstr>Prezentace aplikace PowerPoint</vt:lpstr>
      <vt:lpstr>S organickými odpady na věčné časy</vt:lpstr>
      <vt:lpstr>PERZISTENTNÍ ORGANICKÉ LÁTKY</vt:lpstr>
      <vt:lpstr>DDT a spol.</vt:lpstr>
      <vt:lpstr>Patří sem dnes už zakázané Hexachlorbenzen,Lindan,Aldrin…   </vt:lpstr>
      <vt:lpstr>PCB = polychlorované bifenyly </vt:lpstr>
      <vt:lpstr>Účinky PCB  </vt:lpstr>
      <vt:lpstr>Prezentace aplikace PowerPoint</vt:lpstr>
      <vt:lpstr>= v teplejších pásech se s prouděním vzduchu přesunují k pólům a s ochlazením vzduchu kondenzují, kumulují se v tělech živočichů a dostávají se k lidem, kteří se masem živí</vt:lpstr>
      <vt:lpstr>dioxiny</vt:lpstr>
      <vt:lpstr>Negativní dopad dioxinů </vt:lpstr>
      <vt:lpstr>Prezentace aplikace PowerPoint</vt:lpstr>
      <vt:lpstr>polycyklické aromatické uhlovodíky</vt:lpstr>
      <vt:lpstr>- vlivem globální detilace se promořuje celá planeta - zdrojem je Čína a další asijské státy,západní Evropa,Severní Amerika - obsah chemikálií byl zjišťován v tělech velryb,ledních medvědů,tuleňů,lachtanů,mrožů…... - toxické látky se hromadí v buňkách a nejvyšší koncentrace dosáhnou na konci potravního řetězce u predátorů  </vt:lpstr>
      <vt:lpstr>Prezentace aplikace PowerPoint</vt:lpstr>
      <vt:lpstr>    </vt:lpstr>
      <vt:lpstr>Další nebezpečné látky</vt:lpstr>
      <vt:lpstr>Otázky: - jak se PCB mohlo dostat v minulosti do těla chovaného dobytka - napiš vzorec hexachlorbenzenu - kteří živočichové jsou nejvíce --postiženi při globální destilaci - napiš značky těžkých kovů uvedených v prezentaci - vysvětli pojem predátor - vysvětli pojem nedokonalé spalování - vysvětli pojem mutagen, karcinogen</vt:lpstr>
      <vt:lpstr>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Admin</cp:lastModifiedBy>
  <cp:revision>48</cp:revision>
  <dcterms:created xsi:type="dcterms:W3CDTF">2011-11-22T10:21:15Z</dcterms:created>
  <dcterms:modified xsi:type="dcterms:W3CDTF">2012-02-14T08:23:15Z</dcterms:modified>
</cp:coreProperties>
</file>