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57DCA30-3BCF-42F4-BFF3-37C7C8C4AAA7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47B3A84-6EBC-4AE7-9ED2-A5A81A134D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267088"/>
              </p:ext>
            </p:extLst>
          </p:nvPr>
        </p:nvGraphicFramePr>
        <p:xfrm>
          <a:off x="1979712" y="764703"/>
          <a:ext cx="5256584" cy="4680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89761"/>
                <a:gridCol w="3866823"/>
              </a:tblGrid>
              <a:tr h="262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8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VY-32-INOVACE-532  </a:t>
                      </a:r>
                      <a:r>
                        <a:rPr lang="cs-CZ" sz="900" dirty="0">
                          <a:effectLst/>
                        </a:rPr>
                        <a:t>Stavby v sadovnických </a:t>
                      </a:r>
                      <a:r>
                        <a:rPr lang="cs-CZ" sz="900" dirty="0" smtClean="0">
                          <a:effectLst/>
                        </a:rPr>
                        <a:t>úpravách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4037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68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90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9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8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1.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36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2. 12. 2012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85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6. 12</a:t>
                      </a:r>
                      <a:r>
                        <a:rPr lang="cs-CZ" sz="900" dirty="0">
                          <a:effectLst/>
                        </a:rPr>
                        <a:t>. </a:t>
                      </a:r>
                      <a:r>
                        <a:rPr lang="cs-CZ" sz="900" dirty="0" smtClean="0">
                          <a:effectLst/>
                        </a:rPr>
                        <a:t>2012 </a:t>
                      </a:r>
                      <a:r>
                        <a:rPr lang="cs-CZ" sz="900" dirty="0">
                          <a:effectLst/>
                        </a:rPr>
                        <a:t>SAD 1.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85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Prezentace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337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5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Pergola, altán, treláž, fasádní rošty</a:t>
                      </a:r>
                      <a:r>
                        <a:rPr lang="cs-CZ" sz="900" smtClean="0">
                          <a:effectLst/>
                        </a:rPr>
                        <a:t>, loubí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4705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900" baseline="0" dirty="0" smtClean="0">
                          <a:effectLst/>
                        </a:rPr>
                        <a:t> vyučování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1640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517232"/>
            <a:ext cx="6083808" cy="88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978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Stavby v SÚ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050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1. Doplň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Pergola je …</a:t>
            </a:r>
          </a:p>
          <a:p>
            <a:r>
              <a:rPr lang="cs-CZ" sz="2800" dirty="0" smtClean="0"/>
              <a:t>Altán je …</a:t>
            </a:r>
          </a:p>
          <a:p>
            <a:r>
              <a:rPr lang="cs-CZ" sz="2800" dirty="0" smtClean="0"/>
              <a:t>Treláž je …</a:t>
            </a:r>
          </a:p>
          <a:p>
            <a:r>
              <a:rPr lang="cs-CZ" sz="2800" dirty="0" smtClean="0"/>
              <a:t>Fasádní rošty jsou …</a:t>
            </a:r>
          </a:p>
          <a:p>
            <a:r>
              <a:rPr lang="cs-CZ" sz="2800" dirty="0" smtClean="0"/>
              <a:t>Rozměry pergol  - výška, délka </a:t>
            </a:r>
          </a:p>
          <a:p>
            <a:r>
              <a:rPr lang="cs-CZ" sz="2800" dirty="0" smtClean="0"/>
              <a:t>Loubí je 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078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Popínavé dřeviny podle způsobu uchycení k opoře dělíme na: (4)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57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pPr algn="ctr"/>
            <a:r>
              <a:rPr lang="cs-CZ" dirty="0" smtClean="0"/>
              <a:t>3. úkol: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4248472"/>
          </a:xfrm>
        </p:spPr>
        <p:txBody>
          <a:bodyPr>
            <a:normAutofit/>
          </a:bodyPr>
          <a:lstStyle/>
          <a:p>
            <a:r>
              <a:rPr lang="cs-CZ" dirty="0" smtClean="0"/>
              <a:t>Zhotov tabulku pnoucích dřevin a zařa</a:t>
            </a:r>
            <a:r>
              <a:rPr lang="cs-CZ" dirty="0"/>
              <a:t>ď</a:t>
            </a:r>
            <a:r>
              <a:rPr lang="cs-CZ" dirty="0" smtClean="0"/>
              <a:t>  níže uvedené zástupce popínavých dřevin </a:t>
            </a:r>
            <a:r>
              <a:rPr lang="cs-CZ" dirty="0"/>
              <a:t>(</a:t>
            </a:r>
            <a:r>
              <a:rPr lang="cs-CZ" dirty="0" smtClean="0"/>
              <a:t>použij atlas okrasných dřevin)</a:t>
            </a:r>
          </a:p>
          <a:p>
            <a:r>
              <a:rPr lang="cs-CZ" dirty="0" smtClean="0"/>
              <a:t>U jednotlivých dřevin  uveď: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Latinský název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Způsob uchycení dřeviny (úponky, ovíjivé, samopnoucí, bez uchycení)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Výšku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Nároky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Použití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Popř. nějaké poznámky</a:t>
            </a:r>
          </a:p>
          <a:p>
            <a:pPr lvl="2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92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3. úkol – seznam dřevin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7704856" cy="4248471"/>
          </a:xfrm>
        </p:spPr>
        <p:txBody>
          <a:bodyPr numCol="2">
            <a:normAutofit lnSpcReduction="10000"/>
          </a:bodyPr>
          <a:lstStyle/>
          <a:p>
            <a:r>
              <a:rPr lang="cs-CZ" dirty="0" err="1" smtClean="0"/>
              <a:t>Akébie</a:t>
            </a:r>
            <a:r>
              <a:rPr lang="cs-CZ" dirty="0" smtClean="0"/>
              <a:t> pětičetná</a:t>
            </a:r>
          </a:p>
          <a:p>
            <a:r>
              <a:rPr lang="cs-CZ" dirty="0" smtClean="0"/>
              <a:t>Podražec dřevnatý</a:t>
            </a:r>
          </a:p>
          <a:p>
            <a:r>
              <a:rPr lang="cs-CZ" dirty="0" smtClean="0"/>
              <a:t>Plamének plotní</a:t>
            </a:r>
          </a:p>
          <a:p>
            <a:r>
              <a:rPr lang="cs-CZ" dirty="0" smtClean="0"/>
              <a:t>Plamének horský</a:t>
            </a:r>
          </a:p>
          <a:p>
            <a:r>
              <a:rPr lang="cs-CZ" dirty="0" smtClean="0"/>
              <a:t>Plamének révovitý</a:t>
            </a:r>
          </a:p>
          <a:p>
            <a:r>
              <a:rPr lang="cs-CZ" dirty="0" smtClean="0"/>
              <a:t>Plamének </a:t>
            </a:r>
            <a:r>
              <a:rPr lang="cs-CZ" dirty="0" err="1" smtClean="0"/>
              <a:t>jackmanův</a:t>
            </a:r>
            <a:endParaRPr lang="cs-CZ" dirty="0" smtClean="0"/>
          </a:p>
          <a:p>
            <a:r>
              <a:rPr lang="cs-CZ" dirty="0" smtClean="0"/>
              <a:t>Břečťan popínavý</a:t>
            </a:r>
          </a:p>
          <a:p>
            <a:r>
              <a:rPr lang="cs-CZ" dirty="0" smtClean="0"/>
              <a:t>Hortenzie popínavá</a:t>
            </a:r>
          </a:p>
          <a:p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Zimolez kozí list</a:t>
            </a:r>
          </a:p>
          <a:p>
            <a:r>
              <a:rPr lang="cs-CZ" dirty="0" smtClean="0"/>
              <a:t>Zimolez </a:t>
            </a:r>
            <a:r>
              <a:rPr lang="cs-CZ" dirty="0" err="1" smtClean="0"/>
              <a:t>henryův</a:t>
            </a:r>
            <a:endParaRPr lang="cs-CZ" dirty="0" smtClean="0"/>
          </a:p>
          <a:p>
            <a:r>
              <a:rPr lang="cs-CZ" dirty="0" smtClean="0"/>
              <a:t>Loubinec pětilistý</a:t>
            </a:r>
          </a:p>
          <a:p>
            <a:r>
              <a:rPr lang="cs-CZ" dirty="0" smtClean="0"/>
              <a:t>Loubinec </a:t>
            </a:r>
            <a:r>
              <a:rPr lang="cs-CZ" dirty="0" err="1" smtClean="0"/>
              <a:t>trojhrotý</a:t>
            </a:r>
            <a:endParaRPr lang="cs-CZ" dirty="0" smtClean="0"/>
          </a:p>
          <a:p>
            <a:r>
              <a:rPr lang="cs-CZ" dirty="0" smtClean="0"/>
              <a:t>Rdesno </a:t>
            </a:r>
            <a:r>
              <a:rPr lang="cs-CZ" dirty="0" err="1" smtClean="0"/>
              <a:t>baldušvanské</a:t>
            </a:r>
            <a:endParaRPr lang="cs-CZ" dirty="0" smtClean="0"/>
          </a:p>
          <a:p>
            <a:r>
              <a:rPr lang="cs-CZ" dirty="0" smtClean="0"/>
              <a:t>Réva pobřežní</a:t>
            </a:r>
          </a:p>
          <a:p>
            <a:r>
              <a:rPr lang="cs-CZ" dirty="0" err="1" smtClean="0"/>
              <a:t>Vistarie</a:t>
            </a:r>
            <a:r>
              <a:rPr lang="cs-CZ" dirty="0" smtClean="0"/>
              <a:t> květnatá</a:t>
            </a:r>
          </a:p>
          <a:p>
            <a:r>
              <a:rPr lang="cs-CZ" dirty="0" smtClean="0"/>
              <a:t>Růže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13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Příklad tabulky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0008791"/>
              </p:ext>
            </p:extLst>
          </p:nvPr>
        </p:nvGraphicFramePr>
        <p:xfrm>
          <a:off x="899592" y="3068960"/>
          <a:ext cx="7416625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929"/>
                <a:gridCol w="1008112"/>
                <a:gridCol w="1152128"/>
                <a:gridCol w="936104"/>
                <a:gridCol w="1296144"/>
                <a:gridCol w="936104"/>
                <a:gridCol w="93610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Český název</a:t>
                      </a:r>
                      <a:endParaRPr lang="cs-CZ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Latinský</a:t>
                      </a:r>
                    </a:p>
                    <a:p>
                      <a:pPr algn="ctr"/>
                      <a:r>
                        <a:rPr lang="cs-CZ" sz="1600" dirty="0" smtClean="0"/>
                        <a:t>název</a:t>
                      </a:r>
                      <a:endParaRPr lang="cs-CZ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Způsob uchycení</a:t>
                      </a:r>
                      <a:endParaRPr lang="cs-CZ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Výška</a:t>
                      </a:r>
                      <a:endParaRPr lang="cs-CZ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Nároky</a:t>
                      </a:r>
                      <a:endParaRPr lang="cs-CZ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Použití</a:t>
                      </a:r>
                      <a:endParaRPr lang="cs-CZ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600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Pozn.</a:t>
                      </a:r>
                    </a:p>
                    <a:p>
                      <a:pPr algn="ctr"/>
                      <a:endParaRPr lang="cs-CZ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 smtClean="0"/>
                        <a:t>Akebie</a:t>
                      </a:r>
                      <a:r>
                        <a:rPr lang="cs-CZ" sz="1400" dirty="0" smtClean="0"/>
                        <a:t> pětičetná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 smtClean="0"/>
                        <a:t>Akebia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quinata</a:t>
                      </a:r>
                      <a:r>
                        <a:rPr lang="cs-CZ" sz="1400" dirty="0" smtClean="0"/>
                        <a:t> 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ovíjivé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100 cm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Nenáročná, slunce, polostín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Pergoly, sloupy, zdi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Množení kořenovými řízky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92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Správné odpovědi - 1.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4320480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 smtClean="0"/>
              <a:t>Pergola je </a:t>
            </a:r>
            <a:r>
              <a:rPr lang="cs-CZ" sz="2800" b="1" dirty="0" smtClean="0"/>
              <a:t>lehká otevřená konstrukce přizdobená popínavými dřevinami</a:t>
            </a:r>
          </a:p>
          <a:p>
            <a:endParaRPr lang="cs-CZ" sz="2800" b="1" dirty="0" smtClean="0"/>
          </a:p>
          <a:p>
            <a:r>
              <a:rPr lang="cs-CZ" sz="2800" dirty="0" smtClean="0"/>
              <a:t>Altán je </a:t>
            </a:r>
            <a:r>
              <a:rPr lang="cs-CZ" sz="2800" b="1" dirty="0" smtClean="0"/>
              <a:t>vzdušná stavba bez pevných stěn s pevnou střechou a podlahou</a:t>
            </a:r>
          </a:p>
          <a:p>
            <a:endParaRPr lang="cs-CZ" sz="2800" b="1" dirty="0" smtClean="0"/>
          </a:p>
          <a:p>
            <a:r>
              <a:rPr lang="cs-CZ" sz="2800" dirty="0" smtClean="0"/>
              <a:t>Treláž je </a:t>
            </a:r>
            <a:r>
              <a:rPr lang="cs-CZ" sz="2800" b="1" dirty="0" smtClean="0"/>
              <a:t>laťová výplň pergol</a:t>
            </a:r>
          </a:p>
          <a:p>
            <a:endParaRPr lang="cs-CZ" sz="2800" b="1" dirty="0" smtClean="0"/>
          </a:p>
          <a:p>
            <a:r>
              <a:rPr lang="cs-CZ" sz="2800" dirty="0" smtClean="0"/>
              <a:t>Fasádní rošty jsou </a:t>
            </a:r>
            <a:r>
              <a:rPr lang="cs-CZ" sz="2800" b="1" dirty="0" smtClean="0"/>
              <a:t>latě připevněné na zdi domů</a:t>
            </a:r>
          </a:p>
          <a:p>
            <a:endParaRPr lang="cs-CZ" sz="2800" b="1" dirty="0" smtClean="0"/>
          </a:p>
          <a:p>
            <a:r>
              <a:rPr lang="cs-CZ" sz="2800" dirty="0" smtClean="0"/>
              <a:t>Rozměry pergol  - výška: </a:t>
            </a:r>
            <a:r>
              <a:rPr lang="cs-CZ" sz="2800" b="1" dirty="0" smtClean="0"/>
              <a:t>2,5 – 3,5 m</a:t>
            </a:r>
            <a:r>
              <a:rPr lang="cs-CZ" sz="2800" dirty="0" smtClean="0"/>
              <a:t>, délka: </a:t>
            </a:r>
            <a:r>
              <a:rPr lang="cs-CZ" sz="2800" b="1" dirty="0" smtClean="0"/>
              <a:t>násobky vzdálenosti sloupků: 2,5 – 3 m</a:t>
            </a:r>
          </a:p>
          <a:p>
            <a:endParaRPr lang="cs-CZ" sz="2800" b="1" dirty="0" smtClean="0"/>
          </a:p>
          <a:p>
            <a:r>
              <a:rPr lang="cs-CZ" sz="2800" dirty="0" smtClean="0"/>
              <a:t>Loubí je </a:t>
            </a:r>
            <a:r>
              <a:rPr lang="cs-CZ" sz="2800" b="1" dirty="0" smtClean="0"/>
              <a:t>typ pergoly </a:t>
            </a:r>
            <a:r>
              <a:rPr lang="cs-CZ" sz="2800" b="1" dirty="0"/>
              <a:t>(</a:t>
            </a:r>
            <a:r>
              <a:rPr lang="cs-CZ" sz="2800" b="1" dirty="0" smtClean="0"/>
              <a:t>obloukovitý)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5166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 – 2.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Popínavé dřeviny ovíjivé</a:t>
            </a:r>
          </a:p>
          <a:p>
            <a:r>
              <a:rPr lang="cs-CZ" dirty="0"/>
              <a:t>Popínavé </a:t>
            </a:r>
            <a:r>
              <a:rPr lang="cs-CZ" dirty="0" smtClean="0"/>
              <a:t>dřeviny s úponky</a:t>
            </a:r>
          </a:p>
          <a:p>
            <a:r>
              <a:rPr lang="cs-CZ" dirty="0"/>
              <a:t>Popínavé </a:t>
            </a:r>
            <a:r>
              <a:rPr lang="cs-CZ" dirty="0" smtClean="0"/>
              <a:t>dřeviny samopnoucí</a:t>
            </a:r>
          </a:p>
          <a:p>
            <a:r>
              <a:rPr lang="cs-CZ" dirty="0"/>
              <a:t>Popínavé </a:t>
            </a:r>
            <a:r>
              <a:rPr lang="cs-CZ" dirty="0" smtClean="0"/>
              <a:t>dřeviny bez </a:t>
            </a:r>
            <a:r>
              <a:rPr lang="cs-CZ" smtClean="0"/>
              <a:t>upevňovacích orgánů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4756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54</TotalTime>
  <Words>351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Stavby v SÚ</vt:lpstr>
      <vt:lpstr>1. Doplň správnou odpověď</vt:lpstr>
      <vt:lpstr>2. úkol:</vt:lpstr>
      <vt:lpstr>3. úkol: </vt:lpstr>
      <vt:lpstr>3. úkol – seznam dřevin</vt:lpstr>
      <vt:lpstr>Příklad tabulky</vt:lpstr>
      <vt:lpstr>Správné odpovědi - 1. úkol</vt:lpstr>
      <vt:lpstr>Správné odpovědi – 2. úkol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Stavby v SÚ</dc:title>
  <dc:creator>Miroslav Brimus</dc:creator>
  <cp:lastModifiedBy>Miroslav Brimus</cp:lastModifiedBy>
  <cp:revision>9</cp:revision>
  <dcterms:created xsi:type="dcterms:W3CDTF">2013-05-01T19:48:51Z</dcterms:created>
  <dcterms:modified xsi:type="dcterms:W3CDTF">2013-05-08T21:05:40Z</dcterms:modified>
</cp:coreProperties>
</file>