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63" r:id="rId2"/>
    <p:sldId id="256" r:id="rId3"/>
    <p:sldId id="257" r:id="rId4"/>
    <p:sldId id="258" r:id="rId5"/>
    <p:sldId id="259" r:id="rId6"/>
    <p:sldId id="260" r:id="rId7"/>
    <p:sldId id="261" r:id="rId8"/>
    <p:sldId id="262" r:id="rId9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Střední styl 2 – zvýraznění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111" d="100"/>
          <a:sy n="111" d="100"/>
        </p:scale>
        <p:origin x="-1614" y="-78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heme" Target="theme/theme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viewProps" Target="viewProps.xml"/><Relationship Id="rId5" Type="http://schemas.openxmlformats.org/officeDocument/2006/relationships/slide" Target="slides/slide4.xml"/><Relationship Id="rId10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/Relationship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Úvodní snímek">
    <p:bg>
      <p:bgRef idx="1002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Obdélník 7"/>
          <p:cNvSpPr/>
          <p:nvPr/>
        </p:nvSpPr>
        <p:spPr>
          <a:xfrm flipH="1">
            <a:off x="2667000" y="0"/>
            <a:ext cx="6477000" cy="6858000"/>
          </a:xfrm>
          <a:prstGeom prst="rect">
            <a:avLst/>
          </a:prstGeom>
          <a:blipFill>
            <a:blip r:embed="rId2">
              <a:alphaModFix amt="43000"/>
            </a:blip>
            <a:tile tx="0" ty="0" sx="50000" sy="50000" flip="none" algn="tl"/>
          </a:blipFill>
          <a:ln w="0" cap="flat" cmpd="sng" algn="ctr">
            <a:noFill/>
            <a:prstDash val="solid"/>
          </a:ln>
          <a:effectLst>
            <a:fillOverlay blend="mult">
              <a:gradFill rotWithShape="1">
                <a:gsLst>
                  <a:gs pos="0">
                    <a:schemeClr val="tx2">
                      <a:tint val="62000"/>
                      <a:satMod val="420000"/>
                    </a:schemeClr>
                  </a:gs>
                  <a:gs pos="100000">
                    <a:schemeClr val="tx2">
                      <a:shade val="20000"/>
                      <a:satMod val="170000"/>
                    </a:schemeClr>
                  </a:gs>
                </a:gsLst>
                <a:path path="circle">
                  <a:fillToRect l="50000" t="100000" r="50000"/>
                </a:path>
                <a:tileRect/>
              </a:gradFill>
            </a:fillOverlay>
            <a:innerShdw blurRad="63500" dist="44450" dir="10800000">
              <a:srgbClr val="000000">
                <a:alpha val="50000"/>
              </a:srgbClr>
            </a:inn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9" name="Přímá spojnice 8"/>
          <p:cNvSpPr>
            <a:spLocks noChangeShapeType="1"/>
          </p:cNvSpPr>
          <p:nvPr/>
        </p:nvSpPr>
        <p:spPr bwMode="auto">
          <a:xfrm rot="16200000">
            <a:off x="-762000" y="3429000"/>
            <a:ext cx="6858000" cy="0"/>
          </a:xfrm>
          <a:prstGeom prst="line">
            <a:avLst/>
          </a:prstGeom>
          <a:noFill/>
          <a:ln w="11430" cap="flat" cmpd="sng" algn="ctr">
            <a:solidFill>
              <a:schemeClr val="bg1">
                <a:shade val="95000"/>
              </a:schemeClr>
            </a:solidFill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>
            <a:extLst/>
          </a:lstStyle>
          <a:p>
            <a:endParaRPr kumimoji="0" lang="en-US"/>
          </a:p>
        </p:txBody>
      </p:sp>
      <p:sp>
        <p:nvSpPr>
          <p:cNvPr id="12" name="Nadpis 11"/>
          <p:cNvSpPr>
            <a:spLocks noGrp="1"/>
          </p:cNvSpPr>
          <p:nvPr>
            <p:ph type="ctrTitle"/>
          </p:nvPr>
        </p:nvSpPr>
        <p:spPr>
          <a:xfrm>
            <a:off x="3366868" y="533400"/>
            <a:ext cx="5105400" cy="2868168"/>
          </a:xfrm>
        </p:spPr>
        <p:txBody>
          <a:bodyPr lIns="45720" tIns="0" rIns="45720">
            <a:noAutofit/>
          </a:bodyPr>
          <a:lstStyle>
            <a:lvl1pPr algn="r">
              <a:defRPr sz="4200" b="1"/>
            </a:lvl1pPr>
            <a:extLst/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25" name="Podnadpis 24"/>
          <p:cNvSpPr>
            <a:spLocks noGrp="1"/>
          </p:cNvSpPr>
          <p:nvPr>
            <p:ph type="subTitle" idx="1"/>
          </p:nvPr>
        </p:nvSpPr>
        <p:spPr>
          <a:xfrm>
            <a:off x="3354442" y="3539864"/>
            <a:ext cx="5114778" cy="1101248"/>
          </a:xfrm>
        </p:spPr>
        <p:txBody>
          <a:bodyPr lIns="45720" tIns="0" rIns="45720" bIns="0"/>
          <a:lstStyle>
            <a:lvl1pPr marL="0" indent="0" algn="r">
              <a:buNone/>
              <a:defRPr sz="2200">
                <a:solidFill>
                  <a:srgbClr val="FFFFFF"/>
                </a:solidFill>
                <a:effectLst/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  <a:extLst/>
          </a:lstStyle>
          <a:p>
            <a:r>
              <a:rPr kumimoji="0" lang="cs-CZ" smtClean="0"/>
              <a:t>Kliknutím lze upravit styl předlohy.</a:t>
            </a:r>
            <a:endParaRPr kumimoji="0" lang="en-US"/>
          </a:p>
        </p:txBody>
      </p:sp>
      <p:sp>
        <p:nvSpPr>
          <p:cNvPr id="31" name="Zástupný symbol pro datum 30"/>
          <p:cNvSpPr>
            <a:spLocks noGrp="1"/>
          </p:cNvSpPr>
          <p:nvPr>
            <p:ph type="dt" sz="half" idx="10"/>
          </p:nvPr>
        </p:nvSpPr>
        <p:spPr>
          <a:xfrm>
            <a:off x="5871224" y="6557946"/>
            <a:ext cx="2002464" cy="226902"/>
          </a:xfrm>
        </p:spPr>
        <p:txBody>
          <a:bodyPr/>
          <a:lstStyle>
            <a:lvl1pPr>
              <a:defRPr lang="en-US" smtClean="0">
                <a:solidFill>
                  <a:srgbClr val="FFFFFF"/>
                </a:solidFill>
              </a:defRPr>
            </a:lvl1pPr>
            <a:extLst/>
          </a:lstStyle>
          <a:p>
            <a:fld id="{2A8A4C37-05F0-4FED-A984-4FAD6BA39E6E}" type="datetimeFigureOut">
              <a:rPr lang="cs-CZ" smtClean="0"/>
              <a:t>8.5.2013</a:t>
            </a:fld>
            <a:endParaRPr lang="cs-CZ"/>
          </a:p>
        </p:txBody>
      </p:sp>
      <p:sp>
        <p:nvSpPr>
          <p:cNvPr id="18" name="Zástupný symbol pro zápatí 17"/>
          <p:cNvSpPr>
            <a:spLocks noGrp="1"/>
          </p:cNvSpPr>
          <p:nvPr>
            <p:ph type="ftr" sz="quarter" idx="11"/>
          </p:nvPr>
        </p:nvSpPr>
        <p:spPr>
          <a:xfrm>
            <a:off x="2819400" y="6557946"/>
            <a:ext cx="2927722" cy="228600"/>
          </a:xfrm>
        </p:spPr>
        <p:txBody>
          <a:bodyPr/>
          <a:lstStyle>
            <a:lvl1pPr>
              <a:defRPr lang="en-US" dirty="0">
                <a:solidFill>
                  <a:srgbClr val="FFFFFF"/>
                </a:solidFill>
              </a:defRPr>
            </a:lvl1pPr>
            <a:extLst/>
          </a:lstStyle>
          <a:p>
            <a:endParaRPr lang="cs-CZ"/>
          </a:p>
        </p:txBody>
      </p:sp>
      <p:sp>
        <p:nvSpPr>
          <p:cNvPr id="29" name="Zástupný symbol pro číslo snímku 28"/>
          <p:cNvSpPr>
            <a:spLocks noGrp="1"/>
          </p:cNvSpPr>
          <p:nvPr>
            <p:ph type="sldNum" sz="quarter" idx="12"/>
          </p:nvPr>
        </p:nvSpPr>
        <p:spPr>
          <a:xfrm>
            <a:off x="7880884" y="6556248"/>
            <a:ext cx="588336" cy="228600"/>
          </a:xfrm>
        </p:spPr>
        <p:txBody>
          <a:bodyPr/>
          <a:lstStyle>
            <a:lvl1pPr>
              <a:defRPr lang="en-US" smtClean="0">
                <a:solidFill>
                  <a:srgbClr val="FFFFFF"/>
                </a:solidFill>
              </a:defRPr>
            </a:lvl1pPr>
            <a:extLst/>
          </a:lstStyle>
          <a:p>
            <a:fld id="{4F925C02-8D31-489F-8B1B-CE2B0E0D315E}" type="slidenum">
              <a:rPr lang="cs-CZ" smtClean="0"/>
              <a:t>‹#›</a:t>
            </a:fld>
            <a:endParaRPr lang="cs-CZ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extLst/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>
            <a:extLst/>
          </a:lstStyle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2A8A4C37-05F0-4FED-A984-4FAD6BA39E6E}" type="datetimeFigureOut">
              <a:rPr lang="cs-CZ" smtClean="0"/>
              <a:t>8.5.2013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4F925C02-8D31-489F-8B1B-CE2B0E0D315E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066800" y="2821837"/>
            <a:ext cx="6255488" cy="1362075"/>
          </a:xfrm>
        </p:spPr>
        <p:txBody>
          <a:bodyPr tIns="0" anchor="t"/>
          <a:lstStyle>
            <a:lvl1pPr algn="r">
              <a:buNone/>
              <a:defRPr sz="4200" b="1" cap="all"/>
            </a:lvl1pPr>
            <a:extLst/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1066800" y="1905000"/>
            <a:ext cx="6255488" cy="743507"/>
          </a:xfrm>
        </p:spPr>
        <p:txBody>
          <a:bodyPr anchor="b"/>
          <a:lstStyle>
            <a:lvl1pPr marL="0" indent="0" algn="r">
              <a:buNone/>
              <a:defRPr sz="2000">
                <a:solidFill>
                  <a:schemeClr val="tx1"/>
                </a:solidFill>
                <a:effectLst/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extLst/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>
          <a:xfrm>
            <a:off x="4724238" y="6556810"/>
            <a:ext cx="2002464" cy="226902"/>
          </a:xfrm>
        </p:spPr>
        <p:txBody>
          <a:bodyPr bIns="0" anchor="b"/>
          <a:lstStyle>
            <a:lvl1pPr>
              <a:defRPr>
                <a:solidFill>
                  <a:schemeClr val="tx2"/>
                </a:solidFill>
              </a:defRPr>
            </a:lvl1pPr>
            <a:extLst/>
          </a:lstStyle>
          <a:p>
            <a:fld id="{2A8A4C37-05F0-4FED-A984-4FAD6BA39E6E}" type="datetimeFigureOut">
              <a:rPr lang="cs-CZ" smtClean="0"/>
              <a:t>8.5.2013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>
          <a:xfrm>
            <a:off x="1735358" y="6556810"/>
            <a:ext cx="2895600" cy="228600"/>
          </a:xfrm>
        </p:spPr>
        <p:txBody>
          <a:bodyPr bIns="0" anchor="b"/>
          <a:lstStyle>
            <a:lvl1pPr>
              <a:defRPr>
                <a:solidFill>
                  <a:schemeClr val="tx2"/>
                </a:solidFill>
              </a:defRPr>
            </a:lvl1pPr>
            <a:extLst/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>
          <a:xfrm>
            <a:off x="6733952" y="6555112"/>
            <a:ext cx="588336" cy="228600"/>
          </a:xfrm>
        </p:spPr>
        <p:txBody>
          <a:bodyPr/>
          <a:lstStyle>
            <a:extLst/>
          </a:lstStyle>
          <a:p>
            <a:fld id="{4F925C02-8D31-489F-8B1B-CE2B0E0D315E}" type="slidenum">
              <a:rPr lang="cs-CZ" smtClean="0"/>
              <a:t>‹#›</a:t>
            </a:fld>
            <a:endParaRPr lang="cs-CZ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320040"/>
            <a:ext cx="7242048" cy="1143000"/>
          </a:xfrm>
        </p:spPr>
        <p:txBody>
          <a:bodyPr/>
          <a:lstStyle>
            <a:extLst/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3520440" cy="4525963"/>
          </a:xfrm>
        </p:spPr>
        <p:txBody>
          <a:bodyPr anchor="t"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extLst/>
          </a:lstStyle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178808" y="1600200"/>
            <a:ext cx="3520440" cy="4525963"/>
          </a:xfrm>
        </p:spPr>
        <p:txBody>
          <a:bodyPr anchor="t"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extLst/>
          </a:lstStyle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2A8A4C37-05F0-4FED-A984-4FAD6BA39E6E}" type="datetimeFigureOut">
              <a:rPr lang="cs-CZ" smtClean="0"/>
              <a:t>8.5.2013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4F925C02-8D31-489F-8B1B-CE2B0E0D315E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320040"/>
            <a:ext cx="7242048" cy="1143000"/>
          </a:xfrm>
        </p:spPr>
        <p:txBody>
          <a:bodyPr anchor="b"/>
          <a:lstStyle>
            <a:lvl1pPr>
              <a:defRPr/>
            </a:lvl1pPr>
            <a:extLst/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5867400"/>
            <a:ext cx="3520440" cy="457200"/>
          </a:xfrm>
          <a:noFill/>
          <a:ln w="12700" cap="flat" cmpd="sng" algn="ctr">
            <a:solidFill>
              <a:schemeClr val="tx2"/>
            </a:solidFill>
            <a:prstDash val="solid"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>
            <a:lvl1pPr marL="0" indent="0" algn="ctr">
              <a:buNone/>
              <a:defRPr sz="1800" b="1">
                <a:solidFill>
                  <a:schemeClr val="tx2"/>
                </a:solidFill>
                <a:effectLst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  <a:extLst/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3"/>
          </p:nvPr>
        </p:nvSpPr>
        <p:spPr>
          <a:xfrm>
            <a:off x="4178808" y="5867400"/>
            <a:ext cx="3520440" cy="457200"/>
          </a:xfrm>
          <a:noFill/>
          <a:ln w="12700" cap="flat" cmpd="sng" algn="ctr">
            <a:solidFill>
              <a:schemeClr val="tx2"/>
            </a:solidFill>
            <a:prstDash val="solid"/>
          </a:ln>
          <a:effectLst/>
        </p:spPr>
        <p:style>
          <a:lnRef idx="1">
            <a:schemeClr val="accent2"/>
          </a:lnRef>
          <a:fillRef idx="3">
            <a:schemeClr val="accent2"/>
          </a:fillRef>
          <a:effectRef idx="2">
            <a:schemeClr val="accent2"/>
          </a:effectRef>
          <a:fontRef idx="minor">
            <a:schemeClr val="lt1"/>
          </a:fontRef>
        </p:style>
        <p:txBody>
          <a:bodyPr anchor="ctr"/>
          <a:lstStyle>
            <a:lvl1pPr marL="0" indent="0" algn="ctr">
              <a:buNone/>
              <a:defRPr sz="1800" b="1">
                <a:solidFill>
                  <a:schemeClr val="tx2"/>
                </a:solidFill>
                <a:effectLst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  <a:extLst/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</p:txBody>
      </p:sp>
      <p:sp>
        <p:nvSpPr>
          <p:cNvPr id="5" name="Zástupný symbol pro obsah 4"/>
          <p:cNvSpPr>
            <a:spLocks noGrp="1"/>
          </p:cNvSpPr>
          <p:nvPr>
            <p:ph sz="quarter" idx="2"/>
          </p:nvPr>
        </p:nvSpPr>
        <p:spPr>
          <a:xfrm>
            <a:off x="457200" y="1711840"/>
            <a:ext cx="3520440" cy="4114800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extLst/>
          </a:lstStyle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178808" y="1711840"/>
            <a:ext cx="3520440" cy="4114800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extLst/>
          </a:lstStyle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2A8A4C37-05F0-4FED-A984-4FAD6BA39E6E}" type="datetimeFigureOut">
              <a:rPr lang="cs-CZ" smtClean="0"/>
              <a:t>8.5.2013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4F925C02-8D31-489F-8B1B-CE2B0E0D315E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320040"/>
            <a:ext cx="7242048" cy="1143000"/>
          </a:xfrm>
        </p:spPr>
        <p:txBody>
          <a:bodyPr/>
          <a:lstStyle>
            <a:extLst/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2A8A4C37-05F0-4FED-A984-4FAD6BA39E6E}" type="datetimeFigureOut">
              <a:rPr lang="cs-CZ" smtClean="0"/>
              <a:t>8.5.2013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4F925C02-8D31-489F-8B1B-CE2B0E0D315E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  <a:extLst/>
          </a:lstStyle>
          <a:p>
            <a:fld id="{2A8A4C37-05F0-4FED-A984-4FAD6BA39E6E}" type="datetimeFigureOut">
              <a:rPr lang="cs-CZ" smtClean="0"/>
              <a:t>8.5.2013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  <a:extLst/>
          </a:lstStyle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4F925C02-8D31-489F-8B1B-CE2B0E0D315E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28600"/>
            <a:ext cx="5897880" cy="1173480"/>
          </a:xfrm>
        </p:spPr>
        <p:txBody>
          <a:bodyPr wrap="square" anchor="b"/>
          <a:lstStyle>
            <a:lvl1pPr algn="l">
              <a:buNone/>
              <a:defRPr lang="en-US" sz="2400" baseline="0" smtClean="0"/>
            </a:lvl1pPr>
            <a:extLst/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2"/>
          </p:nvPr>
        </p:nvSpPr>
        <p:spPr>
          <a:xfrm>
            <a:off x="457200" y="1497416"/>
            <a:ext cx="5897880" cy="602512"/>
          </a:xfrm>
        </p:spPr>
        <p:txBody>
          <a:bodyPr rot="0" spcFirstLastPara="0" vertOverflow="overflow" horzOverflow="overflow" vert="horz" wrap="square" lIns="45720" tIns="0" rIns="0" bIns="0" numCol="1" spcCol="0" rtlCol="0" fromWordArt="0" anchor="t" anchorCtr="0" forceAA="0" compatLnSpc="1">
            <a:normAutofit/>
          </a:bodyPr>
          <a:lstStyle>
            <a:lvl1pPr marL="0" indent="0">
              <a:spcBef>
                <a:spcPts val="0"/>
              </a:spcBef>
              <a:spcAft>
                <a:spcPts val="0"/>
              </a:spcAft>
              <a:buNone/>
              <a:defRPr sz="14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  <a:extLst/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1"/>
          </p:nvPr>
        </p:nvSpPr>
        <p:spPr>
          <a:xfrm>
            <a:off x="457200" y="2133600"/>
            <a:ext cx="7239000" cy="4371752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extLst/>
          </a:lstStyle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2A8A4C37-05F0-4FED-A984-4FAD6BA39E6E}" type="datetimeFigureOut">
              <a:rPr lang="cs-CZ" smtClean="0"/>
              <a:t>8.5.2013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4F925C02-8D31-489F-8B1B-CE2B0E0D315E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Obrázek s titulkem"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Obdélník 7"/>
          <p:cNvSpPr/>
          <p:nvPr/>
        </p:nvSpPr>
        <p:spPr>
          <a:xfrm rot="21240000">
            <a:off x="597968" y="1004668"/>
            <a:ext cx="4319527" cy="4312573"/>
          </a:xfrm>
          <a:prstGeom prst="rect">
            <a:avLst/>
          </a:prstGeom>
          <a:solidFill>
            <a:srgbClr val="FAFAFA"/>
          </a:solidFill>
          <a:ln w="1270" cap="rnd" cmpd="sng" algn="ctr">
            <a:solidFill>
              <a:srgbClr val="EAEAEA"/>
            </a:solidFill>
            <a:prstDash val="solid"/>
          </a:ln>
          <a:effectLst>
            <a:outerShdw blurRad="25000" dist="12700" dir="5400000" algn="t" rotWithShape="0">
              <a:srgbClr val="000000">
                <a:alpha val="40000"/>
              </a:srgbClr>
            </a:outerShdw>
          </a:effectLst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9" name="Obdélník 8"/>
          <p:cNvSpPr/>
          <p:nvPr/>
        </p:nvSpPr>
        <p:spPr>
          <a:xfrm rot="21420000">
            <a:off x="596706" y="998816"/>
            <a:ext cx="4319527" cy="4312573"/>
          </a:xfrm>
          <a:prstGeom prst="rect">
            <a:avLst/>
          </a:prstGeom>
          <a:solidFill>
            <a:srgbClr val="FAFAFA"/>
          </a:solidFill>
          <a:ln w="1270" cap="rnd" cmpd="sng" algn="ctr">
            <a:solidFill>
              <a:srgbClr val="EAEAEA"/>
            </a:solidFill>
            <a:prstDash val="solid"/>
          </a:ln>
          <a:effectLst>
            <a:outerShdw blurRad="28000" dist="12700" dir="5400000" algn="tl" rotWithShape="0">
              <a:srgbClr val="000000">
                <a:alpha val="40000"/>
              </a:srgbClr>
            </a:outerShdw>
          </a:effectLst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5389098" y="1143000"/>
            <a:ext cx="3429000" cy="2057400"/>
          </a:xfrm>
        </p:spPr>
        <p:txBody>
          <a:bodyPr vert="horz" anchor="b"/>
          <a:lstStyle>
            <a:lvl1pPr algn="l">
              <a:buNone/>
              <a:defRPr sz="3000" b="1" baseline="0">
                <a:ln w="500">
                  <a:solidFill>
                    <a:schemeClr val="tx2">
                      <a:shade val="10000"/>
                      <a:satMod val="135000"/>
                    </a:schemeClr>
                  </a:solidFill>
                </a:ln>
                <a:gradFill>
                  <a:gsLst>
                    <a:gs pos="0">
                      <a:schemeClr val="accent4">
                        <a:tint val="13000"/>
                      </a:schemeClr>
                    </a:gs>
                    <a:gs pos="10000">
                      <a:schemeClr val="accent4">
                        <a:tint val="20000"/>
                      </a:schemeClr>
                    </a:gs>
                    <a:gs pos="49000">
                      <a:schemeClr val="accent4">
                        <a:tint val="70000"/>
                      </a:schemeClr>
                    </a:gs>
                    <a:gs pos="50000">
                      <a:schemeClr val="accent4">
                        <a:tint val="97000"/>
                      </a:schemeClr>
                    </a:gs>
                    <a:gs pos="100000">
                      <a:schemeClr val="accent4">
                        <a:tint val="20000"/>
                      </a:schemeClr>
                    </a:gs>
                  </a:gsLst>
                  <a:lin ang="5400000" scaled="1"/>
                </a:gradFill>
                <a:effectLst/>
              </a:defRPr>
            </a:lvl1pPr>
            <a:extLst/>
          </a:lstStyle>
          <a:p>
            <a:r>
              <a:rPr kumimoji="0" lang="cs-CZ" smtClean="0"/>
              <a:t>Kliknutím lze upravit styl.</a:t>
            </a:r>
            <a:endParaRPr kumimoji="0" lang="en-US" dirty="0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5389098" y="3283634"/>
            <a:ext cx="3429000" cy="1920240"/>
          </a:xfrm>
        </p:spPr>
        <p:txBody>
          <a:bodyPr rot="0" spcFirstLastPara="0" vertOverflow="overflow" horzOverflow="overflow" vert="horz" wrap="square" lIns="82296" tIns="0" rIns="0" bIns="0" numCol="1" spcCol="0" rtlCol="0" fromWordArt="0" anchor="t" anchorCtr="0" forceAA="0" compatLnSpc="1">
            <a:normAutofit/>
          </a:bodyPr>
          <a:lstStyle>
            <a:lvl1pPr marL="0" indent="0">
              <a:lnSpc>
                <a:spcPct val="100000"/>
              </a:lnSpc>
              <a:spcBef>
                <a:spcPts val="0"/>
              </a:spcBef>
              <a:buFontTx/>
              <a:buNone/>
              <a:defRPr sz="1400" baseline="0">
                <a:solidFill>
                  <a:schemeClr val="tx1"/>
                </a:solidFill>
              </a:defRPr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  <a:extLst/>
          </a:lstStyle>
          <a:p>
            <a:pPr marL="0" marR="0" lvl="0" indent="0" algn="l" defTabSz="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tx2"/>
              </a:buClr>
              <a:buSzPct val="73000"/>
              <a:buFontTx/>
              <a:buNone/>
              <a:tabLst/>
              <a:defRPr/>
            </a:pPr>
            <a:r>
              <a:rPr kumimoji="0"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2A8A4C37-05F0-4FED-A984-4FAD6BA39E6E}" type="datetimeFigureOut">
              <a:rPr lang="cs-CZ" smtClean="0"/>
              <a:t>8.5.2013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4F925C02-8D31-489F-8B1B-CE2B0E0D315E}" type="slidenum">
              <a:rPr lang="cs-CZ" smtClean="0"/>
              <a:t>‹#›</a:t>
            </a:fld>
            <a:endParaRPr lang="cs-CZ"/>
          </a:p>
        </p:txBody>
      </p:sp>
      <p:sp>
        <p:nvSpPr>
          <p:cNvPr id="10" name="Zástupný symbol pro obrázek 9"/>
          <p:cNvSpPr>
            <a:spLocks noGrp="1"/>
          </p:cNvSpPr>
          <p:nvPr>
            <p:ph type="pic" idx="1"/>
          </p:nvPr>
        </p:nvSpPr>
        <p:spPr>
          <a:xfrm>
            <a:off x="663682" y="1041002"/>
            <a:ext cx="4206240" cy="4206240"/>
          </a:xfrm>
          <a:solidFill>
            <a:schemeClr val="bg2">
              <a:shade val="50000"/>
            </a:schemeClr>
          </a:solidFill>
          <a:ln w="107950">
            <a:solidFill>
              <a:srgbClr val="FFFFFF"/>
            </a:solidFill>
            <a:miter lim="800000"/>
          </a:ln>
          <a:effectLst>
            <a:outerShdw blurRad="44450" dist="3810" dir="5400000" algn="tl" rotWithShape="0">
              <a:srgbClr val="000000">
                <a:alpha val="60000"/>
              </a:srgbClr>
            </a:outerShdw>
          </a:effectLst>
          <a:scene3d>
            <a:camera prst="orthographicFront"/>
            <a:lightRig rig="threePt" dir="t"/>
          </a:scene3d>
          <a:sp3d contourW="3810">
            <a:contourClr>
              <a:srgbClr val="969696"/>
            </a:contourClr>
          </a:sp3d>
        </p:spPr>
        <p:txBody>
          <a:bodyPr/>
          <a:lstStyle>
            <a:lvl1pPr marL="0" indent="0">
              <a:buNone/>
              <a:defRPr sz="3200"/>
            </a:lvl1pPr>
            <a:extLst/>
          </a:lstStyle>
          <a:p>
            <a:r>
              <a:rPr kumimoji="0" lang="cs-CZ" smtClean="0"/>
              <a:t>Kliknutím na ikonu přidáte obrázek.</a:t>
            </a:r>
            <a:endParaRPr kumimoji="0" lang="en-US" dirty="0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extLst/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>
            <a:extLst/>
          </a:lstStyle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2A8A4C37-05F0-4FED-A984-4FAD6BA39E6E}" type="datetimeFigureOut">
              <a:rPr lang="cs-CZ" smtClean="0"/>
              <a:t>8.5.2013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4F925C02-8D31-489F-8B1B-CE2B0E0D315E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553200" y="274955"/>
            <a:ext cx="1524000" cy="5851525"/>
          </a:xfrm>
        </p:spPr>
        <p:txBody>
          <a:bodyPr vert="eaVert" anchor="t"/>
          <a:lstStyle>
            <a:extLst/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42"/>
            <a:ext cx="6019800" cy="5851525"/>
          </a:xfrm>
        </p:spPr>
        <p:txBody>
          <a:bodyPr vert="eaVert"/>
          <a:lstStyle>
            <a:extLst/>
          </a:lstStyle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>
          <a:xfrm>
            <a:off x="4242816" y="6557946"/>
            <a:ext cx="2002464" cy="226902"/>
          </a:xfrm>
        </p:spPr>
        <p:txBody>
          <a:bodyPr/>
          <a:lstStyle>
            <a:extLst/>
          </a:lstStyle>
          <a:p>
            <a:fld id="{2A8A4C37-05F0-4FED-A984-4FAD6BA39E6E}" type="datetimeFigureOut">
              <a:rPr lang="cs-CZ" smtClean="0"/>
              <a:t>8.5.2013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>
          <a:xfrm>
            <a:off x="457200" y="6556248"/>
            <a:ext cx="3657600" cy="228600"/>
          </a:xfrm>
        </p:spPr>
        <p:txBody>
          <a:bodyPr/>
          <a:lstStyle>
            <a:extLst/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>
          <a:xfrm>
            <a:off x="6254496" y="6553200"/>
            <a:ext cx="588336" cy="228600"/>
          </a:xfrm>
        </p:spPr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  <a:extLst/>
          </a:lstStyle>
          <a:p>
            <a:fld id="{4F925C02-8D31-489F-8B1B-CE2B0E0D315E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e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Obdélník 8"/>
          <p:cNvSpPr/>
          <p:nvPr/>
        </p:nvSpPr>
        <p:spPr>
          <a:xfrm flipH="1">
            <a:off x="8153400" y="0"/>
            <a:ext cx="990600" cy="6858000"/>
          </a:xfrm>
          <a:prstGeom prst="rect">
            <a:avLst/>
          </a:prstGeom>
          <a:blipFill>
            <a:blip r:embed="rId13">
              <a:alphaModFix amt="43000"/>
            </a:blip>
            <a:tile tx="0" ty="0" sx="50000" sy="50000" flip="none" algn="tl"/>
          </a:blipFill>
          <a:ln w="0" cap="flat" cmpd="sng" algn="ctr">
            <a:noFill/>
            <a:prstDash val="solid"/>
          </a:ln>
          <a:effectLst>
            <a:fillOverlay blend="mult">
              <a:gradFill rotWithShape="1">
                <a:gsLst>
                  <a:gs pos="0">
                    <a:schemeClr val="tx2">
                      <a:tint val="62000"/>
                      <a:satMod val="420000"/>
                    </a:schemeClr>
                  </a:gs>
                  <a:gs pos="100000">
                    <a:schemeClr val="tx2">
                      <a:shade val="20000"/>
                      <a:satMod val="170000"/>
                    </a:schemeClr>
                  </a:gs>
                </a:gsLst>
                <a:path path="circle">
                  <a:fillToRect l="50000" t="110000" r="50000" b="-10000"/>
                </a:path>
                <a:tileRect/>
              </a:gradFill>
            </a:fillOverlay>
            <a:innerShdw blurRad="63500" dist="44450" dir="10800000">
              <a:srgbClr val="000000">
                <a:alpha val="45000"/>
              </a:srgbClr>
            </a:inn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3" name="Zástupný symbol pro nadpis 2"/>
          <p:cNvSpPr>
            <a:spLocks noGrp="1"/>
          </p:cNvSpPr>
          <p:nvPr>
            <p:ph type="title"/>
          </p:nvPr>
        </p:nvSpPr>
        <p:spPr>
          <a:xfrm>
            <a:off x="457200" y="320040"/>
            <a:ext cx="7239000" cy="1143000"/>
          </a:xfrm>
          <a:prstGeom prst="rect">
            <a:avLst/>
          </a:prstGeom>
        </p:spPr>
        <p:txBody>
          <a:bodyPr vert="horz" lIns="45720" tIns="0" rIns="45720" bIns="0" anchor="b" anchorCtr="0">
            <a:normAutofit/>
          </a:bodyPr>
          <a:lstStyle>
            <a:extLst/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1" name="Zástupný symbol pro text 30"/>
          <p:cNvSpPr>
            <a:spLocks noGrp="1"/>
          </p:cNvSpPr>
          <p:nvPr>
            <p:ph type="body" idx="1"/>
          </p:nvPr>
        </p:nvSpPr>
        <p:spPr>
          <a:xfrm>
            <a:off x="457200" y="1609416"/>
            <a:ext cx="7239000" cy="4846320"/>
          </a:xfrm>
          <a:prstGeom prst="rect">
            <a:avLst/>
          </a:prstGeom>
        </p:spPr>
        <p:txBody>
          <a:bodyPr vert="horz">
            <a:normAutofit/>
          </a:bodyPr>
          <a:lstStyle>
            <a:extLst/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  <a:p>
            <a:pPr lvl="1" eaLnBrk="1" latinLnBrk="0" hangingPunct="1"/>
            <a:r>
              <a:rPr kumimoji="0" lang="cs-CZ" smtClean="0"/>
              <a:t>Druhá úroveň</a:t>
            </a:r>
          </a:p>
          <a:p>
            <a:pPr lvl="2" eaLnBrk="1" latinLnBrk="0" hangingPunct="1"/>
            <a:r>
              <a:rPr kumimoji="0" lang="cs-CZ" smtClean="0"/>
              <a:t>Třetí úroveň</a:t>
            </a:r>
          </a:p>
          <a:p>
            <a:pPr lvl="3" eaLnBrk="1" latinLnBrk="0" hangingPunct="1"/>
            <a:r>
              <a:rPr kumimoji="0" lang="cs-CZ" smtClean="0"/>
              <a:t>Čtvrtá úroveň</a:t>
            </a:r>
          </a:p>
          <a:p>
            <a:pPr lvl="4" eaLnBrk="1" latinLnBrk="0" hangingPunct="1"/>
            <a:r>
              <a:rPr kumimoji="0" lang="cs-CZ" smtClean="0"/>
              <a:t>Pátá úroveň</a:t>
            </a:r>
            <a:endParaRPr kumimoji="0" lang="en-US"/>
          </a:p>
        </p:txBody>
      </p:sp>
      <p:sp>
        <p:nvSpPr>
          <p:cNvPr id="27" name="Zástupný symbol pro datum 26"/>
          <p:cNvSpPr>
            <a:spLocks noGrp="1"/>
          </p:cNvSpPr>
          <p:nvPr>
            <p:ph type="dt" sz="half" idx="2"/>
          </p:nvPr>
        </p:nvSpPr>
        <p:spPr>
          <a:xfrm>
            <a:off x="4245936" y="6557946"/>
            <a:ext cx="2002464" cy="226902"/>
          </a:xfrm>
          <a:prstGeom prst="rect">
            <a:avLst/>
          </a:prstGeom>
        </p:spPr>
        <p:txBody>
          <a:bodyPr vert="horz" tIns="0" bIns="0" anchor="b"/>
          <a:lstStyle>
            <a:lvl1pPr algn="l" eaLnBrk="1" latinLnBrk="0" hangingPunct="1">
              <a:defRPr kumimoji="0" sz="1000">
                <a:solidFill>
                  <a:schemeClr val="tx2"/>
                </a:solidFill>
              </a:defRPr>
            </a:lvl1pPr>
            <a:extLst/>
          </a:lstStyle>
          <a:p>
            <a:fld id="{2A8A4C37-05F0-4FED-A984-4FAD6BA39E6E}" type="datetimeFigureOut">
              <a:rPr lang="cs-CZ" smtClean="0"/>
              <a:t>8.5.2013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3"/>
          </p:nvPr>
        </p:nvSpPr>
        <p:spPr>
          <a:xfrm>
            <a:off x="457200" y="6557946"/>
            <a:ext cx="3657600" cy="228600"/>
          </a:xfrm>
          <a:prstGeom prst="rect">
            <a:avLst/>
          </a:prstGeom>
        </p:spPr>
        <p:txBody>
          <a:bodyPr vert="horz" tIns="0" bIns="0" anchor="b"/>
          <a:lstStyle>
            <a:lvl1pPr algn="r" eaLnBrk="1" latinLnBrk="0" hangingPunct="1">
              <a:defRPr kumimoji="0" sz="1000">
                <a:solidFill>
                  <a:schemeClr val="tx2"/>
                </a:solidFill>
              </a:defRPr>
            </a:lvl1pPr>
            <a:extLst/>
          </a:lstStyle>
          <a:p>
            <a:endParaRPr lang="cs-CZ"/>
          </a:p>
        </p:txBody>
      </p:sp>
      <p:sp>
        <p:nvSpPr>
          <p:cNvPr id="16" name="Zástupný symbol pro číslo snímku 15"/>
          <p:cNvSpPr>
            <a:spLocks noGrp="1"/>
          </p:cNvSpPr>
          <p:nvPr>
            <p:ph type="sldNum" sz="quarter" idx="4"/>
          </p:nvPr>
        </p:nvSpPr>
        <p:spPr>
          <a:xfrm>
            <a:off x="6251448" y="6556248"/>
            <a:ext cx="588336" cy="228600"/>
          </a:xfrm>
          <a:prstGeom prst="rect">
            <a:avLst/>
          </a:prstGeom>
        </p:spPr>
        <p:txBody>
          <a:bodyPr vert="horz" lIns="0" tIns="0" rIns="0" bIns="0" anchor="b"/>
          <a:lstStyle>
            <a:lvl1pPr algn="r" eaLnBrk="1" latinLnBrk="0" hangingPunct="1">
              <a:defRPr kumimoji="0" sz="1100">
                <a:solidFill>
                  <a:schemeClr val="tx2"/>
                </a:solidFill>
              </a:defRPr>
            </a:lvl1pPr>
            <a:extLst/>
          </a:lstStyle>
          <a:p>
            <a:fld id="{4F925C02-8D31-489F-8B1B-CE2B0E0D315E}" type="slidenum">
              <a:rPr lang="cs-CZ" smtClean="0"/>
              <a:t>‹#›</a:t>
            </a:fld>
            <a:endParaRPr lang="cs-CZ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rtl="0" eaLnBrk="1" latinLnBrk="0" hangingPunct="1">
        <a:spcBef>
          <a:spcPct val="0"/>
        </a:spcBef>
        <a:buNone/>
        <a:defRPr kumimoji="0" sz="3800" b="1" kern="1200" cap="all" baseline="0">
          <a:ln w="500">
            <a:solidFill>
              <a:schemeClr val="tx2">
                <a:shade val="20000"/>
                <a:satMod val="120000"/>
              </a:schemeClr>
            </a:solidFill>
          </a:ln>
          <a:gradFill>
            <a:gsLst>
              <a:gs pos="0">
                <a:schemeClr val="accent4">
                  <a:tint val="13000"/>
                </a:schemeClr>
              </a:gs>
              <a:gs pos="10000">
                <a:schemeClr val="accent4">
                  <a:tint val="20000"/>
                </a:schemeClr>
              </a:gs>
              <a:gs pos="49000">
                <a:schemeClr val="accent4">
                  <a:tint val="70000"/>
                </a:schemeClr>
              </a:gs>
              <a:gs pos="50000">
                <a:schemeClr val="accent4">
                  <a:tint val="97000"/>
                </a:schemeClr>
              </a:gs>
              <a:gs pos="100000">
                <a:schemeClr val="accent4">
                  <a:tint val="20000"/>
                </a:schemeClr>
              </a:gs>
            </a:gsLst>
            <a:lin ang="5400000" scaled="1"/>
          </a:gradFill>
          <a:effectLst/>
          <a:latin typeface="+mj-lt"/>
          <a:ea typeface="+mj-ea"/>
          <a:cs typeface="+mj-cs"/>
        </a:defRPr>
      </a:lvl1pPr>
      <a:extLst/>
    </p:titleStyle>
    <p:bodyStyle>
      <a:lvl1pPr marL="274320" indent="-274320" algn="l" rtl="0" eaLnBrk="1" latinLnBrk="0" hangingPunct="1">
        <a:spcBef>
          <a:spcPts val="600"/>
        </a:spcBef>
        <a:buClr>
          <a:schemeClr val="tx2"/>
        </a:buClr>
        <a:buSzPct val="73000"/>
        <a:buFont typeface="Wingdings 2"/>
        <a:buChar char=""/>
        <a:defRPr kumimoji="0" sz="2600" kern="1200" baseline="0">
          <a:solidFill>
            <a:schemeClr val="tx1"/>
          </a:solidFill>
          <a:latin typeface="+mn-lt"/>
          <a:ea typeface="+mn-ea"/>
          <a:cs typeface="+mn-cs"/>
        </a:defRPr>
      </a:lvl1pPr>
      <a:lvl2pPr marL="521208" indent="-228600" algn="l" rtl="0" eaLnBrk="1" latinLnBrk="0" hangingPunct="1">
        <a:spcBef>
          <a:spcPts val="500"/>
        </a:spcBef>
        <a:buClr>
          <a:schemeClr val="accent4"/>
        </a:buClr>
        <a:buSzPct val="80000"/>
        <a:buFont typeface="Wingdings 2"/>
        <a:buChar char=""/>
        <a:defRPr kumimoji="0" sz="2300" kern="1200">
          <a:solidFill>
            <a:schemeClr val="tx1">
              <a:tint val="85000"/>
            </a:schemeClr>
          </a:solidFill>
          <a:latin typeface="+mn-lt"/>
          <a:ea typeface="+mn-ea"/>
          <a:cs typeface="+mn-cs"/>
        </a:defRPr>
      </a:lvl2pPr>
      <a:lvl3pPr marL="758952" indent="-228600" algn="l" rtl="0" eaLnBrk="1" latinLnBrk="0" hangingPunct="1">
        <a:spcBef>
          <a:spcPts val="400"/>
        </a:spcBef>
        <a:buClr>
          <a:schemeClr val="accent4"/>
        </a:buClr>
        <a:buSzPct val="60000"/>
        <a:buFont typeface="Wingdings"/>
        <a:buChar char="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005840" indent="-228600" algn="l" rtl="0" eaLnBrk="1" latinLnBrk="0" hangingPunct="1">
        <a:spcBef>
          <a:spcPct val="20000"/>
        </a:spcBef>
        <a:buClr>
          <a:schemeClr val="accent4"/>
        </a:buClr>
        <a:buSzPct val="80000"/>
        <a:buFont typeface="Wingdings 2"/>
        <a:buChar char=""/>
        <a:defRPr kumimoji="0" sz="2000" kern="1200">
          <a:solidFill>
            <a:schemeClr val="tx1">
              <a:tint val="85000"/>
            </a:schemeClr>
          </a:solidFill>
          <a:latin typeface="+mn-lt"/>
          <a:ea typeface="+mn-ea"/>
          <a:cs typeface="+mn-cs"/>
        </a:defRPr>
      </a:lvl4pPr>
      <a:lvl5pPr marL="1280160" indent="-228600" algn="l" rtl="0" eaLnBrk="1" latinLnBrk="0" hangingPunct="1">
        <a:spcBef>
          <a:spcPts val="400"/>
        </a:spcBef>
        <a:buClr>
          <a:schemeClr val="accent4"/>
        </a:buClr>
        <a:buSzPct val="70000"/>
        <a:buFont typeface="Wingdings"/>
        <a:buChar char="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1472184" indent="-182880" algn="l" rtl="0" eaLnBrk="1" latinLnBrk="0" hangingPunct="1">
        <a:spcBef>
          <a:spcPts val="400"/>
        </a:spcBef>
        <a:buClr>
          <a:schemeClr val="accent4"/>
        </a:buClr>
        <a:buSzPct val="80000"/>
        <a:buFont typeface="Wingdings 2"/>
        <a:buChar char=""/>
        <a:defRPr kumimoji="0" sz="1800" kern="1200">
          <a:solidFill>
            <a:schemeClr val="tx1">
              <a:tint val="85000"/>
            </a:schemeClr>
          </a:solidFill>
          <a:latin typeface="+mn-lt"/>
          <a:ea typeface="+mn-ea"/>
          <a:cs typeface="+mn-cs"/>
        </a:defRPr>
      </a:lvl6pPr>
      <a:lvl7pPr marL="1673352" indent="-182880" algn="l" rtl="0" eaLnBrk="1" latinLnBrk="0" hangingPunct="1">
        <a:spcBef>
          <a:spcPct val="20000"/>
        </a:spcBef>
        <a:buClr>
          <a:schemeClr val="accent4"/>
        </a:buClr>
        <a:buSzPct val="80000"/>
        <a:buFont typeface="Wingdings 2"/>
        <a:buChar char=""/>
        <a:defRPr kumimoji="0" sz="1600" kern="1200" baseline="0">
          <a:solidFill>
            <a:schemeClr val="tx1"/>
          </a:solidFill>
          <a:latin typeface="+mn-lt"/>
          <a:ea typeface="+mn-ea"/>
          <a:cs typeface="+mn-cs"/>
        </a:defRPr>
      </a:lvl7pPr>
      <a:lvl8pPr marL="1847088" indent="-182880" algn="l" rtl="0" eaLnBrk="1" latinLnBrk="0" hangingPunct="1">
        <a:spcBef>
          <a:spcPts val="300"/>
        </a:spcBef>
        <a:buClr>
          <a:schemeClr val="accent4"/>
        </a:buClr>
        <a:buSzPct val="100000"/>
        <a:buChar char="•"/>
        <a:defRPr kumimoji="0" sz="1600" kern="1200" baseline="0">
          <a:solidFill>
            <a:schemeClr val="tx1">
              <a:tint val="85000"/>
            </a:schemeClr>
          </a:solidFill>
          <a:latin typeface="+mn-lt"/>
          <a:ea typeface="+mn-ea"/>
          <a:cs typeface="+mn-cs"/>
        </a:defRPr>
      </a:lvl8pPr>
      <a:lvl9pPr marL="2057400" indent="-182880" algn="l" rtl="0" eaLnBrk="1" latinLnBrk="0" hangingPunct="1">
        <a:spcBef>
          <a:spcPct val="20000"/>
        </a:spcBef>
        <a:buClr>
          <a:schemeClr val="accent4"/>
        </a:buClr>
        <a:buSzPct val="100000"/>
        <a:buFont typeface="Wingdings"/>
        <a:buChar char="§"/>
        <a:defRPr kumimoji="0" sz="1400" kern="1200" baseline="0">
          <a:solidFill>
            <a:schemeClr val="tx1"/>
          </a:solidFill>
          <a:latin typeface="+mn-lt"/>
          <a:ea typeface="+mn-ea"/>
          <a:cs typeface="+mn-cs"/>
        </a:defRPr>
      </a:lvl9pPr>
      <a:extLst/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  <a:extLst/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Zástupný symbol pro obsah 3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867237992"/>
              </p:ext>
            </p:extLst>
          </p:nvPr>
        </p:nvGraphicFramePr>
        <p:xfrm>
          <a:off x="1043608" y="476672"/>
          <a:ext cx="6120680" cy="5112566"/>
        </p:xfrm>
        <a:graphic>
          <a:graphicData uri="http://schemas.openxmlformats.org/drawingml/2006/table">
            <a:tbl>
              <a:tblPr firstRow="1" firstCol="1" bandRow="1">
                <a:tableStyleId>{5C22544A-7EE6-4342-B048-85BDC9FD1C3A}</a:tableStyleId>
              </a:tblPr>
              <a:tblGrid>
                <a:gridCol w="1618214"/>
                <a:gridCol w="4502466"/>
              </a:tblGrid>
              <a:tr h="289851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Bef>
                          <a:spcPts val="1200"/>
                        </a:spcBef>
                        <a:spcAft>
                          <a:spcPts val="0"/>
                        </a:spcAft>
                      </a:pPr>
                      <a:r>
                        <a:rPr lang="cs-CZ" sz="1100" dirty="0">
                          <a:effectLst/>
                        </a:rPr>
                        <a:t>Číslo projektu</a:t>
                      </a:r>
                      <a:endParaRPr lang="cs-CZ" sz="11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Bef>
                          <a:spcPts val="1200"/>
                        </a:spcBef>
                        <a:spcAft>
                          <a:spcPts val="0"/>
                        </a:spcAft>
                      </a:pPr>
                      <a:r>
                        <a:rPr lang="cs-CZ" sz="1100">
                          <a:effectLst/>
                        </a:rPr>
                        <a:t>CZ.1.07/1.5.00/34.0565</a:t>
                      </a:r>
                      <a:endParaRPr lang="cs-CZ" sz="11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</a:tr>
              <a:tr h="400881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Bef>
                          <a:spcPts val="1200"/>
                        </a:spcBef>
                        <a:spcAft>
                          <a:spcPts val="0"/>
                        </a:spcAft>
                      </a:pPr>
                      <a:r>
                        <a:rPr lang="cs-CZ" sz="1100">
                          <a:effectLst/>
                        </a:rPr>
                        <a:t>Číslo materiálu</a:t>
                      </a:r>
                      <a:endParaRPr lang="cs-CZ" sz="11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Bef>
                          <a:spcPts val="1200"/>
                        </a:spcBef>
                        <a:spcAft>
                          <a:spcPts val="0"/>
                        </a:spcAft>
                      </a:pPr>
                      <a:r>
                        <a:rPr lang="cs-CZ" sz="1100" dirty="0" smtClean="0">
                          <a:effectLst/>
                        </a:rPr>
                        <a:t>VY-32-INOVACE-534  Skalky a květinové zídky</a:t>
                      </a:r>
                      <a:endParaRPr lang="cs-CZ" sz="11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</a:tr>
              <a:tr h="445348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Bef>
                          <a:spcPts val="1200"/>
                        </a:spcBef>
                        <a:spcAft>
                          <a:spcPts val="0"/>
                        </a:spcAft>
                      </a:pPr>
                      <a:r>
                        <a:rPr lang="cs-CZ" sz="1100">
                          <a:effectLst/>
                        </a:rPr>
                        <a:t>Název školy</a:t>
                      </a:r>
                      <a:endParaRPr lang="cs-CZ" sz="11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Bef>
                          <a:spcPts val="1200"/>
                        </a:spcBef>
                        <a:spcAft>
                          <a:spcPts val="0"/>
                        </a:spcAft>
                      </a:pPr>
                      <a:r>
                        <a:rPr lang="cs-CZ" sz="1100">
                          <a:effectLst/>
                        </a:rPr>
                        <a:t>Masarykova střední škola zemědělská a Vyšší odborná škola, Opava, příspěvková organizace</a:t>
                      </a:r>
                      <a:endParaRPr lang="cs-CZ" sz="11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</a:tr>
              <a:tr h="296671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Bef>
                          <a:spcPts val="1200"/>
                        </a:spcBef>
                        <a:spcAft>
                          <a:spcPts val="0"/>
                        </a:spcAft>
                      </a:pPr>
                      <a:r>
                        <a:rPr lang="cs-CZ" sz="1100">
                          <a:effectLst/>
                        </a:rPr>
                        <a:t>Autor</a:t>
                      </a:r>
                      <a:endParaRPr lang="cs-CZ" sz="11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Bef>
                          <a:spcPts val="1200"/>
                        </a:spcBef>
                        <a:spcAft>
                          <a:spcPts val="0"/>
                        </a:spcAft>
                      </a:pPr>
                      <a:r>
                        <a:rPr lang="cs-CZ" sz="1100">
                          <a:effectLst/>
                        </a:rPr>
                        <a:t>Ing. Daniela Brímusová</a:t>
                      </a:r>
                      <a:endParaRPr lang="cs-CZ" sz="11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</a:tr>
              <a:tr h="418068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Bef>
                          <a:spcPts val="1200"/>
                        </a:spcBef>
                        <a:spcAft>
                          <a:spcPts val="0"/>
                        </a:spcAft>
                      </a:pPr>
                      <a:r>
                        <a:rPr lang="cs-CZ" sz="1100">
                          <a:effectLst/>
                        </a:rPr>
                        <a:t>Průřezová témata</a:t>
                      </a:r>
                      <a:endParaRPr lang="cs-CZ" sz="11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Bef>
                          <a:spcPts val="1200"/>
                        </a:spcBef>
                        <a:spcAft>
                          <a:spcPts val="0"/>
                        </a:spcAft>
                      </a:pPr>
                      <a:r>
                        <a:rPr lang="cs-CZ" sz="1100">
                          <a:effectLst/>
                        </a:rPr>
                        <a:t>Člověk a životní prostředí</a:t>
                      </a:r>
                      <a:endParaRPr lang="cs-CZ" sz="11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</a:tr>
              <a:tr h="385332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Bef>
                          <a:spcPts val="1200"/>
                        </a:spcBef>
                        <a:spcAft>
                          <a:spcPts val="0"/>
                        </a:spcAft>
                      </a:pPr>
                      <a:r>
                        <a:rPr lang="cs-CZ" sz="1100">
                          <a:effectLst/>
                        </a:rPr>
                        <a:t>Tematický celek</a:t>
                      </a:r>
                      <a:endParaRPr lang="cs-CZ" sz="11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Bef>
                          <a:spcPts val="1200"/>
                        </a:spcBef>
                        <a:spcAft>
                          <a:spcPts val="0"/>
                        </a:spcAft>
                      </a:pPr>
                      <a:r>
                        <a:rPr lang="cs-CZ" sz="1100">
                          <a:effectLst/>
                        </a:rPr>
                        <a:t>Sadovnické úpravy</a:t>
                      </a:r>
                      <a:endParaRPr lang="cs-CZ" sz="11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</a:tr>
              <a:tr h="384650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Bef>
                          <a:spcPts val="1200"/>
                        </a:spcBef>
                        <a:spcAft>
                          <a:spcPts val="0"/>
                        </a:spcAft>
                      </a:pPr>
                      <a:r>
                        <a:rPr lang="cs-CZ" sz="1100">
                          <a:effectLst/>
                        </a:rPr>
                        <a:t>Ročník</a:t>
                      </a:r>
                      <a:endParaRPr lang="cs-CZ" sz="11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Bef>
                          <a:spcPts val="1200"/>
                        </a:spcBef>
                        <a:spcAft>
                          <a:spcPts val="0"/>
                        </a:spcAft>
                      </a:pPr>
                      <a:r>
                        <a:rPr lang="cs-CZ" sz="1100">
                          <a:effectLst/>
                        </a:rPr>
                        <a:t>1.</a:t>
                      </a:r>
                      <a:endParaRPr lang="cs-CZ" sz="11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</a:tr>
              <a:tr h="371010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Bef>
                          <a:spcPts val="1200"/>
                        </a:spcBef>
                        <a:spcAft>
                          <a:spcPts val="0"/>
                        </a:spcAft>
                      </a:pPr>
                      <a:r>
                        <a:rPr lang="cs-CZ" sz="1100">
                          <a:effectLst/>
                        </a:rPr>
                        <a:t>Datum tvorby</a:t>
                      </a:r>
                      <a:endParaRPr lang="cs-CZ" sz="11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Bef>
                          <a:spcPts val="1200"/>
                        </a:spcBef>
                        <a:spcAft>
                          <a:spcPts val="0"/>
                        </a:spcAft>
                      </a:pPr>
                      <a:r>
                        <a:rPr lang="cs-CZ" sz="1100" dirty="0" smtClean="0">
                          <a:effectLst/>
                        </a:rPr>
                        <a:t>10. </a:t>
                      </a:r>
                      <a:r>
                        <a:rPr lang="cs-CZ" sz="1100" dirty="0">
                          <a:effectLst/>
                        </a:rPr>
                        <a:t>4</a:t>
                      </a:r>
                      <a:r>
                        <a:rPr lang="cs-CZ" sz="1100" dirty="0" smtClean="0">
                          <a:effectLst/>
                        </a:rPr>
                        <a:t>. </a:t>
                      </a:r>
                      <a:r>
                        <a:rPr lang="cs-CZ" sz="1100" dirty="0">
                          <a:effectLst/>
                        </a:rPr>
                        <a:t>2013</a:t>
                      </a:r>
                      <a:endParaRPr lang="cs-CZ" sz="11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</a:tr>
              <a:tr h="400881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Bef>
                          <a:spcPts val="1200"/>
                        </a:spcBef>
                        <a:spcAft>
                          <a:spcPts val="0"/>
                        </a:spcAft>
                      </a:pPr>
                      <a:r>
                        <a:rPr lang="cs-CZ" sz="1100">
                          <a:effectLst/>
                        </a:rPr>
                        <a:t>Datum a místo ověření</a:t>
                      </a:r>
                      <a:endParaRPr lang="cs-CZ" sz="11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Bef>
                          <a:spcPts val="1200"/>
                        </a:spcBef>
                        <a:spcAft>
                          <a:spcPts val="0"/>
                        </a:spcAft>
                      </a:pPr>
                      <a:r>
                        <a:rPr lang="cs-CZ" sz="1100" dirty="0">
                          <a:effectLst/>
                        </a:rPr>
                        <a:t>15. </a:t>
                      </a:r>
                      <a:r>
                        <a:rPr lang="cs-CZ" sz="1100" dirty="0" smtClean="0">
                          <a:effectLst/>
                        </a:rPr>
                        <a:t>4. </a:t>
                      </a:r>
                      <a:r>
                        <a:rPr lang="cs-CZ" sz="1100" dirty="0">
                          <a:effectLst/>
                        </a:rPr>
                        <a:t>2013 SAD </a:t>
                      </a:r>
                      <a:r>
                        <a:rPr lang="cs-CZ" sz="1100" dirty="0" smtClean="0">
                          <a:effectLst/>
                        </a:rPr>
                        <a:t>3. </a:t>
                      </a:r>
                      <a:r>
                        <a:rPr lang="cs-CZ" sz="1100" dirty="0">
                          <a:effectLst/>
                        </a:rPr>
                        <a:t>Za</a:t>
                      </a:r>
                      <a:endParaRPr lang="cs-CZ" sz="11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</a:tr>
              <a:tr h="400881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Bef>
                          <a:spcPts val="1200"/>
                        </a:spcBef>
                        <a:spcAft>
                          <a:spcPts val="0"/>
                        </a:spcAft>
                      </a:pPr>
                      <a:r>
                        <a:rPr lang="cs-CZ" sz="1100">
                          <a:effectLst/>
                        </a:rPr>
                        <a:t>Druh učebního materiálu</a:t>
                      </a:r>
                      <a:endParaRPr lang="cs-CZ" sz="11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Bef>
                          <a:spcPts val="1200"/>
                        </a:spcBef>
                        <a:spcAft>
                          <a:spcPts val="0"/>
                        </a:spcAft>
                      </a:pPr>
                      <a:r>
                        <a:rPr lang="cs-CZ" sz="1100">
                          <a:effectLst/>
                        </a:rPr>
                        <a:t>Prezentace</a:t>
                      </a:r>
                      <a:endParaRPr lang="cs-CZ" sz="11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</a:tr>
              <a:tr h="257797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Bef>
                          <a:spcPts val="1200"/>
                        </a:spcBef>
                        <a:spcAft>
                          <a:spcPts val="0"/>
                        </a:spcAft>
                      </a:pPr>
                      <a:r>
                        <a:rPr lang="cs-CZ" sz="1100">
                          <a:effectLst/>
                        </a:rPr>
                        <a:t>Anotace</a:t>
                      </a:r>
                      <a:endParaRPr lang="cs-CZ" sz="11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Bef>
                          <a:spcPts val="1200"/>
                        </a:spcBef>
                        <a:spcAft>
                          <a:spcPts val="0"/>
                        </a:spcAft>
                      </a:pPr>
                      <a:r>
                        <a:rPr lang="cs-CZ" sz="1100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Procvičení učiva, ověření znalostí </a:t>
                      </a:r>
                      <a:endParaRPr lang="cs-CZ" sz="1100" kern="1200" dirty="0">
                        <a:solidFill>
                          <a:schemeClr val="dk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68580" marR="68580" marT="0" marB="0" anchor="ctr"/>
                </a:tc>
              </a:tr>
              <a:tr h="303491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Bef>
                          <a:spcPts val="1200"/>
                        </a:spcBef>
                        <a:spcAft>
                          <a:spcPts val="0"/>
                        </a:spcAft>
                      </a:pPr>
                      <a:r>
                        <a:rPr lang="cs-CZ" sz="1100">
                          <a:effectLst/>
                        </a:rPr>
                        <a:t>Klíčová slova</a:t>
                      </a:r>
                      <a:endParaRPr lang="cs-CZ" sz="11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Bef>
                          <a:spcPts val="1200"/>
                        </a:spcBef>
                        <a:spcAft>
                          <a:spcPts val="0"/>
                        </a:spcAft>
                      </a:pPr>
                      <a:r>
                        <a:rPr lang="cs-CZ" sz="1100" dirty="0" smtClean="0">
                          <a:effectLst/>
                        </a:rPr>
                        <a:t>Skalky, květinové zídky, osazování</a:t>
                      </a:r>
                      <a:r>
                        <a:rPr lang="cs-CZ" sz="1100" smtClean="0">
                          <a:effectLst/>
                        </a:rPr>
                        <a:t>, údržba</a:t>
                      </a:r>
                      <a:endParaRPr lang="cs-CZ" sz="11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</a:tr>
              <a:tr h="519004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100">
                          <a:effectLst/>
                        </a:rPr>
                        <a:t>Metodický pokyn</a:t>
                      </a:r>
                      <a:endParaRPr lang="cs-CZ" sz="11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100" dirty="0" smtClean="0">
                          <a:effectLst/>
                        </a:rPr>
                        <a:t>Určeno k prohlubování vědomostí</a:t>
                      </a:r>
                    </a:p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100" dirty="0" smtClean="0">
                          <a:effectLst/>
                        </a:rPr>
                        <a:t>Možnosti využití – hodiny praktického</a:t>
                      </a:r>
                      <a:r>
                        <a:rPr lang="cs-CZ" sz="1100" baseline="0" dirty="0" smtClean="0">
                          <a:effectLst/>
                        </a:rPr>
                        <a:t> vyučování</a:t>
                      </a:r>
                      <a:endParaRPr lang="cs-CZ" sz="11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</a:tr>
              <a:tr h="238701">
                <a:tc gridSpan="2"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Bef>
                          <a:spcPts val="1200"/>
                        </a:spcBef>
                        <a:spcAft>
                          <a:spcPts val="0"/>
                        </a:spcAft>
                      </a:pPr>
                      <a:r>
                        <a:rPr lang="cs-CZ" sz="1100" dirty="0">
                          <a:effectLst/>
                        </a:rPr>
                        <a:t>Pokud není uvedeno jinak, použitý materiál je z vlastních zdrojů autora.</a:t>
                      </a:r>
                      <a:endParaRPr lang="cs-CZ" sz="11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</a:tr>
            </a:tbl>
          </a:graphicData>
        </a:graphic>
      </p:graphicFrame>
      <p:pic>
        <p:nvPicPr>
          <p:cNvPr id="5" name="Obrázek 4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27584" y="5589240"/>
            <a:ext cx="6083808" cy="110375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28908983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pPr algn="ctr"/>
            <a:r>
              <a:rPr lang="cs-CZ" dirty="0" smtClean="0"/>
              <a:t>Skalky </a:t>
            </a:r>
            <a:br>
              <a:rPr lang="cs-CZ" dirty="0" smtClean="0"/>
            </a:br>
            <a:r>
              <a:rPr lang="cs-CZ" dirty="0" smtClean="0"/>
              <a:t>a </a:t>
            </a:r>
            <a:br>
              <a:rPr lang="cs-CZ" dirty="0" smtClean="0"/>
            </a:br>
            <a:r>
              <a:rPr lang="cs-CZ" dirty="0" smtClean="0"/>
              <a:t>květinové zídky</a:t>
            </a:r>
            <a:endParaRPr lang="cs-CZ" dirty="0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pPr algn="ctr"/>
            <a:endParaRPr lang="cs-CZ" dirty="0" smtClean="0"/>
          </a:p>
          <a:p>
            <a:pPr algn="ctr"/>
            <a:r>
              <a:rPr lang="cs-CZ" dirty="0" smtClean="0"/>
              <a:t>Pracovní list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842964851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cs-CZ" sz="3200" dirty="0" smtClean="0"/>
              <a:t>1. Doplň/napiš správnou odpověď</a:t>
            </a:r>
            <a:endParaRPr lang="cs-CZ" sz="3200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1691680" y="2060848"/>
            <a:ext cx="5040560" cy="4394888"/>
          </a:xfrm>
        </p:spPr>
        <p:txBody>
          <a:bodyPr>
            <a:normAutofit fontScale="92500" lnSpcReduction="20000"/>
          </a:bodyPr>
          <a:lstStyle/>
          <a:p>
            <a:r>
              <a:rPr lang="cs-CZ" dirty="0" smtClean="0"/>
              <a:t>Skalka napodobuje …</a:t>
            </a:r>
          </a:p>
          <a:p>
            <a:endParaRPr lang="cs-CZ" dirty="0" smtClean="0"/>
          </a:p>
          <a:p>
            <a:r>
              <a:rPr lang="cs-CZ" dirty="0" smtClean="0"/>
              <a:t>Vhodné kameny do skalky jsou …</a:t>
            </a:r>
          </a:p>
          <a:p>
            <a:endParaRPr lang="cs-CZ" dirty="0" smtClean="0"/>
          </a:p>
          <a:p>
            <a:r>
              <a:rPr lang="cs-CZ" dirty="0" smtClean="0"/>
              <a:t>Kde budujeme skalku? </a:t>
            </a:r>
          </a:p>
          <a:p>
            <a:endParaRPr lang="cs-CZ" dirty="0" smtClean="0"/>
          </a:p>
          <a:p>
            <a:r>
              <a:rPr lang="cs-CZ" dirty="0" smtClean="0"/>
              <a:t>Náhrada za skalku v rovině? (6)</a:t>
            </a:r>
          </a:p>
          <a:p>
            <a:endParaRPr lang="cs-CZ" dirty="0" smtClean="0"/>
          </a:p>
          <a:p>
            <a:r>
              <a:rPr lang="cs-CZ" dirty="0" smtClean="0"/>
              <a:t>Čím osazujeme skalky?</a:t>
            </a:r>
          </a:p>
          <a:p>
            <a:endParaRPr lang="cs-CZ" dirty="0" smtClean="0"/>
          </a:p>
          <a:p>
            <a:r>
              <a:rPr lang="cs-CZ" dirty="0" smtClean="0"/>
              <a:t>Kdy osazujeme skalky?</a:t>
            </a:r>
          </a:p>
          <a:p>
            <a:pPr marL="0" indent="0">
              <a:buNone/>
            </a:pPr>
            <a:endParaRPr lang="cs-CZ" dirty="0" smtClean="0"/>
          </a:p>
          <a:p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2739785659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2. Vyber správnou odpověď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1043608" y="1609416"/>
            <a:ext cx="6264696" cy="4846320"/>
          </a:xfrm>
        </p:spPr>
        <p:txBody>
          <a:bodyPr/>
          <a:lstStyle/>
          <a:p>
            <a:pPr marL="0" indent="0">
              <a:buNone/>
            </a:pPr>
            <a:r>
              <a:rPr lang="cs-CZ" b="1" dirty="0" smtClean="0"/>
              <a:t>Suchou květinovou zídku stavíme:</a:t>
            </a:r>
          </a:p>
          <a:p>
            <a:pPr marL="514350" indent="-514350">
              <a:buFont typeface="+mj-lt"/>
              <a:buAutoNum type="alphaLcParenR"/>
            </a:pPr>
            <a:r>
              <a:rPr lang="cs-CZ" dirty="0" smtClean="0"/>
              <a:t>Na rovině</a:t>
            </a:r>
          </a:p>
          <a:p>
            <a:pPr marL="514350" indent="-514350">
              <a:buFont typeface="+mj-lt"/>
              <a:buAutoNum type="alphaLcParenR"/>
            </a:pPr>
            <a:r>
              <a:rPr lang="cs-CZ" dirty="0" smtClean="0"/>
              <a:t>Při úpravě svahovitých částí zahrad</a:t>
            </a:r>
          </a:p>
          <a:p>
            <a:pPr marL="514350" indent="-514350">
              <a:buFont typeface="+mj-lt"/>
              <a:buAutoNum type="alphaLcParenR"/>
            </a:pPr>
            <a:r>
              <a:rPr lang="cs-CZ" dirty="0" smtClean="0"/>
              <a:t>kdekoliv</a:t>
            </a:r>
          </a:p>
          <a:p>
            <a:endParaRPr lang="cs-CZ" dirty="0"/>
          </a:p>
          <a:p>
            <a:pPr marL="0" indent="0">
              <a:buNone/>
            </a:pPr>
            <a:r>
              <a:rPr lang="cs-CZ" b="1" dirty="0" smtClean="0"/>
              <a:t>Výška suché zídky</a:t>
            </a:r>
          </a:p>
          <a:p>
            <a:pPr marL="514350" indent="-514350">
              <a:buFont typeface="+mj-lt"/>
              <a:buAutoNum type="alphaLcParenR"/>
            </a:pPr>
            <a:r>
              <a:rPr lang="cs-CZ" dirty="0" smtClean="0"/>
              <a:t>1,20 – 1,50 m</a:t>
            </a:r>
          </a:p>
          <a:p>
            <a:pPr marL="514350" indent="-514350">
              <a:buFont typeface="+mj-lt"/>
              <a:buAutoNum type="alphaLcParenR"/>
            </a:pPr>
            <a:r>
              <a:rPr lang="cs-CZ" dirty="0" smtClean="0"/>
              <a:t>Do 0,60 m</a:t>
            </a:r>
          </a:p>
          <a:p>
            <a:pPr marL="514350" indent="-514350">
              <a:buFont typeface="+mj-lt"/>
              <a:buAutoNum type="alphaLcParenR"/>
            </a:pPr>
            <a:r>
              <a:rPr lang="cs-CZ" dirty="0" smtClean="0"/>
              <a:t>Do 1 m</a:t>
            </a:r>
          </a:p>
          <a:p>
            <a:pPr marL="0" indent="0">
              <a:buNone/>
            </a:pP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2305766783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320040"/>
            <a:ext cx="7239000" cy="948720"/>
          </a:xfrm>
        </p:spPr>
        <p:txBody>
          <a:bodyPr>
            <a:normAutofit/>
          </a:bodyPr>
          <a:lstStyle/>
          <a:p>
            <a:r>
              <a:rPr lang="cs-CZ" sz="3000" dirty="0" smtClean="0"/>
              <a:t>3. učebnice květinářství I. str. 315:</a:t>
            </a:r>
            <a:endParaRPr lang="cs-CZ" sz="3000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514350" indent="-514350">
              <a:buFont typeface="+mj-lt"/>
              <a:buAutoNum type="alphaLcParenR"/>
            </a:pPr>
            <a:r>
              <a:rPr lang="cs-CZ" dirty="0" smtClean="0"/>
              <a:t>Vyber 10 alpinek do skalky vhodné na plné slunce – 5 kvetoucích na jaře, 5 kvetoucích v létě</a:t>
            </a:r>
          </a:p>
          <a:p>
            <a:pPr marL="514350" indent="-514350">
              <a:buFont typeface="+mj-lt"/>
              <a:buAutoNum type="alphaLcParenR"/>
            </a:pPr>
            <a:endParaRPr lang="cs-CZ" dirty="0"/>
          </a:p>
          <a:p>
            <a:pPr marL="514350" indent="-514350">
              <a:buFont typeface="+mj-lt"/>
              <a:buAutoNum type="alphaLcParenR"/>
            </a:pPr>
            <a:r>
              <a:rPr lang="cs-CZ" dirty="0" smtClean="0"/>
              <a:t>Vyber 10 alpinek s výškou 5-20 cm,  barevná rozmanitost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2243699860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4. úkol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67544" y="2348880"/>
            <a:ext cx="7239000" cy="2304256"/>
          </a:xfrm>
        </p:spPr>
        <p:txBody>
          <a:bodyPr/>
          <a:lstStyle/>
          <a:p>
            <a:pPr marL="0" indent="0" algn="ctr">
              <a:buNone/>
            </a:pPr>
            <a:r>
              <a:rPr lang="cs-CZ" dirty="0" smtClean="0"/>
              <a:t>Napiš seznam rostlin na školní skalce. </a:t>
            </a:r>
          </a:p>
          <a:p>
            <a:pPr marL="0" indent="0" algn="ctr">
              <a:buNone/>
            </a:pPr>
            <a:r>
              <a:rPr lang="cs-CZ" dirty="0" smtClean="0"/>
              <a:t>Zhodnoť vhodnost-nevhodnost umístění a výběru druhů rostlin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3793603557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Správné odpovědi – 1. úkol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179512" y="1609416"/>
            <a:ext cx="7516688" cy="5059944"/>
          </a:xfrm>
        </p:spPr>
        <p:txBody>
          <a:bodyPr>
            <a:normAutofit fontScale="77500" lnSpcReduction="20000"/>
          </a:bodyPr>
          <a:lstStyle/>
          <a:p>
            <a:r>
              <a:rPr lang="cs-CZ" dirty="0" smtClean="0"/>
              <a:t>Skalka napodobuje </a:t>
            </a:r>
            <a:r>
              <a:rPr lang="cs-CZ" b="1" dirty="0" smtClean="0"/>
              <a:t>horské, skalní partie</a:t>
            </a:r>
            <a:r>
              <a:rPr lang="cs-CZ" dirty="0" smtClean="0"/>
              <a:t>.</a:t>
            </a:r>
          </a:p>
          <a:p>
            <a:endParaRPr lang="cs-CZ" dirty="0"/>
          </a:p>
          <a:p>
            <a:r>
              <a:rPr lang="cs-CZ" dirty="0" smtClean="0"/>
              <a:t>Vhodné </a:t>
            </a:r>
            <a:r>
              <a:rPr lang="cs-CZ" dirty="0"/>
              <a:t>kameny do skalky jsou </a:t>
            </a:r>
            <a:r>
              <a:rPr lang="cs-CZ" b="1" dirty="0" smtClean="0"/>
              <a:t>tuf, pískovec, travertin</a:t>
            </a:r>
            <a:r>
              <a:rPr lang="cs-CZ" dirty="0" smtClean="0"/>
              <a:t>.</a:t>
            </a:r>
          </a:p>
          <a:p>
            <a:endParaRPr lang="cs-CZ" dirty="0"/>
          </a:p>
          <a:p>
            <a:r>
              <a:rPr lang="cs-CZ" dirty="0" smtClean="0"/>
              <a:t>Kde </a:t>
            </a:r>
            <a:r>
              <a:rPr lang="cs-CZ" dirty="0"/>
              <a:t>budujeme skalku? </a:t>
            </a:r>
            <a:r>
              <a:rPr lang="cs-CZ" b="1" dirty="0" smtClean="0"/>
              <a:t>Zvlněný terén, slunce i polostín</a:t>
            </a:r>
          </a:p>
          <a:p>
            <a:endParaRPr lang="cs-CZ" b="1" dirty="0"/>
          </a:p>
          <a:p>
            <a:r>
              <a:rPr lang="cs-CZ" dirty="0" smtClean="0"/>
              <a:t>Náhrada </a:t>
            </a:r>
            <a:r>
              <a:rPr lang="cs-CZ" dirty="0"/>
              <a:t>za skalku v rovině? </a:t>
            </a:r>
            <a:r>
              <a:rPr lang="cs-CZ" b="1" dirty="0" smtClean="0"/>
              <a:t>Spáry mezi dlažebními kameny, okraj trávníkového záhonu, suťový záhon, terasy, žlaby, koryta, mísy, vyvýšený záhon vytvořený suchou zídkou</a:t>
            </a:r>
            <a:endParaRPr lang="cs-CZ" b="1" dirty="0"/>
          </a:p>
          <a:p>
            <a:endParaRPr lang="cs-CZ" dirty="0"/>
          </a:p>
          <a:p>
            <a:r>
              <a:rPr lang="cs-CZ" dirty="0"/>
              <a:t>Čím osazujeme skalky</a:t>
            </a:r>
            <a:r>
              <a:rPr lang="cs-CZ" dirty="0" smtClean="0"/>
              <a:t>? </a:t>
            </a:r>
            <a:r>
              <a:rPr lang="cs-CZ" b="1" dirty="0" smtClean="0"/>
              <a:t>Skalničky, traviny, trvalky, sukulenty, nízké dřeviny</a:t>
            </a:r>
            <a:endParaRPr lang="cs-CZ" b="1" dirty="0"/>
          </a:p>
          <a:p>
            <a:endParaRPr lang="cs-CZ" dirty="0"/>
          </a:p>
          <a:p>
            <a:r>
              <a:rPr lang="cs-CZ" dirty="0"/>
              <a:t>Kdy osazujeme skalky</a:t>
            </a:r>
            <a:r>
              <a:rPr lang="cs-CZ" dirty="0" smtClean="0"/>
              <a:t>? </a:t>
            </a:r>
          </a:p>
          <a:p>
            <a:pPr marL="0" indent="0">
              <a:buNone/>
            </a:pPr>
            <a:r>
              <a:rPr lang="cs-CZ" dirty="0"/>
              <a:t>	</a:t>
            </a:r>
            <a:r>
              <a:rPr lang="cs-CZ" b="1" dirty="0" smtClean="0"/>
              <a:t>Jaro – většina (krom cibulovin)</a:t>
            </a:r>
          </a:p>
          <a:p>
            <a:pPr marL="0" indent="0">
              <a:buNone/>
            </a:pPr>
            <a:r>
              <a:rPr lang="cs-CZ" b="1" dirty="0"/>
              <a:t>	</a:t>
            </a:r>
            <a:r>
              <a:rPr lang="cs-CZ" b="1" dirty="0" smtClean="0"/>
              <a:t>Léto – kontejnerové, oddenky, hlízy</a:t>
            </a:r>
            <a:endParaRPr lang="cs-CZ" b="1" dirty="0"/>
          </a:p>
          <a:p>
            <a:pPr marL="514350" indent="-514350">
              <a:buAutoNum type="arabicPeriod"/>
            </a:pPr>
            <a:endParaRPr lang="cs-CZ" dirty="0" smtClean="0"/>
          </a:p>
          <a:p>
            <a:pPr marL="514350" indent="-514350">
              <a:buAutoNum type="arabicPeriod"/>
            </a:pP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3491261135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Správné odpovědi – 2. úkol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67544" y="1844824"/>
            <a:ext cx="6696744" cy="3960440"/>
          </a:xfrm>
        </p:spPr>
        <p:txBody>
          <a:bodyPr>
            <a:normAutofit fontScale="92500" lnSpcReduction="10000"/>
          </a:bodyPr>
          <a:lstStyle/>
          <a:p>
            <a:pPr marL="0" indent="0">
              <a:buNone/>
            </a:pPr>
            <a:r>
              <a:rPr lang="cs-CZ" b="1" dirty="0"/>
              <a:t>Suchou květinovou zídku stavíme:</a:t>
            </a:r>
          </a:p>
          <a:p>
            <a:pPr marL="514350" indent="-514350">
              <a:buFont typeface="+mj-lt"/>
              <a:buAutoNum type="alphaLcParenR"/>
            </a:pPr>
            <a:r>
              <a:rPr lang="cs-CZ" dirty="0"/>
              <a:t>Na rovině</a:t>
            </a:r>
          </a:p>
          <a:p>
            <a:pPr marL="514350" indent="-514350">
              <a:buFont typeface="+mj-lt"/>
              <a:buAutoNum type="alphaLcParenR"/>
            </a:pPr>
            <a:r>
              <a:rPr lang="cs-CZ" b="1" dirty="0">
                <a:solidFill>
                  <a:srgbClr val="FF0000"/>
                </a:solidFill>
              </a:rPr>
              <a:t>Při úpravě svahovitých částí zahrad</a:t>
            </a:r>
          </a:p>
          <a:p>
            <a:pPr marL="514350" indent="-514350">
              <a:buFont typeface="+mj-lt"/>
              <a:buAutoNum type="alphaLcParenR"/>
            </a:pPr>
            <a:r>
              <a:rPr lang="cs-CZ" dirty="0"/>
              <a:t>kdekoliv</a:t>
            </a:r>
          </a:p>
          <a:p>
            <a:endParaRPr lang="cs-CZ" dirty="0"/>
          </a:p>
          <a:p>
            <a:pPr marL="0" indent="0">
              <a:buNone/>
            </a:pPr>
            <a:r>
              <a:rPr lang="cs-CZ" b="1" dirty="0"/>
              <a:t>Výška suché zídky</a:t>
            </a:r>
          </a:p>
          <a:p>
            <a:pPr marL="514350" indent="-514350">
              <a:buFont typeface="+mj-lt"/>
              <a:buAutoNum type="alphaLcParenR"/>
            </a:pPr>
            <a:r>
              <a:rPr lang="cs-CZ" dirty="0"/>
              <a:t>1,20 – 1,50 m</a:t>
            </a:r>
          </a:p>
          <a:p>
            <a:pPr marL="514350" indent="-514350">
              <a:buFont typeface="+mj-lt"/>
              <a:buAutoNum type="alphaLcParenR"/>
            </a:pPr>
            <a:r>
              <a:rPr lang="cs-CZ" dirty="0"/>
              <a:t>Do 0,60 m</a:t>
            </a:r>
          </a:p>
          <a:p>
            <a:pPr marL="514350" indent="-514350">
              <a:buFont typeface="+mj-lt"/>
              <a:buAutoNum type="alphaLcParenR"/>
            </a:pPr>
            <a:r>
              <a:rPr lang="cs-CZ" b="1" dirty="0">
                <a:solidFill>
                  <a:srgbClr val="FF0000"/>
                </a:solidFill>
              </a:rPr>
              <a:t>Do 1 m</a:t>
            </a:r>
          </a:p>
        </p:txBody>
      </p:sp>
    </p:spTree>
    <p:extLst>
      <p:ext uri="{BB962C8B-B14F-4D97-AF65-F5344CB8AC3E}">
        <p14:creationId xmlns:p14="http://schemas.microsoft.com/office/powerpoint/2010/main" val="561937864"/>
      </p:ext>
    </p:extLst>
  </p:cSld>
  <p:clrMapOvr>
    <a:masterClrMapping/>
  </p:clrMapOvr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Bohatý">
  <a:themeElements>
    <a:clrScheme name="Bohatý">
      <a:dk1>
        <a:sysClr val="windowText" lastClr="000000"/>
      </a:dk1>
      <a:lt1>
        <a:sysClr val="window" lastClr="FFFFFF"/>
      </a:lt1>
      <a:dk2>
        <a:srgbClr val="B13F9A"/>
      </a:dk2>
      <a:lt2>
        <a:srgbClr val="F4E7ED"/>
      </a:lt2>
      <a:accent1>
        <a:srgbClr val="B83D68"/>
      </a:accent1>
      <a:accent2>
        <a:srgbClr val="AC66BB"/>
      </a:accent2>
      <a:accent3>
        <a:srgbClr val="DE6C36"/>
      </a:accent3>
      <a:accent4>
        <a:srgbClr val="F9B639"/>
      </a:accent4>
      <a:accent5>
        <a:srgbClr val="CF6DA4"/>
      </a:accent5>
      <a:accent6>
        <a:srgbClr val="FA8D3D"/>
      </a:accent6>
      <a:hlink>
        <a:srgbClr val="FFDE66"/>
      </a:hlink>
      <a:folHlink>
        <a:srgbClr val="D490C5"/>
      </a:folHlink>
    </a:clrScheme>
    <a:fontScheme name="Bohatý">
      <a:majorFont>
        <a:latin typeface="Trebuchet MS"/>
        <a:ea typeface=""/>
        <a:cs typeface=""/>
        <a:font script="Jpan" typeface="HG丸ｺﾞｼｯｸM-PRO"/>
        <a:font script="Hang" typeface="HY그래픽M"/>
        <a:font script="Hans" typeface="黑体"/>
        <a:font script="Hant" typeface="微軟正黑體"/>
        <a:font script="Arab" typeface="Tahoma"/>
        <a:font script="Hebr" typeface="Gisha"/>
        <a:font script="Thai" typeface="Iris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Trebuchet MS"/>
        <a:ea typeface=""/>
        <a:cs typeface=""/>
        <a:font script="Jpan" typeface="HG丸ｺﾞｼｯｸM-PRO"/>
        <a:font script="Hang" typeface="HY그래픽M"/>
        <a:font script="Hans" typeface="华文新魏"/>
        <a:font script="Hant" typeface="微軟正黑體"/>
        <a:font script="Arab" typeface="Tahoma"/>
        <a:font script="Hebr" typeface="Gisha"/>
        <a:font script="Thai" typeface="Iris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Bohatý">
      <a:fillStyleLst>
        <a:solidFill>
          <a:schemeClr val="phClr"/>
        </a:solidFill>
        <a:gradFill rotWithShape="1">
          <a:gsLst>
            <a:gs pos="0">
              <a:schemeClr val="phClr">
                <a:tint val="15000"/>
                <a:satMod val="250000"/>
              </a:schemeClr>
            </a:gs>
            <a:gs pos="49000">
              <a:schemeClr val="phClr">
                <a:tint val="50000"/>
                <a:satMod val="200000"/>
              </a:schemeClr>
            </a:gs>
            <a:gs pos="49100">
              <a:schemeClr val="phClr">
                <a:tint val="64000"/>
                <a:satMod val="160000"/>
              </a:schemeClr>
            </a:gs>
            <a:gs pos="92000">
              <a:schemeClr val="phClr">
                <a:tint val="50000"/>
                <a:satMod val="200000"/>
              </a:schemeClr>
            </a:gs>
            <a:gs pos="100000">
              <a:schemeClr val="phClr">
                <a:tint val="43000"/>
                <a:satMod val="190000"/>
              </a:schemeClr>
            </a:gs>
          </a:gsLst>
          <a:lin ang="5400000" scaled="1"/>
        </a:gradFill>
        <a:gradFill rotWithShape="1">
          <a:gsLst>
            <a:gs pos="0">
              <a:schemeClr val="phClr">
                <a:tint val="74000"/>
              </a:schemeClr>
            </a:gs>
            <a:gs pos="49000">
              <a:schemeClr val="phClr">
                <a:tint val="96000"/>
                <a:shade val="84000"/>
                <a:satMod val="110000"/>
              </a:schemeClr>
            </a:gs>
            <a:gs pos="49100">
              <a:schemeClr val="phClr">
                <a:shade val="55000"/>
                <a:satMod val="150000"/>
              </a:schemeClr>
            </a:gs>
            <a:gs pos="92000">
              <a:schemeClr val="phClr">
                <a:tint val="98000"/>
                <a:shade val="90000"/>
                <a:satMod val="128000"/>
              </a:schemeClr>
            </a:gs>
            <a:gs pos="100000">
              <a:schemeClr val="phClr">
                <a:tint val="90000"/>
                <a:shade val="97000"/>
                <a:satMod val="128000"/>
              </a:schemeClr>
            </a:gs>
          </a:gsLst>
          <a:lin ang="5400000" scaled="1"/>
        </a:gradFill>
      </a:fillStyleLst>
      <a:lnStyleLst>
        <a:ln w="11430" cap="flat" cmpd="sng" algn="ctr">
          <a:solidFill>
            <a:schemeClr val="phClr"/>
          </a:solidFill>
          <a:prstDash val="solid"/>
        </a:ln>
        <a:ln w="40000" cap="flat" cmpd="sng" algn="ctr">
          <a:solidFill>
            <a:schemeClr val="phClr"/>
          </a:solidFill>
          <a:prstDash val="solid"/>
        </a:ln>
        <a:ln w="318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50800" dist="25000" dir="5400000" rotWithShape="0">
              <a:schemeClr val="phClr">
                <a:shade val="30000"/>
                <a:satMod val="150000"/>
                <a:alpha val="38000"/>
              </a:schemeClr>
            </a:outerShdw>
          </a:effectLst>
        </a:effectStyle>
        <a:effectStyle>
          <a:effectLst>
            <a:outerShdw blurRad="39000" dist="25400" dir="5400000" rotWithShape="0">
              <a:schemeClr val="phClr">
                <a:shade val="33000"/>
                <a:alpha val="83000"/>
              </a:schemeClr>
            </a:outerShdw>
          </a:effectLst>
        </a:effectStyle>
        <a:effectStyle>
          <a:effectLst>
            <a:outerShdw blurRad="39000" dist="25400" dir="5400000" rotWithShape="0">
              <a:schemeClr val="phClr">
                <a:shade val="33000"/>
                <a:alpha val="83000"/>
              </a:schemeClr>
            </a:outerShdw>
          </a:effectLst>
          <a:scene3d>
            <a:camera prst="orthographicFront" fov="0">
              <a:rot lat="0" lon="0" rev="0"/>
            </a:camera>
            <a:lightRig rig="contrasting" dir="t">
              <a:rot lat="0" lon="0" rev="1500000"/>
            </a:lightRig>
          </a:scene3d>
          <a:sp3d extrusionH="127000" prstMaterial="powder">
            <a:bevelT w="50800" h="635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78000"/>
                <a:satMod val="220000"/>
              </a:schemeClr>
            </a:gs>
            <a:gs pos="100000">
              <a:schemeClr val="phClr">
                <a:shade val="35000"/>
                <a:satMod val="155000"/>
              </a:schemeClr>
            </a:gs>
          </a:gsLst>
          <a:path path="circle">
            <a:fillToRect l="50000" t="50000" r="50000" b="50000"/>
          </a:path>
        </a:gradFill>
        <a:blipFill>
          <a:blip xmlns:r="http://schemas.openxmlformats.org/officeDocument/2006/relationships" r:embed="rId1">
            <a:duotone>
              <a:schemeClr val="phClr">
                <a:shade val="60000"/>
                <a:satMod val="180000"/>
              </a:schemeClr>
              <a:schemeClr val="phClr">
                <a:tint val="500"/>
                <a:satMod val="150000"/>
              </a:schemeClr>
            </a:duotone>
          </a:blip>
          <a:tile tx="0" ty="0" sx="50000" sy="50000" flip="none" algn="tl"/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Opulent</Template>
  <TotalTime>38</TotalTime>
  <Words>336</Words>
  <Application>Microsoft Office PowerPoint</Application>
  <PresentationFormat>Předvádění na obrazovce (4:3)</PresentationFormat>
  <Paragraphs>84</Paragraphs>
  <Slides>8</Slides>
  <Notes>0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8</vt:i4>
      </vt:variant>
    </vt:vector>
  </HeadingPairs>
  <TitlesOfParts>
    <vt:vector size="9" baseType="lpstr">
      <vt:lpstr>Bohatý</vt:lpstr>
      <vt:lpstr>Prezentace aplikace PowerPoint</vt:lpstr>
      <vt:lpstr>Skalky  a  květinové zídky</vt:lpstr>
      <vt:lpstr>1. Doplň/napiš správnou odpověď</vt:lpstr>
      <vt:lpstr>2. Vyber správnou odpověď</vt:lpstr>
      <vt:lpstr>3. učebnice květinářství I. str. 315:</vt:lpstr>
      <vt:lpstr>4. úkol</vt:lpstr>
      <vt:lpstr>Správné odpovědi – 1. úkol</vt:lpstr>
      <vt:lpstr>Správné odpovědi – 2. úkol</vt:lpstr>
    </vt:vector>
  </TitlesOfParts>
  <Company>Slumbi s.r.o.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Skalky  a  květinové zídky</dc:title>
  <dc:creator>Miroslav Brimus</dc:creator>
  <cp:lastModifiedBy>Miroslav Brimus</cp:lastModifiedBy>
  <cp:revision>6</cp:revision>
  <dcterms:created xsi:type="dcterms:W3CDTF">2013-05-02T09:28:35Z</dcterms:created>
  <dcterms:modified xsi:type="dcterms:W3CDTF">2013-05-08T21:07:45Z</dcterms:modified>
</cp:coreProperties>
</file>