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79EC44D-0100-4F0C-A3AA-647E66C8A1C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9A1E50A-23BC-47F9-A4BA-3632F7A12F3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C44D-0100-4F0C-A3AA-647E66C8A1C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E50A-23BC-47F9-A4BA-3632F7A12F3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79EC44D-0100-4F0C-A3AA-647E66C8A1C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9A1E50A-23BC-47F9-A4BA-3632F7A12F3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C44D-0100-4F0C-A3AA-647E66C8A1C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E50A-23BC-47F9-A4BA-3632F7A12F3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C44D-0100-4F0C-A3AA-647E66C8A1C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E50A-23BC-47F9-A4BA-3632F7A12F3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C44D-0100-4F0C-A3AA-647E66C8A1C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E50A-23BC-47F9-A4BA-3632F7A12F3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C44D-0100-4F0C-A3AA-647E66C8A1C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E50A-23BC-47F9-A4BA-3632F7A12F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C44D-0100-4F0C-A3AA-647E66C8A1C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9A1E50A-23BC-47F9-A4BA-3632F7A12F3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C44D-0100-4F0C-A3AA-647E66C8A1C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E50A-23BC-47F9-A4BA-3632F7A12F3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C44D-0100-4F0C-A3AA-647E66C8A1C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1E50A-23BC-47F9-A4BA-3632F7A12F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EC44D-0100-4F0C-A3AA-647E66C8A1C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9A1E50A-23BC-47F9-A4BA-3632F7A12F3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79EC44D-0100-4F0C-A3AA-647E66C8A1C0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E9A1E50A-23BC-47F9-A4BA-3632F7A12F3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456657209"/>
              </p:ext>
            </p:extLst>
          </p:nvPr>
        </p:nvGraphicFramePr>
        <p:xfrm>
          <a:off x="1763688" y="260648"/>
          <a:ext cx="6060906" cy="5386188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602411"/>
                <a:gridCol w="4458495"/>
              </a:tblGrid>
              <a:tr h="3123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CZ.1.07/1.5.00/34.0565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20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materiálu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VY-32-INOVACE-537 Živé ploty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799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Masarykova střední škola zemědělská a Vyšší odborná škola, Opava, příspěvková organizace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97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Ing. Daniela Brímusová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05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Průřezová témata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Člověk a životní prostředí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53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Tematický celek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Sadovnické úpravy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4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1.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98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Datum tvorby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12. 4. </a:t>
                      </a:r>
                      <a:r>
                        <a:rPr lang="cs-CZ" sz="1100" dirty="0">
                          <a:effectLst/>
                        </a:rPr>
                        <a:t>2013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79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Datum a místo ověření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19. 4. </a:t>
                      </a:r>
                      <a:r>
                        <a:rPr lang="cs-CZ" sz="1100" dirty="0">
                          <a:effectLst/>
                        </a:rPr>
                        <a:t>2013 SAD </a:t>
                      </a:r>
                      <a:r>
                        <a:rPr lang="cs-CZ" sz="1100" dirty="0" smtClean="0">
                          <a:effectLst/>
                        </a:rPr>
                        <a:t>3. </a:t>
                      </a:r>
                      <a:r>
                        <a:rPr lang="cs-CZ" sz="1100" dirty="0">
                          <a:effectLst/>
                        </a:rPr>
                        <a:t>Za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20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Druh učebního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Prezentace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778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Anotace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effectLst/>
                        </a:rPr>
                        <a:t>Procvičení učiva, ověření znalostí </a:t>
                      </a:r>
                      <a:endParaRPr lang="cs-CZ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3270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Klíčová slova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Živé ploty volně rostoucí, živé ploty tvarované, výsadba, řez, údržba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593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Metodický pokyn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Určeno k prohlubování vědomostí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Možnosti využití – hodiny praktického</a:t>
                      </a:r>
                      <a:r>
                        <a:rPr lang="cs-CZ" sz="1100" baseline="0" dirty="0" smtClean="0">
                          <a:effectLst/>
                        </a:rPr>
                        <a:t> vyučování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5726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Pokud není uvedeno jinak, použitý materiál je z vlastních zdrojů autora.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5805264"/>
            <a:ext cx="6083808" cy="887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113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Živé ploty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846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Význam živých plotů (4)</a:t>
            </a:r>
          </a:p>
          <a:p>
            <a:pPr marL="45720" indent="0">
              <a:buNone/>
            </a:pPr>
            <a:endParaRPr lang="cs-CZ" dirty="0" smtClean="0"/>
          </a:p>
          <a:p>
            <a:r>
              <a:rPr lang="cs-CZ" dirty="0" smtClean="0"/>
              <a:t>Živý plot je (definice)</a:t>
            </a:r>
          </a:p>
          <a:p>
            <a:pPr marL="45720" indent="0">
              <a:buNone/>
            </a:pPr>
            <a:endParaRPr lang="cs-CZ" dirty="0" smtClean="0"/>
          </a:p>
          <a:p>
            <a:r>
              <a:rPr lang="cs-CZ" dirty="0" smtClean="0"/>
              <a:t>Stříhané živé ploty tvarujeme 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Ihned po výsadbě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3. rokem po výsadbě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Po dosažení výšky 1 m</a:t>
            </a:r>
          </a:p>
          <a:p>
            <a:endParaRPr lang="cs-CZ" dirty="0" smtClean="0"/>
          </a:p>
          <a:p>
            <a:r>
              <a:rPr lang="cs-CZ" dirty="0" smtClean="0"/>
              <a:t>Živé ploty z listnáčů tvarujeme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 smtClean="0"/>
              <a:t>Kdykoliv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 smtClean="0"/>
              <a:t>V zimě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 smtClean="0"/>
              <a:t>3x do roka a to v době vegetačního klidu, červen, červenec až srpen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úkol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97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Živé ploty z jehličnanů tvarujeme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V zimě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Na podzim</a:t>
            </a:r>
          </a:p>
          <a:p>
            <a:pPr marL="777240" lvl="1" indent="-457200">
              <a:buFont typeface="+mj-lt"/>
              <a:buAutoNum type="alphaLcParenR"/>
            </a:pPr>
            <a:r>
              <a:rPr lang="cs-CZ" dirty="0"/>
              <a:t>Na podzim nebo v předjaří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dirty="0" smtClean="0"/>
              <a:t>Vyber správnou variantu tvarování živého plotu</a:t>
            </a:r>
          </a:p>
          <a:p>
            <a:pPr marL="777240" lvl="1" indent="-457200">
              <a:buFont typeface="+mj-lt"/>
              <a:buAutoNum type="alphaLcParenR"/>
            </a:pPr>
            <a:endParaRPr lang="cs-CZ" dirty="0"/>
          </a:p>
          <a:p>
            <a:pPr marL="320040" lvl="1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861048"/>
            <a:ext cx="5076056" cy="265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72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Uveď 5 jehličnatých stromů vhodných na stříhané živé ploty</a:t>
            </a:r>
          </a:p>
          <a:p>
            <a:endParaRPr lang="cs-CZ" dirty="0"/>
          </a:p>
          <a:p>
            <a:r>
              <a:rPr lang="cs-CZ" dirty="0" smtClean="0"/>
              <a:t>Uveď 5 listnáčů na vysoké stěny</a:t>
            </a:r>
          </a:p>
          <a:p>
            <a:endParaRPr lang="cs-CZ" dirty="0"/>
          </a:p>
          <a:p>
            <a:r>
              <a:rPr lang="cs-CZ" dirty="0" smtClean="0"/>
              <a:t>Nakresli způsob zakládání živých plotů (do řad, do 2-3 řad – trojspon)</a:t>
            </a:r>
          </a:p>
          <a:p>
            <a:endParaRPr lang="cs-CZ" dirty="0"/>
          </a:p>
          <a:p>
            <a:r>
              <a:rPr lang="cs-CZ" dirty="0" smtClean="0"/>
              <a:t>Spon výsadby živých plotů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úkol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847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4806273"/>
          </a:xfrm>
        </p:spPr>
        <p:txBody>
          <a:bodyPr>
            <a:normAutofit/>
          </a:bodyPr>
          <a:lstStyle/>
          <a:p>
            <a:r>
              <a:rPr lang="cs-CZ" dirty="0" smtClean="0"/>
              <a:t>Význam živých plotů </a:t>
            </a:r>
            <a:r>
              <a:rPr lang="cs-CZ" b="1" dirty="0" smtClean="0"/>
              <a:t>– estetický, tvoří soukromí, pohlcuje nečistoty a hluk, zakrývá nepěkná místa, hygienický</a:t>
            </a:r>
          </a:p>
          <a:p>
            <a:endParaRPr lang="cs-CZ" b="1" dirty="0" smtClean="0"/>
          </a:p>
          <a:p>
            <a:r>
              <a:rPr lang="cs-CZ" dirty="0" smtClean="0"/>
              <a:t>Živý plot je </a:t>
            </a:r>
            <a:r>
              <a:rPr lang="cs-CZ" b="1" dirty="0" smtClean="0"/>
              <a:t>souvislá výsadba stromů nebo keřů tvořících řadu</a:t>
            </a:r>
          </a:p>
          <a:p>
            <a:pPr marL="45720" indent="0">
              <a:buNone/>
            </a:pPr>
            <a:endParaRPr lang="cs-CZ" dirty="0" smtClean="0"/>
          </a:p>
          <a:p>
            <a:r>
              <a:rPr lang="cs-CZ" dirty="0" smtClean="0"/>
              <a:t>Stříhané živé ploty tvarujeme – </a:t>
            </a:r>
            <a:r>
              <a:rPr lang="cs-CZ" b="1" dirty="0" smtClean="0"/>
              <a:t>b)</a:t>
            </a:r>
          </a:p>
          <a:p>
            <a:endParaRPr lang="cs-CZ" dirty="0" smtClean="0"/>
          </a:p>
          <a:p>
            <a:r>
              <a:rPr lang="cs-CZ" dirty="0" smtClean="0"/>
              <a:t>Živé ploty z listnáčů tvarujeme – </a:t>
            </a:r>
            <a:r>
              <a:rPr lang="cs-CZ" b="1" dirty="0" smtClean="0"/>
              <a:t>c</a:t>
            </a:r>
            <a:r>
              <a:rPr lang="cs-CZ" b="1" dirty="0" smtClean="0"/>
              <a:t>)</a:t>
            </a:r>
          </a:p>
          <a:p>
            <a:endParaRPr lang="cs-CZ" b="1" dirty="0" smtClean="0"/>
          </a:p>
          <a:p>
            <a:r>
              <a:rPr lang="cs-CZ" dirty="0"/>
              <a:t>Živé ploty z jehličnanů </a:t>
            </a:r>
            <a:r>
              <a:rPr lang="cs-CZ" dirty="0" smtClean="0"/>
              <a:t>tvarujeme – </a:t>
            </a:r>
            <a:r>
              <a:rPr lang="cs-CZ" b="1" dirty="0" smtClean="0"/>
              <a:t>c</a:t>
            </a:r>
            <a:r>
              <a:rPr lang="cs-CZ" b="1" dirty="0" smtClean="0"/>
              <a:t>)</a:t>
            </a:r>
          </a:p>
          <a:p>
            <a:endParaRPr lang="cs-CZ" b="1" dirty="0"/>
          </a:p>
          <a:p>
            <a:r>
              <a:rPr lang="cs-CZ" dirty="0"/>
              <a:t>Vyber správnou variantu tvarování živého </a:t>
            </a:r>
            <a:r>
              <a:rPr lang="cs-CZ" dirty="0" smtClean="0"/>
              <a:t>plotu – </a:t>
            </a:r>
            <a:r>
              <a:rPr lang="cs-CZ" b="1" dirty="0" smtClean="0"/>
              <a:t>a), b). Horní část ve výšce 1 m je o 5 – 10 cm </a:t>
            </a:r>
            <a:r>
              <a:rPr lang="cs-CZ" b="1" dirty="0" smtClean="0"/>
              <a:t>užší</a:t>
            </a:r>
            <a:r>
              <a:rPr lang="cs-CZ" b="1" dirty="0" smtClean="0"/>
              <a:t>, než spodní základna</a:t>
            </a:r>
            <a:endParaRPr lang="cs-CZ" b="1" dirty="0"/>
          </a:p>
          <a:p>
            <a:endParaRPr lang="cs-CZ" b="1" dirty="0" smtClean="0"/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- 1. úkol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359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Uveď 5 jehličnatých stromů vhodných na stříhané živé ploty – </a:t>
            </a:r>
            <a:r>
              <a:rPr lang="cs-CZ" b="1" dirty="0" smtClean="0"/>
              <a:t>tis červený, </a:t>
            </a:r>
            <a:r>
              <a:rPr lang="cs-CZ" b="1" dirty="0" err="1" smtClean="0"/>
              <a:t>zerab</a:t>
            </a:r>
            <a:r>
              <a:rPr lang="cs-CZ" b="1" dirty="0" smtClean="0"/>
              <a:t> západní, </a:t>
            </a:r>
            <a:r>
              <a:rPr lang="cs-CZ" b="1" dirty="0" err="1" smtClean="0"/>
              <a:t>zerab</a:t>
            </a:r>
            <a:r>
              <a:rPr lang="cs-CZ" b="1" dirty="0" smtClean="0"/>
              <a:t> východní, smrk pichlavý, smrk obecný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Uveď 5 listnáčů na vysoké stěny – </a:t>
            </a:r>
            <a:r>
              <a:rPr lang="cs-CZ" b="1" dirty="0" smtClean="0"/>
              <a:t>lípa velkolistá, habr obecný, hloh obecný, cesmína obecná, buk lesní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Nakresli způsob zakládání živých plotů:</a:t>
            </a:r>
          </a:p>
          <a:p>
            <a:pPr marL="45720" indent="0">
              <a:buNone/>
            </a:pPr>
            <a:r>
              <a:rPr lang="cs-CZ" dirty="0"/>
              <a:t>	</a:t>
            </a:r>
            <a:r>
              <a:rPr lang="cs-CZ" dirty="0" smtClean="0"/>
              <a:t>do řad: X </a:t>
            </a:r>
            <a:r>
              <a:rPr lang="cs-CZ" dirty="0" err="1" smtClean="0"/>
              <a:t>X</a:t>
            </a:r>
            <a:r>
              <a:rPr lang="cs-CZ" dirty="0" smtClean="0"/>
              <a:t> </a:t>
            </a:r>
            <a:r>
              <a:rPr lang="cs-CZ" dirty="0" err="1" smtClean="0"/>
              <a:t>X</a:t>
            </a:r>
            <a:r>
              <a:rPr lang="cs-CZ" dirty="0" smtClean="0"/>
              <a:t> </a:t>
            </a:r>
            <a:r>
              <a:rPr lang="cs-CZ" dirty="0" err="1" smtClean="0"/>
              <a:t>X</a:t>
            </a:r>
            <a:r>
              <a:rPr lang="cs-CZ" dirty="0" smtClean="0"/>
              <a:t> </a:t>
            </a:r>
            <a:r>
              <a:rPr lang="cs-CZ" dirty="0" err="1" smtClean="0"/>
              <a:t>X</a:t>
            </a:r>
            <a:endParaRPr lang="cs-CZ" dirty="0" smtClean="0"/>
          </a:p>
          <a:p>
            <a:pPr marL="45720" indent="0">
              <a:buNone/>
            </a:pPr>
            <a:r>
              <a:rPr lang="cs-CZ" dirty="0"/>
              <a:t>	</a:t>
            </a:r>
            <a:r>
              <a:rPr lang="cs-CZ" dirty="0" smtClean="0"/>
              <a:t>do 2-3 řad, trojspon: X  </a:t>
            </a:r>
            <a:r>
              <a:rPr lang="cs-CZ" dirty="0" err="1" smtClean="0"/>
              <a:t>X</a:t>
            </a:r>
            <a:r>
              <a:rPr lang="cs-CZ" dirty="0" smtClean="0"/>
              <a:t>  </a:t>
            </a:r>
            <a:r>
              <a:rPr lang="cs-CZ" dirty="0" err="1" smtClean="0"/>
              <a:t>X</a:t>
            </a:r>
            <a:r>
              <a:rPr lang="cs-CZ" dirty="0" smtClean="0"/>
              <a:t>  </a:t>
            </a:r>
            <a:r>
              <a:rPr lang="cs-CZ" dirty="0" err="1" smtClean="0"/>
              <a:t>X</a:t>
            </a:r>
            <a:r>
              <a:rPr lang="cs-CZ" dirty="0" smtClean="0"/>
              <a:t>  </a:t>
            </a:r>
            <a:r>
              <a:rPr lang="cs-CZ" dirty="0" err="1" smtClean="0"/>
              <a:t>X</a:t>
            </a:r>
            <a:endParaRPr lang="cs-CZ" dirty="0" smtClean="0"/>
          </a:p>
          <a:p>
            <a:pPr marL="45720" indent="0">
              <a:buNone/>
            </a:pPr>
            <a:r>
              <a:rPr lang="cs-CZ" dirty="0"/>
              <a:t>	</a:t>
            </a:r>
            <a:r>
              <a:rPr lang="cs-CZ" dirty="0" smtClean="0"/>
              <a:t>			 X  </a:t>
            </a:r>
            <a:r>
              <a:rPr lang="cs-CZ" dirty="0" err="1" smtClean="0"/>
              <a:t>X</a:t>
            </a:r>
            <a:r>
              <a:rPr lang="cs-CZ" dirty="0" smtClean="0"/>
              <a:t>  </a:t>
            </a:r>
            <a:r>
              <a:rPr lang="cs-CZ" dirty="0" err="1" smtClean="0"/>
              <a:t>X</a:t>
            </a:r>
            <a:r>
              <a:rPr lang="cs-CZ" dirty="0" smtClean="0"/>
              <a:t>  </a:t>
            </a:r>
            <a:r>
              <a:rPr lang="cs-CZ" dirty="0" err="1" smtClean="0"/>
              <a:t>X</a:t>
            </a:r>
            <a:r>
              <a:rPr lang="cs-CZ" dirty="0" smtClean="0"/>
              <a:t>  </a:t>
            </a:r>
            <a:r>
              <a:rPr lang="cs-CZ" dirty="0" err="1" smtClean="0"/>
              <a:t>X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Spon výsadby živých plotů – </a:t>
            </a:r>
            <a:r>
              <a:rPr lang="cs-CZ" b="1" dirty="0" smtClean="0"/>
              <a:t>2 – 3 rostliny na metr</a:t>
            </a:r>
            <a:endParaRPr lang="cs-CZ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- 2. úkol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873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20</TotalTime>
  <Words>357</Words>
  <Application>Microsoft Office PowerPoint</Application>
  <PresentationFormat>Předvádění na obrazovce (4:3)</PresentationFormat>
  <Paragraphs>81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Mřížka</vt:lpstr>
      <vt:lpstr>Prezentace aplikace PowerPoint</vt:lpstr>
      <vt:lpstr>Živé ploty</vt:lpstr>
      <vt:lpstr>1. úkol</vt:lpstr>
      <vt:lpstr>Prezentace aplikace PowerPoint</vt:lpstr>
      <vt:lpstr>2. úkol</vt:lpstr>
      <vt:lpstr>Řešení - 1. úkol</vt:lpstr>
      <vt:lpstr>Řešení - 2. úkol</vt:lpstr>
    </vt:vector>
  </TitlesOfParts>
  <Company>Slumbi s.r.o.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Živé ploty</dc:title>
  <dc:creator>Miroslav Brimus</dc:creator>
  <cp:lastModifiedBy>Miroslav Brimus</cp:lastModifiedBy>
  <cp:revision>4</cp:revision>
  <dcterms:created xsi:type="dcterms:W3CDTF">2013-05-08T21:13:08Z</dcterms:created>
  <dcterms:modified xsi:type="dcterms:W3CDTF">2013-05-08T21:42:48Z</dcterms:modified>
</cp:coreProperties>
</file>