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7" r:id="rId4"/>
    <p:sldId id="258" r:id="rId5"/>
    <p:sldId id="262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58FE303-84FC-44B7-B5C0-1E83B6AA1C1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29AFF3B-FE8A-41BE-87BF-A53410D0D80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FE303-84FC-44B7-B5C0-1E83B6AA1C1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AFF3B-FE8A-41BE-87BF-A53410D0D80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58FE303-84FC-44B7-B5C0-1E83B6AA1C1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29AFF3B-FE8A-41BE-87BF-A53410D0D80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FE303-84FC-44B7-B5C0-1E83B6AA1C1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AFF3B-FE8A-41BE-87BF-A53410D0D80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FE303-84FC-44B7-B5C0-1E83B6AA1C1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AFF3B-FE8A-41BE-87BF-A53410D0D80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FE303-84FC-44B7-B5C0-1E83B6AA1C1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AFF3B-FE8A-41BE-87BF-A53410D0D80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FE303-84FC-44B7-B5C0-1E83B6AA1C1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AFF3B-FE8A-41BE-87BF-A53410D0D8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FE303-84FC-44B7-B5C0-1E83B6AA1C1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29AFF3B-FE8A-41BE-87BF-A53410D0D80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FE303-84FC-44B7-B5C0-1E83B6AA1C1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AFF3B-FE8A-41BE-87BF-A53410D0D80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FE303-84FC-44B7-B5C0-1E83B6AA1C1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AFF3B-FE8A-41BE-87BF-A53410D0D8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FE303-84FC-44B7-B5C0-1E83B6AA1C1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29AFF3B-FE8A-41BE-87BF-A53410D0D8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658FE303-84FC-44B7-B5C0-1E83B6AA1C1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B29AFF3B-FE8A-41BE-87BF-A53410D0D80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3849617"/>
              </p:ext>
            </p:extLst>
          </p:nvPr>
        </p:nvGraphicFramePr>
        <p:xfrm>
          <a:off x="1475656" y="548680"/>
          <a:ext cx="6120680" cy="511500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18214"/>
                <a:gridCol w="4502466"/>
              </a:tblGrid>
              <a:tr h="2971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CZ.1.07/1.5.00/34.0565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322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VY-32-INOVACE-539  Přesazování vzrostlých stromů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4565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3041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Ing. Daniela Brímusová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4285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Průřezová témata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Člověk a životní prostředí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3950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Tematický celek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Sadovnické úpravy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3943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3803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tvorby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23. 4. 2013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2929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a místo ověření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29. 4. 2013 </a:t>
                      </a:r>
                      <a:r>
                        <a:rPr lang="cs-CZ" sz="1100" dirty="0">
                          <a:effectLst/>
                        </a:rPr>
                        <a:t>SAD </a:t>
                      </a:r>
                      <a:r>
                        <a:rPr lang="cs-CZ" sz="1100" dirty="0" smtClean="0">
                          <a:effectLst/>
                        </a:rPr>
                        <a:t>3. </a:t>
                      </a:r>
                      <a:r>
                        <a:rPr lang="cs-CZ" sz="1100" dirty="0">
                          <a:effectLst/>
                        </a:rPr>
                        <a:t>Za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417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Prezentace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2642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Procvičení učiva, ověření znalostí </a:t>
                      </a:r>
                      <a:endParaRPr lang="cs-CZ" sz="11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587" marR="67587" marT="0" marB="0" anchor="ctr"/>
                </a:tc>
              </a:tr>
              <a:tr h="3111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Vzrostlý strom, alejové stromy, stromy do uličního stromořadí, výsadba,</a:t>
                      </a:r>
                      <a:r>
                        <a:rPr lang="cs-CZ" sz="1100" baseline="0" dirty="0" smtClean="0">
                          <a:effectLst/>
                        </a:rPr>
                        <a:t> údržba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5320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Metodický pokyn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Určeno k prohlubování vědomostí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Možnosti využití – hodiny praktického</a:t>
                      </a:r>
                      <a:r>
                        <a:rPr lang="cs-CZ" sz="1100" baseline="0" dirty="0" smtClean="0">
                          <a:effectLst/>
                        </a:rPr>
                        <a:t> vyučování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24470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5643039"/>
            <a:ext cx="6083808" cy="1031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6035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Přesazování vzrostlých stromů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0207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Doplň důvody pro přesazování vzrostlých stromů </a:t>
            </a:r>
          </a:p>
          <a:p>
            <a:endParaRPr lang="cs-CZ" dirty="0"/>
          </a:p>
          <a:p>
            <a:r>
              <a:rPr lang="cs-CZ" dirty="0" smtClean="0"/>
              <a:t>Doplň místo, kde vysazujeme vzrostlé stromy</a:t>
            </a:r>
          </a:p>
          <a:p>
            <a:endParaRPr lang="cs-CZ" dirty="0"/>
          </a:p>
          <a:p>
            <a:r>
              <a:rPr lang="cs-CZ" dirty="0" smtClean="0"/>
              <a:t>Které stromy ve tvém okolí byly vysazeny jako vzrostlé?</a:t>
            </a:r>
          </a:p>
          <a:p>
            <a:endParaRPr lang="cs-CZ" dirty="0"/>
          </a:p>
          <a:p>
            <a:r>
              <a:rPr lang="cs-CZ" dirty="0" smtClean="0"/>
              <a:t>Péče o přesazené stromy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úkol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05278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Vlastnosti vhodné sadby</a:t>
            </a:r>
          </a:p>
          <a:p>
            <a:pPr marL="777240" lvl="1" indent="-457200">
              <a:buFont typeface="+mj-lt"/>
              <a:buAutoNum type="alphaLcParenR"/>
            </a:pPr>
            <a:r>
              <a:rPr lang="cs-CZ" dirty="0" smtClean="0"/>
              <a:t>Obvod kmínku 16 – 18 cm, 3 – 5 x přesazovaný, výška 3 – 6 m, zemní bal 50 – 90 cm pevně zabalený do juty, věk 10 – 15 let</a:t>
            </a:r>
          </a:p>
          <a:p>
            <a:pPr marL="777240" lvl="1" indent="-457200">
              <a:buFont typeface="+mj-lt"/>
              <a:buAutoNum type="alphaLcParenR"/>
            </a:pPr>
            <a:r>
              <a:rPr lang="cs-CZ" dirty="0" smtClean="0"/>
              <a:t>Obvod kmínku 8 – 10 cm, výška kmene 180 cm, bez balu, věk 5 až 10 let</a:t>
            </a:r>
          </a:p>
          <a:p>
            <a:pPr marL="777240" lvl="1" indent="-457200">
              <a:buFont typeface="+mj-lt"/>
              <a:buAutoNum type="alphaLcParenR"/>
            </a:pPr>
            <a:r>
              <a:rPr lang="cs-CZ" dirty="0" smtClean="0"/>
              <a:t>Koruna založena ve výšce 220 cm, výška 3 – 6 m, bal 50 – 90 cm, bez středového výhonu</a:t>
            </a:r>
          </a:p>
          <a:p>
            <a:pPr marL="777240" lvl="1" indent="-457200">
              <a:buFont typeface="+mj-lt"/>
              <a:buAutoNum type="alphaLcParenR"/>
            </a:pPr>
            <a:endParaRPr lang="cs-CZ" dirty="0"/>
          </a:p>
          <a:p>
            <a:pPr marL="320040" lvl="1" indent="0">
              <a:buNone/>
            </a:pPr>
            <a:r>
              <a:rPr lang="cs-CZ" dirty="0" smtClean="0"/>
              <a:t>	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úkol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85956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Vlastnosti vhodné sadby </a:t>
            </a:r>
          </a:p>
          <a:p>
            <a:pPr marL="777240" lvl="1" indent="-457200">
              <a:buFont typeface="+mj-lt"/>
              <a:buAutoNum type="alphaLcParenR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Obvod kmínku 16 – 18 cm, 3 – 5 x přesazovaný, výška 3 – 6 m, zemní bal 50 – 90 cm pevně zabalený do juty, věk 10 – 15 let</a:t>
            </a:r>
          </a:p>
          <a:p>
            <a:pPr marL="777240" lvl="1" indent="-457200">
              <a:buFont typeface="+mj-lt"/>
              <a:buAutoNum type="alphaLcParenR"/>
            </a:pPr>
            <a:r>
              <a:rPr lang="cs-CZ" dirty="0" smtClean="0"/>
              <a:t>Obvod kmínku 8 – 10 cm, výška kmene 180 cm, bez balu, věk 5 až 10 let</a:t>
            </a:r>
          </a:p>
          <a:p>
            <a:pPr marL="777240" lvl="1" indent="-457200">
              <a:buFont typeface="+mj-lt"/>
              <a:buAutoNum type="alphaLcParenR"/>
            </a:pPr>
            <a:r>
              <a:rPr lang="cs-CZ" dirty="0" smtClean="0"/>
              <a:t>Koruna založena ve výšce 220 cm, výška 3 – 6 m, bal 50 – 90 cm, bez středového výhonu</a:t>
            </a:r>
          </a:p>
          <a:p>
            <a:pPr marL="777240" lvl="1" indent="-457200">
              <a:buFont typeface="+mj-lt"/>
              <a:buAutoNum type="alphaLcParenR"/>
            </a:pPr>
            <a:endParaRPr lang="cs-CZ" dirty="0"/>
          </a:p>
          <a:p>
            <a:pPr marL="320040" lvl="1" indent="0">
              <a:buNone/>
            </a:pPr>
            <a:r>
              <a:rPr lang="cs-CZ" dirty="0" smtClean="0"/>
              <a:t>	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- 2. úkol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8209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Popiš systém pěstování alejových stromů ve firmě SEMO Smržice - exkurze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úkol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29533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80999" y="1719070"/>
            <a:ext cx="8407893" cy="487828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Přesazování ve vzrostlém stavu dobře snáší – vyber a doplň latinská název:</a:t>
            </a:r>
          </a:p>
          <a:p>
            <a:pPr marL="777240" lvl="1" indent="-457200" algn="ctr">
              <a:buFont typeface="+mj-lt"/>
              <a:buAutoNum type="alphaLcParenR"/>
            </a:pPr>
            <a:r>
              <a:rPr lang="cs-CZ" dirty="0" smtClean="0"/>
              <a:t>Topol</a:t>
            </a:r>
          </a:p>
          <a:p>
            <a:pPr marL="777240" lvl="1" indent="-457200" algn="ctr">
              <a:buFont typeface="+mj-lt"/>
              <a:buAutoNum type="alphaLcParenR"/>
            </a:pPr>
            <a:r>
              <a:rPr lang="cs-CZ" dirty="0" smtClean="0"/>
              <a:t>Olše</a:t>
            </a:r>
          </a:p>
          <a:p>
            <a:pPr marL="777240" lvl="1" indent="-457200" algn="ctr">
              <a:buFont typeface="+mj-lt"/>
              <a:buAutoNum type="alphaLcParenR"/>
            </a:pPr>
            <a:r>
              <a:rPr lang="cs-CZ" dirty="0" smtClean="0"/>
              <a:t>Vrba</a:t>
            </a:r>
          </a:p>
          <a:p>
            <a:pPr marL="777240" lvl="1" indent="-457200" algn="ctr">
              <a:buFont typeface="+mj-lt"/>
              <a:buAutoNum type="alphaLcParenR"/>
            </a:pPr>
            <a:r>
              <a:rPr lang="cs-CZ" dirty="0" smtClean="0"/>
              <a:t>Lípa</a:t>
            </a:r>
          </a:p>
          <a:p>
            <a:pPr marL="777240" lvl="1" indent="-457200" algn="ctr">
              <a:buFont typeface="+mj-lt"/>
              <a:buAutoNum type="alphaLcParenR"/>
            </a:pPr>
            <a:r>
              <a:rPr lang="cs-CZ" dirty="0" smtClean="0"/>
              <a:t>Ořešák</a:t>
            </a:r>
          </a:p>
          <a:p>
            <a:pPr marL="777240" lvl="1" indent="-457200" algn="ctr">
              <a:buFont typeface="+mj-lt"/>
              <a:buAutoNum type="alphaLcParenR"/>
            </a:pPr>
            <a:r>
              <a:rPr lang="cs-CZ" dirty="0" smtClean="0"/>
              <a:t>Bříza</a:t>
            </a:r>
          </a:p>
          <a:p>
            <a:pPr marL="777240" lvl="1" indent="-457200" algn="ctr">
              <a:buFont typeface="+mj-lt"/>
              <a:buAutoNum type="alphaLcParenR"/>
            </a:pPr>
            <a:r>
              <a:rPr lang="cs-CZ" dirty="0" err="1" smtClean="0"/>
              <a:t>Jílm</a:t>
            </a:r>
            <a:endParaRPr lang="cs-CZ" dirty="0" smtClean="0"/>
          </a:p>
          <a:p>
            <a:pPr marL="777240" lvl="1" indent="-457200" algn="ctr">
              <a:buFont typeface="+mj-lt"/>
              <a:buAutoNum type="alphaLcParenR"/>
            </a:pPr>
            <a:r>
              <a:rPr lang="cs-CZ" dirty="0" smtClean="0"/>
              <a:t>Platan</a:t>
            </a:r>
          </a:p>
          <a:p>
            <a:pPr marL="777240" lvl="1" indent="-457200" algn="ctr">
              <a:buFont typeface="+mj-lt"/>
              <a:buAutoNum type="alphaLcParenR"/>
            </a:pPr>
            <a:r>
              <a:rPr lang="cs-CZ" dirty="0" smtClean="0"/>
              <a:t>Jasan</a:t>
            </a:r>
          </a:p>
          <a:p>
            <a:pPr marL="777240" lvl="1" indent="-457200" algn="ctr">
              <a:buFont typeface="+mj-lt"/>
              <a:buAutoNum type="alphaLcParenR"/>
            </a:pPr>
            <a:r>
              <a:rPr lang="cs-CZ" dirty="0" smtClean="0"/>
              <a:t>Javor</a:t>
            </a:r>
          </a:p>
          <a:p>
            <a:pPr marL="777240" lvl="1" indent="-457200" algn="ctr">
              <a:buFont typeface="+mj-lt"/>
              <a:buAutoNum type="alphaLcParenR"/>
            </a:pPr>
            <a:r>
              <a:rPr lang="cs-CZ" dirty="0" smtClean="0"/>
              <a:t>Tis </a:t>
            </a:r>
          </a:p>
          <a:p>
            <a:pPr marL="777240" lvl="1" indent="-457200" algn="ctr">
              <a:buFont typeface="+mj-lt"/>
              <a:buAutoNum type="alphaLcParenR"/>
            </a:pPr>
            <a:r>
              <a:rPr lang="cs-CZ" dirty="0" smtClean="0"/>
              <a:t>Zerav</a:t>
            </a:r>
          </a:p>
          <a:p>
            <a:pPr marL="777240" lvl="1" indent="-457200" algn="ctr">
              <a:buFont typeface="+mj-lt"/>
              <a:buAutoNum type="alphaLcParenR"/>
            </a:pPr>
            <a:r>
              <a:rPr lang="cs-CZ" dirty="0" smtClean="0"/>
              <a:t>Douglaska</a:t>
            </a:r>
          </a:p>
          <a:p>
            <a:pPr marL="777240" lvl="1" indent="-457200" algn="ctr">
              <a:buFont typeface="+mj-lt"/>
              <a:buAutoNum type="alphaLcParenR"/>
            </a:pPr>
            <a:r>
              <a:rPr lang="cs-CZ" dirty="0" smtClean="0"/>
              <a:t>Jedle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úkol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77322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Doplň důvody pro přesazování vzrostlých stromů </a:t>
            </a:r>
          </a:p>
          <a:p>
            <a:pPr marL="45720" indent="0">
              <a:buNone/>
            </a:pPr>
            <a:r>
              <a:rPr lang="cs-CZ" b="1" dirty="0" smtClean="0"/>
              <a:t>Estetický, praktický – rychlejší účinek</a:t>
            </a:r>
          </a:p>
          <a:p>
            <a:pPr marL="45720" indent="0">
              <a:buNone/>
            </a:pPr>
            <a:endParaRPr lang="cs-CZ" b="1" dirty="0"/>
          </a:p>
          <a:p>
            <a:r>
              <a:rPr lang="cs-CZ" dirty="0" smtClean="0"/>
              <a:t>Doplň místo, kde vysazujeme vzrostlé stromy</a:t>
            </a:r>
          </a:p>
          <a:p>
            <a:pPr marL="45720" indent="0">
              <a:buNone/>
            </a:pPr>
            <a:r>
              <a:rPr lang="cs-CZ" b="1" dirty="0" smtClean="0"/>
              <a:t>Uliční stromořadí, pěší zóny, veřejné budovy</a:t>
            </a:r>
          </a:p>
          <a:p>
            <a:pPr marL="45720" indent="0">
              <a:buNone/>
            </a:pPr>
            <a:endParaRPr lang="cs-CZ" b="1" dirty="0"/>
          </a:p>
          <a:p>
            <a:r>
              <a:rPr lang="cs-CZ" dirty="0" smtClean="0"/>
              <a:t>Péče o přesazené stromy</a:t>
            </a:r>
          </a:p>
          <a:p>
            <a:pPr marL="45720" indent="0">
              <a:buNone/>
            </a:pPr>
            <a:r>
              <a:rPr lang="cs-CZ" b="1" dirty="0" smtClean="0"/>
              <a:t>Zabezpečíme proti vyvrácení – kotvení kůly (1-4), zavlažíme, kmen opatříme pytlovinou, zavedeme hadici na závlahu, upravíme mísu pro zálivku (5-10 cm nad terénem), zasadíme </a:t>
            </a:r>
            <a:r>
              <a:rPr lang="cs-CZ" b="1" dirty="0" err="1" smtClean="0"/>
              <a:t>půdopokryvné</a:t>
            </a:r>
            <a:r>
              <a:rPr lang="cs-CZ" b="1" dirty="0" smtClean="0"/>
              <a:t> rostliny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- 1. úkol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66935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80999" y="1719070"/>
            <a:ext cx="8407893" cy="4878281"/>
          </a:xfrm>
        </p:spPr>
        <p:txBody>
          <a:bodyPr>
            <a:normAutofit/>
          </a:bodyPr>
          <a:lstStyle/>
          <a:p>
            <a:r>
              <a:rPr lang="cs-CZ" dirty="0" smtClean="0"/>
              <a:t>Přesazování ve vzrostlém stavu dobře snáší – vyber a doplň latinská název:</a:t>
            </a:r>
          </a:p>
          <a:p>
            <a:pPr marL="320040" lvl="1" indent="0" algn="ctr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a), b), c), d), h), i), j), k), l)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- 4. úkol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4719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19</TotalTime>
  <Words>453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Mřížka</vt:lpstr>
      <vt:lpstr>Prezentace aplikace PowerPoint</vt:lpstr>
      <vt:lpstr>Přesazování vzrostlých stromů</vt:lpstr>
      <vt:lpstr>1. úkol</vt:lpstr>
      <vt:lpstr>2. úkol</vt:lpstr>
      <vt:lpstr>Řešení - 2. úkol</vt:lpstr>
      <vt:lpstr>3. úkol</vt:lpstr>
      <vt:lpstr>4. úkol</vt:lpstr>
      <vt:lpstr>Řešení - 1. úkol</vt:lpstr>
      <vt:lpstr>Řešení - 4. úkol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Přesazování vzrostlých stromů</dc:title>
  <dc:creator>Miroslav Brimus</dc:creator>
  <cp:lastModifiedBy>Miroslav Brimus</cp:lastModifiedBy>
  <cp:revision>2</cp:revision>
  <dcterms:created xsi:type="dcterms:W3CDTF">2013-05-08T22:36:02Z</dcterms:created>
  <dcterms:modified xsi:type="dcterms:W3CDTF">2013-05-08T22:55:34Z</dcterms:modified>
</cp:coreProperties>
</file>