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313" r:id="rId2"/>
    <p:sldId id="256" r:id="rId3"/>
    <p:sldId id="264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ED209D9C-FB98-49D6-ACEB-DE04C75DE1B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65BF33D7-C22F-4955-9E54-91659C02A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09D9C-FB98-49D6-ACEB-DE04C75DE1B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33D7-C22F-4955-9E54-91659C02A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09D9C-FB98-49D6-ACEB-DE04C75DE1B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33D7-C22F-4955-9E54-91659C02A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09D9C-FB98-49D6-ACEB-DE04C75DE1B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33D7-C22F-4955-9E54-91659C02AC1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09D9C-FB98-49D6-ACEB-DE04C75DE1B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33D7-C22F-4955-9E54-91659C02AC1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09D9C-FB98-49D6-ACEB-DE04C75DE1B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33D7-C22F-4955-9E54-91659C02A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09D9C-FB98-49D6-ACEB-DE04C75DE1B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33D7-C22F-4955-9E54-91659C02A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ED209D9C-FB98-49D6-ACEB-DE04C75DE1B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65BF33D7-C22F-4955-9E54-91659C02A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ED209D9C-FB98-49D6-ACEB-DE04C75DE1B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65BF33D7-C22F-4955-9E54-91659C02A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09D9C-FB98-49D6-ACEB-DE04C75DE1B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33D7-C22F-4955-9E54-91659C02A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09D9C-FB98-49D6-ACEB-DE04C75DE1B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33D7-C22F-4955-9E54-91659C02A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D209D9C-FB98-49D6-ACEB-DE04C75DE1B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5BF33D7-C22F-4955-9E54-91659C02AC1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7" Type="http://schemas.openxmlformats.org/officeDocument/2006/relationships/slide" Target="slide57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49.xml"/><Relationship Id="rId5" Type="http://schemas.openxmlformats.org/officeDocument/2006/relationships/slide" Target="slide48.xml"/><Relationship Id="rId4" Type="http://schemas.openxmlformats.org/officeDocument/2006/relationships/slide" Target="slide2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1579154"/>
              </p:ext>
            </p:extLst>
          </p:nvPr>
        </p:nvGraphicFramePr>
        <p:xfrm>
          <a:off x="2123728" y="908720"/>
          <a:ext cx="5184576" cy="43204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70723"/>
                <a:gridCol w="3813853"/>
              </a:tblGrid>
              <a:tr h="2440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CZ.1.07/1.5.00/34.0565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3426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VY-32-INOVACE-540  Slovník důležitých pojmů</a:t>
                      </a:r>
                      <a:r>
                        <a:rPr lang="cs-CZ" sz="900" baseline="0" dirty="0" smtClean="0">
                          <a:effectLst/>
                        </a:rPr>
                        <a:t> 1.-3. ročník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3750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Název školy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2498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Ing. Daniela Brímusová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3520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Průřezová témata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Člověk a životní prostředí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3244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Tematický celek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Sadovnické úpravy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323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1. - 3.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3124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tvorby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21. 4. 2013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3426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a místo ověření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29. 4. 2013 KVE 3. </a:t>
                      </a:r>
                      <a:r>
                        <a:rPr lang="cs-CZ" sz="900" dirty="0">
                          <a:effectLst/>
                        </a:rPr>
                        <a:t>Za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3426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Prezentace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2170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Procvičení učiva, ověření znalostí 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5267" marR="55267" marT="0" marB="0" anchor="ctr"/>
                </a:tc>
              </a:tr>
              <a:tr h="2555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Abiotický prvek, habitus,  bazén, baroko, altán, </a:t>
                      </a:r>
                      <a:r>
                        <a:rPr lang="cs-CZ" sz="9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gabiony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4370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pokyn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Určeno k prohlubování vědomostí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Možnosti využití – hodiny praktického</a:t>
                      </a:r>
                      <a:r>
                        <a:rPr lang="cs-CZ" sz="900" baseline="0" dirty="0" smtClean="0">
                          <a:effectLst/>
                        </a:rPr>
                        <a:t> vyučování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20101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229200"/>
            <a:ext cx="6083808" cy="1031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2853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1988840"/>
            <a:ext cx="6211025" cy="194421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/>
              <a:t>Slovník důležitých pojmů </a:t>
            </a:r>
            <a:br>
              <a:rPr lang="cs-CZ" sz="4400" dirty="0" smtClean="0"/>
            </a:br>
            <a:r>
              <a:rPr lang="cs-CZ" sz="4400" dirty="0" smtClean="0"/>
              <a:t>1.-3. ročník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algn="ctr"/>
            <a:r>
              <a:rPr lang="cs-CZ" b="1" dirty="0" smtClean="0"/>
              <a:t>Pracovní list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33181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hlinkClick r:id="rId2" action="ppaction://hlinksldjump"/>
              </a:rPr>
              <a:t>1. ročník</a:t>
            </a:r>
            <a:endParaRPr lang="cs-CZ" b="1" dirty="0" smtClean="0"/>
          </a:p>
          <a:p>
            <a:pPr algn="ctr"/>
            <a:r>
              <a:rPr lang="cs-CZ" dirty="0" smtClean="0">
                <a:hlinkClick r:id="rId3" action="ppaction://hlinksldjump"/>
              </a:rPr>
              <a:t>Řešení</a:t>
            </a:r>
            <a:endParaRPr lang="cs-CZ" dirty="0" smtClean="0"/>
          </a:p>
          <a:p>
            <a:pPr algn="ctr"/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hlinkClick r:id="rId4" action="ppaction://hlinksldjump"/>
              </a:rPr>
              <a:t>2. ročník</a:t>
            </a:r>
            <a:endParaRPr lang="cs-CZ" b="1" dirty="0" smtClean="0"/>
          </a:p>
          <a:p>
            <a:pPr algn="ctr"/>
            <a:r>
              <a:rPr lang="cs-CZ" dirty="0" smtClean="0">
                <a:hlinkClick r:id="rId5" action="ppaction://hlinksldjump"/>
              </a:rPr>
              <a:t>Řešení</a:t>
            </a:r>
            <a:endParaRPr lang="cs-CZ" dirty="0" smtClean="0"/>
          </a:p>
          <a:p>
            <a:pPr algn="ctr"/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hlinkClick r:id="rId6" action="ppaction://hlinksldjump"/>
              </a:rPr>
              <a:t>3. ročník</a:t>
            </a:r>
            <a:endParaRPr lang="cs-CZ" b="1" dirty="0" smtClean="0"/>
          </a:p>
          <a:p>
            <a:pPr algn="ctr"/>
            <a:r>
              <a:rPr lang="cs-CZ" dirty="0" smtClean="0">
                <a:hlinkClick r:id="rId7" action="ppaction://hlinksldjump"/>
              </a:rPr>
              <a:t>Řešení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560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331640" y="2492896"/>
            <a:ext cx="6552728" cy="1600200"/>
          </a:xfrm>
        </p:spPr>
        <p:txBody>
          <a:bodyPr/>
          <a:lstStyle/>
          <a:p>
            <a:pPr algn="ctr"/>
            <a:r>
              <a:rPr lang="cs-CZ" dirty="0" smtClean="0">
                <a:latin typeface="Century Gothic" pitchFamily="34" charset="0"/>
              </a:rPr>
              <a:t>1. ROČNÍK</a:t>
            </a:r>
            <a:endParaRPr lang="cs-CZ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1570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Abiotický prvek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475656" y="2132857"/>
            <a:ext cx="6120680" cy="2736304"/>
          </a:xfrm>
        </p:spPr>
        <p:txBody>
          <a:bodyPr/>
          <a:lstStyle/>
          <a:p>
            <a:pPr marL="525780" indent="-457200">
              <a:buFont typeface="+mj-lt"/>
              <a:buAutoNum type="alphaLcParenR"/>
            </a:pPr>
            <a:r>
              <a:rPr lang="cs-CZ" dirty="0" smtClean="0"/>
              <a:t>Neživý prvek kompozice</a:t>
            </a:r>
          </a:p>
          <a:p>
            <a:pPr marL="525780" indent="-457200">
              <a:buFont typeface="+mj-lt"/>
              <a:buAutoNum type="alphaLcParenR"/>
            </a:pPr>
            <a:r>
              <a:rPr lang="cs-CZ" dirty="0" smtClean="0"/>
              <a:t>Jakýkoliv prvek kompozice</a:t>
            </a:r>
          </a:p>
          <a:p>
            <a:pPr marL="525780" indent="-457200">
              <a:buFont typeface="+mj-lt"/>
              <a:buAutoNum type="alphaLcParenR"/>
            </a:pPr>
            <a:r>
              <a:rPr lang="cs-CZ" dirty="0" smtClean="0"/>
              <a:t>Kašny, fontány, trvalky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2820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</a:t>
            </a:r>
            <a:r>
              <a:rPr lang="cs-CZ" dirty="0" err="1" smtClean="0"/>
              <a:t>Aerifikace</a:t>
            </a:r>
            <a:r>
              <a:rPr lang="cs-CZ" dirty="0" smtClean="0"/>
              <a:t>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060848"/>
            <a:ext cx="6768752" cy="4065315"/>
          </a:xfrm>
        </p:spPr>
        <p:txBody>
          <a:bodyPr/>
          <a:lstStyle/>
          <a:p>
            <a:pPr marL="525780" indent="-457200">
              <a:buFont typeface="+mj-lt"/>
              <a:buAutoNum type="alphaLcParenR"/>
            </a:pPr>
            <a:r>
              <a:rPr lang="cs-CZ" dirty="0" smtClean="0"/>
              <a:t>Provzdušnění koruny stromů</a:t>
            </a:r>
          </a:p>
          <a:p>
            <a:pPr marL="525780" indent="-457200">
              <a:buFont typeface="+mj-lt"/>
              <a:buAutoNum type="alphaLcParenR"/>
            </a:pPr>
            <a:r>
              <a:rPr lang="cs-CZ" dirty="0" smtClean="0"/>
              <a:t>Vhánění vzduchu do místnosti</a:t>
            </a:r>
          </a:p>
          <a:p>
            <a:pPr marL="525780" indent="-457200">
              <a:buFont typeface="+mj-lt"/>
              <a:buAutoNum type="alphaLcParenR"/>
            </a:pPr>
            <a:r>
              <a:rPr lang="cs-CZ" dirty="0" smtClean="0"/>
              <a:t>Provzdušňování trávníků proděravěním drnů do hloubky 15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2184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3) </a:t>
            </a:r>
            <a:r>
              <a:rPr lang="cs-CZ" dirty="0" err="1" smtClean="0"/>
              <a:t>Apinum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060848"/>
            <a:ext cx="6264696" cy="4065315"/>
          </a:xfrm>
        </p:spPr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Sbírka alpinek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Vysokohorská oblast v Alpách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Uměle založená skalní partie (skalka)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8931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4) Altán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2060848"/>
            <a:ext cx="6336704" cy="4065315"/>
          </a:xfrm>
        </p:spPr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Lehká laťová konstrukce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Besídka – vzdušná zastřešená stavba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Budova k odpočinku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039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5) Asanace prostoru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Likvidace porostu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Úprava porostu lištou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Ozdravení porostu (zdravotní řez) – odstranění nemocných, zplanělých, nevyhovujících dřevin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4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6) Asymetrie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Nesouměrnost (volné uspořádání prvků)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Pravidelné uspořádání prvků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Chaotické uspořádání prvků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5782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7) Balustráda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Pěší zóna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Kamenné sloupkové zábradlí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Uzavřený dvůr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347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8) Barevný kruh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Barvy duhy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Barvy uspořádané v kruhu podle sytosti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Uspořádání v kruhu podle vlnové délky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8480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9) Baroko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Sloh evropského </a:t>
            </a:r>
            <a:r>
              <a:rPr lang="cs-CZ" dirty="0"/>
              <a:t>u</a:t>
            </a:r>
            <a:r>
              <a:rPr lang="cs-CZ" dirty="0" smtClean="0"/>
              <a:t>mění, 17. – 18. století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Krásná vyhlídka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Ornamentální květinový záhon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3002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10) Bazén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Umělá vodní nádrž s pevným dnem a stěnami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Umělá vodní nádrž s rostlinami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Přírodní vodní nádrž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5160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11) Beton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Drcené kamenivo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Směs cementu vody a kameniva. Vznikne „umělý kámen“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Umělý kámen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51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12) Biomasa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Organická hmota tvořená hlavně částmi rostlin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Živočichové žijící v půdě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Zelené hnojivo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8068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13) Dominanta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Dlouhověký strom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Tvarově zajímavý strom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Hlavní prvek </a:t>
            </a:r>
            <a:r>
              <a:rPr lang="cs-CZ" dirty="0" err="1" smtClean="0"/>
              <a:t>kopozice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392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14)Drnování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Výroba zeminy z drnů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Zakládání trávníků pomocí travních dílů nebo travních drnů (koberců)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Odstraňování trávy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6002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15) </a:t>
            </a:r>
            <a:r>
              <a:rPr lang="cs-CZ" dirty="0" err="1" smtClean="0"/>
              <a:t>Gabiony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Druh malé opičky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Přenosné kontejnery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Drátěné kontejnery plněné kamenivem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0108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16) Humus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Anorganická složka půdy, </a:t>
            </a:r>
            <a:r>
              <a:rPr lang="cs-CZ" dirty="0"/>
              <a:t>vzniká z odumřelých těl rostlin a živočichů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Zahradní substrát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Organická složka půdy, vzniká z odumřelých těl rostlin a živočichů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9481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17) Jezírko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Malá vodní nádrž, která je uměle </a:t>
            </a:r>
            <a:r>
              <a:rPr lang="cs-CZ" dirty="0"/>
              <a:t>vytvořená </a:t>
            </a:r>
            <a:r>
              <a:rPr lang="cs-CZ" dirty="0" smtClean="0"/>
              <a:t>podle přírodních vzorů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Přírodní vodní nádrž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Vodní nádrž bez rostlin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0961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18) Květinová zídka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Suchá zídka osázená rostlinami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Suchá zídka dosahující výšky přes 2 m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Kameny spojené maltou osázené rostlinami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582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19) Organická hmota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Živé a mrtvé organismy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Chlévská mrva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Kompost</a:t>
            </a:r>
          </a:p>
          <a:p>
            <a:pPr marL="457200" indent="-45720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3220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20) Pergola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Lehká, otevřená zahradní konstrukce ze dřeva, opora pro popínavé rostliny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Zastřešená lehká stavba, </a:t>
            </a:r>
            <a:r>
              <a:rPr lang="cs-CZ" dirty="0"/>
              <a:t>opora pro popínavé </a:t>
            </a:r>
            <a:r>
              <a:rPr lang="cs-CZ" dirty="0" smtClean="0"/>
              <a:t>rostliny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Zahradní stavba vhodná k odpočinku a letnímu grilování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1235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2409456" cy="3602736"/>
          </a:xfrm>
        </p:spPr>
        <p:txBody>
          <a:bodyPr numCol="2">
            <a:normAutofit/>
          </a:bodyPr>
          <a:lstStyle/>
          <a:p>
            <a:pPr marL="457200" indent="-457200" algn="ctr">
              <a:buFont typeface="+mj-lt"/>
              <a:buAutoNum type="arabicParenR"/>
            </a:pPr>
            <a:r>
              <a:rPr lang="cs-CZ" dirty="0" smtClean="0"/>
              <a:t>A      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dirty="0" smtClean="0"/>
              <a:t>C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dirty="0" smtClean="0"/>
              <a:t>C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dirty="0" smtClean="0"/>
              <a:t>B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dirty="0" smtClean="0"/>
              <a:t>C</a:t>
            </a:r>
          </a:p>
          <a:p>
            <a:pPr marL="457200" indent="-457200" algn="ctr">
              <a:buFont typeface="+mj-lt"/>
              <a:buAutoNum type="arabicParenR"/>
            </a:pPr>
            <a:endParaRPr lang="cs-CZ" dirty="0"/>
          </a:p>
          <a:p>
            <a:pPr marL="457200" indent="-457200" algn="ctr">
              <a:buFont typeface="+mj-lt"/>
              <a:buAutoNum type="arabicParenR"/>
            </a:pPr>
            <a:endParaRPr lang="cs-CZ" dirty="0" smtClean="0"/>
          </a:p>
          <a:p>
            <a:pPr marL="457200" indent="-457200" algn="ctr">
              <a:buFont typeface="+mj-lt"/>
              <a:buAutoNum type="arabicParenR"/>
            </a:pPr>
            <a:endParaRPr lang="cs-CZ" dirty="0" smtClean="0"/>
          </a:p>
          <a:p>
            <a:pPr marL="457200" indent="-457200" algn="ctr">
              <a:buFont typeface="+mj-lt"/>
              <a:buAutoNum type="arabicParenR"/>
            </a:pPr>
            <a:r>
              <a:rPr lang="cs-CZ" dirty="0" smtClean="0"/>
              <a:t>A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dirty="0" smtClean="0"/>
              <a:t>B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dirty="0" smtClean="0"/>
              <a:t>C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dirty="0" smtClean="0"/>
              <a:t>A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dirty="0"/>
              <a:t>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 numCol="2">
            <a:normAutofit/>
          </a:bodyPr>
          <a:lstStyle/>
          <a:p>
            <a:pPr marL="457200" indent="-457200" algn="ctr">
              <a:buFont typeface="+mj-lt"/>
              <a:buAutoNum type="arabicParenR" startAt="11"/>
            </a:pPr>
            <a:r>
              <a:rPr lang="cs-CZ" dirty="0" smtClean="0"/>
              <a:t>B</a:t>
            </a:r>
          </a:p>
          <a:p>
            <a:pPr marL="457200" indent="-457200" algn="ctr">
              <a:buFont typeface="+mj-lt"/>
              <a:buAutoNum type="arabicParenR" startAt="11"/>
            </a:pPr>
            <a:r>
              <a:rPr lang="cs-CZ" dirty="0" smtClean="0"/>
              <a:t>A</a:t>
            </a:r>
          </a:p>
          <a:p>
            <a:pPr marL="457200" indent="-457200" algn="ctr">
              <a:buFont typeface="+mj-lt"/>
              <a:buAutoNum type="arabicParenR" startAt="11"/>
            </a:pPr>
            <a:r>
              <a:rPr lang="cs-CZ" dirty="0" smtClean="0"/>
              <a:t>C</a:t>
            </a:r>
          </a:p>
          <a:p>
            <a:pPr marL="457200" indent="-457200" algn="ctr">
              <a:buFont typeface="+mj-lt"/>
              <a:buAutoNum type="arabicParenR" startAt="11"/>
            </a:pPr>
            <a:r>
              <a:rPr lang="cs-CZ" dirty="0" smtClean="0"/>
              <a:t>B</a:t>
            </a:r>
          </a:p>
          <a:p>
            <a:pPr marL="457200" indent="-457200" algn="ctr">
              <a:buFont typeface="+mj-lt"/>
              <a:buAutoNum type="arabicParenR" startAt="11"/>
            </a:pPr>
            <a:r>
              <a:rPr lang="cs-CZ" dirty="0" smtClean="0"/>
              <a:t>C</a:t>
            </a:r>
          </a:p>
          <a:p>
            <a:pPr marL="457200" indent="-457200" algn="ctr">
              <a:buFont typeface="+mj-lt"/>
              <a:buAutoNum type="arabicParenR" startAt="11"/>
            </a:pPr>
            <a:endParaRPr lang="cs-CZ" dirty="0"/>
          </a:p>
          <a:p>
            <a:pPr marL="457200" indent="-457200" algn="ctr">
              <a:buFont typeface="+mj-lt"/>
              <a:buAutoNum type="arabicParenR" startAt="11"/>
            </a:pPr>
            <a:endParaRPr lang="cs-CZ" dirty="0" smtClean="0"/>
          </a:p>
          <a:p>
            <a:pPr marL="457200" indent="-457200" algn="ctr">
              <a:buFont typeface="+mj-lt"/>
              <a:buAutoNum type="arabicParenR" startAt="11"/>
            </a:pPr>
            <a:endParaRPr lang="cs-CZ" dirty="0" smtClean="0"/>
          </a:p>
          <a:p>
            <a:pPr marL="457200" indent="-457200" algn="ctr">
              <a:buFont typeface="+mj-lt"/>
              <a:buAutoNum type="arabicParenR" startAt="11"/>
            </a:pPr>
            <a:r>
              <a:rPr lang="cs-CZ" dirty="0" smtClean="0"/>
              <a:t>C</a:t>
            </a:r>
          </a:p>
          <a:p>
            <a:pPr marL="457200" indent="-457200" algn="ctr">
              <a:buFont typeface="+mj-lt"/>
              <a:buAutoNum type="arabicParenR" startAt="11"/>
            </a:pPr>
            <a:r>
              <a:rPr lang="cs-CZ" dirty="0" smtClean="0"/>
              <a:t>A</a:t>
            </a:r>
          </a:p>
          <a:p>
            <a:pPr marL="457200" indent="-457200" algn="ctr">
              <a:buFont typeface="+mj-lt"/>
              <a:buAutoNum type="arabicParenR" startAt="11"/>
            </a:pPr>
            <a:r>
              <a:rPr lang="cs-CZ" dirty="0" smtClean="0"/>
              <a:t>A</a:t>
            </a:r>
          </a:p>
          <a:p>
            <a:pPr marL="457200" indent="-457200" algn="ctr">
              <a:buFont typeface="+mj-lt"/>
              <a:buAutoNum type="arabicParenR" startAt="11"/>
            </a:pPr>
            <a:r>
              <a:rPr lang="cs-CZ" dirty="0" smtClean="0"/>
              <a:t>A</a:t>
            </a:r>
          </a:p>
          <a:p>
            <a:pPr marL="457200" indent="-457200" algn="ctr">
              <a:buFont typeface="+mj-lt"/>
              <a:buAutoNum type="arabicParenR" startAt="11"/>
            </a:pPr>
            <a:r>
              <a:rPr lang="cs-CZ" dirty="0"/>
              <a:t>A</a:t>
            </a:r>
            <a:endParaRPr lang="cs-CZ" dirty="0" smtClean="0"/>
          </a:p>
          <a:p>
            <a:pPr marL="457200" indent="-457200">
              <a:buFont typeface="+mj-lt"/>
              <a:buAutoNum type="arabicParenR" startAt="11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7437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331640" y="2492896"/>
            <a:ext cx="6552728" cy="1600200"/>
          </a:xfrm>
        </p:spPr>
        <p:txBody>
          <a:bodyPr/>
          <a:lstStyle/>
          <a:p>
            <a:pPr algn="ctr"/>
            <a:r>
              <a:rPr lang="cs-CZ" dirty="0" smtClean="0">
                <a:latin typeface="Century Gothic" pitchFamily="34" charset="0"/>
              </a:rPr>
              <a:t>2. ROČNÍK</a:t>
            </a:r>
            <a:endParaRPr lang="cs-CZ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7427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Cibulovina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Rostliny kvetoucí na jaře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Vytrvalá bylina, vytvářející podzemní orgán – cibuli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Venkovní květina, potřebuje chladnou periodu k tvorbě květů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2825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Dominanta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Hlavní (vůdčí) prvek kompozice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Socha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Vysoká budova</a:t>
            </a:r>
          </a:p>
          <a:p>
            <a:pPr marL="457200" indent="-45720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9248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3) Dvouletka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Rostlina, která žije 2 roky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Bylina, která v 1. roce vytvoří vegetativní orgány, přezimuje a v 2. roce vykvete, vytvoří semena a umře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Rostlina, kterou po 2 letech musíme přesadit na jiné místo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8476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4) Estetika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Nauka o barvách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Nauka o krásnu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Nauka o slušném chování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99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5) Habitus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Celkový vzhled rostliny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Nemoc listnatých stromů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Vzhled koruny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6886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6) Hlíznatá rostlina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Vytrvalá bylina, která vytváří v podzemí zásobní orgány – hlízy, kořeny, oddenky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Jednoletka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Rostlina vyžadující kyselý substrát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4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7) Kapková závlaha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 Zalévání sazenic kapátkem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err="1" smtClean="0"/>
              <a:t>Samozavlažovaci</a:t>
            </a:r>
            <a:r>
              <a:rPr lang="cs-CZ" dirty="0" smtClean="0"/>
              <a:t> systém rostlin - absorpce kapek ranní rosy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Stejnoměrná aplikace malého množství vody a živin k rostlinám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0323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8) Kobercové záhony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Záhony osázené nízkými dřevinami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Květinové výsadby s ornamentálním členěním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Pokládání travních koberců do záhonů</a:t>
            </a:r>
          </a:p>
          <a:p>
            <a:pPr marL="457200" indent="-45720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725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9) Kobercovky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Umělý trávník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Nízké trvalky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Nepravé letničky (jednoletky) s kompaktním růstem a barevností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3401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10) Letnička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Jednoletá bylina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Květe v létě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Množí se řízkováním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872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11) Obalové osivo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Různobarevné osivo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Osivo k přesnému výsevu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Druh předseťové úpravy osiva (pesticidy, hnojivo, 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2997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12) Odpočívadlo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Lavičky 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Zpevněná plocha s vybavením u pěších komunikací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Odpočinková plocha pro řidiče na dálnicích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6437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13) Pesticid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Chemický přípravek určený </a:t>
            </a:r>
            <a:r>
              <a:rPr lang="cs-CZ" dirty="0"/>
              <a:t>k tlumení a hubení rostlinných a živočišných škůdců, a k ochraně rostlin, skladových zásob, technických produktů, bytů, domů, výrobních závodů nebo i zvířat a člověka</a:t>
            </a:r>
            <a:endParaRPr lang="cs-CZ" dirty="0" smtClean="0"/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Slouží na ochranu rostlin proti hmyzu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Slouží na ochranu rostlin proti hlodavcům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699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14) Kompozice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Dílo vzniklé vhodným výběrem a uspořádáním prvků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Hudební altán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Výtvarné dílo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657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15) Kontrast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Nápadná odchylka od blízkých produktů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Kombinace červené a zelené barvy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Nesoulad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87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16) Trvalka (perena)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Dlouhověké dřeviny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Bylina odolná proti extrémním povětrnostním vlivům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Víceletá bylina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745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17) Základní (cílové)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Dřeviny typicky rostoucí v Česk</a:t>
            </a:r>
            <a:r>
              <a:rPr lang="cs-CZ" dirty="0"/>
              <a:t>é</a:t>
            </a:r>
            <a:r>
              <a:rPr lang="cs-CZ" dirty="0" smtClean="0"/>
              <a:t> republice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Tvoří hlavní kostru SÚ (domácí dlouhověké stromy)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Základní druhy ovocných stromů pěstovaných v ČR (jabloň, třešeň, slivoň)</a:t>
            </a:r>
          </a:p>
          <a:p>
            <a:pPr marL="457200" indent="-45720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8225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18) Doplňkové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Hlavně keře, vytvářejí uzávěry (kulisy) ve výši očí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Dřevěné dekorace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Dřeviny, které se do výsadby doplňují později než ostatní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052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19) Dočasné výplňové keře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Pomalu rostoucí, vyšší keře. Časem </a:t>
            </a:r>
            <a:r>
              <a:rPr lang="cs-CZ" dirty="0"/>
              <a:t>se odstraňují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Rychle rostoucí, levné, dostupné, zastoupení </a:t>
            </a:r>
            <a:r>
              <a:rPr lang="cs-CZ" dirty="0" err="1" smtClean="0"/>
              <a:t>max</a:t>
            </a:r>
            <a:r>
              <a:rPr lang="cs-CZ" dirty="0" smtClean="0"/>
              <a:t> 25%. Časem se odstraňují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Rychle rostoucí, levné, dostupné zastoupení </a:t>
            </a:r>
            <a:r>
              <a:rPr lang="cs-CZ" dirty="0" err="1"/>
              <a:t>max</a:t>
            </a:r>
            <a:r>
              <a:rPr lang="cs-CZ" dirty="0"/>
              <a:t> 25</a:t>
            </a:r>
            <a:r>
              <a:rPr lang="cs-CZ" dirty="0" smtClean="0"/>
              <a:t>%.Neodstraňují se</a:t>
            </a:r>
            <a:endParaRPr lang="cs-CZ" dirty="0"/>
          </a:p>
          <a:p>
            <a:pPr marL="457200" indent="-45720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6376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20) Pokryvné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/>
              <a:t>Nižší </a:t>
            </a:r>
            <a:r>
              <a:rPr lang="cs-CZ" dirty="0" smtClean="0"/>
              <a:t>listnaté popínavé keře, vytváří </a:t>
            </a:r>
            <a:r>
              <a:rPr lang="cs-CZ" dirty="0"/>
              <a:t>hustý </a:t>
            </a:r>
            <a:r>
              <a:rPr lang="cs-CZ" dirty="0" smtClean="0"/>
              <a:t>zápoj. Rostou pouze ve stínu</a:t>
            </a:r>
            <a:endParaRPr lang="cs-CZ" dirty="0"/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Nižší </a:t>
            </a:r>
            <a:r>
              <a:rPr lang="cs-CZ" dirty="0" smtClean="0"/>
              <a:t>jehličnaté </a:t>
            </a:r>
            <a:r>
              <a:rPr lang="cs-CZ" dirty="0"/>
              <a:t>popínavé keře, vytváří hustý </a:t>
            </a:r>
            <a:r>
              <a:rPr lang="cs-CZ" dirty="0" smtClean="0"/>
              <a:t>zápoj. Zakrývají nevzhledná místa</a:t>
            </a:r>
            <a:endParaRPr lang="cs-CZ" dirty="0"/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Nižší keře, listnaté i jehličnaté, popínavé, vytváří hustý zápoj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0820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21) Podrostové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Dotváří vnitřní prostor vyšších porostů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Náhrada za trávník na svahu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Náletové dřeviny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5700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3"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B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A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B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B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A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A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C</a:t>
            </a:r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B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A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B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A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A</a:t>
            </a:r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A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B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A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B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2552625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331640" y="2492896"/>
            <a:ext cx="6552728" cy="1600200"/>
          </a:xfrm>
        </p:spPr>
        <p:txBody>
          <a:bodyPr/>
          <a:lstStyle/>
          <a:p>
            <a:pPr algn="ctr"/>
            <a:r>
              <a:rPr lang="cs-CZ" dirty="0">
                <a:latin typeface="Century Gothic" pitchFamily="34" charset="0"/>
              </a:rPr>
              <a:t>3</a:t>
            </a:r>
            <a:r>
              <a:rPr lang="cs-CZ" dirty="0" smtClean="0">
                <a:latin typeface="Century Gothic" pitchFamily="34" charset="0"/>
              </a:rPr>
              <a:t>. ROČNÍK</a:t>
            </a:r>
            <a:endParaRPr lang="cs-CZ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8072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Bonsaj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Pomalu rostoucí dřeviny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Umělé zakrslá tvarovaná dřevina, vysazená v misce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Rostliny neobvyklých tvarů, pěstované v misce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9989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Černý úhor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Povrch půdy udržovaný v bezplevelném stavu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Povrch půdy udržovaný bez jakýchkoliv rostlin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Půda zakrytá černou fólií (ochrana před plevelem)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2033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3) Kmenný tvar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Strom s mohutným kmenem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Strom s převislou korunou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Školkařský výpěstek listnatého stromu s kmenem a korunou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2567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4) Mobilní zeleň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Přenosná zeleň – zeleň v přemisťovacích nádobách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Kbelíkové rostliny napojeny na monitorovací systém, který sleduje množství zálivky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Rostliny pěstované v kontejnerech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4862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5) Mulčování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/>
              <a:t>Mechanické zpracování půdy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Pokrývání půdy vrstvou ochranného materiálu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Zakrývání půdy fólií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9938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6) Palmeta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/>
              <a:t>Popínavé rostliny vyvedené na konstrukci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Plochá konstrukce používaná pro transport stohovatelného </a:t>
            </a:r>
            <a:r>
              <a:rPr lang="cs-CZ" dirty="0" smtClean="0"/>
              <a:t>zboží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Tvarovaná ovocná stěna vyvedená na konstrukci</a:t>
            </a:r>
          </a:p>
          <a:p>
            <a:pPr marL="457200" indent="-45720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4462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7) Půdní reakce (pH)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Je způsobena koncentrací vodíkových iontů (pH 1-14)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Kyselé půdy (pH &lt; 7)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Zásadité půdy (pH &gt; 7)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873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pPr marL="457200" indent="-457200">
              <a:buFont typeface="+mj-lt"/>
              <a:buAutoNum type="arabicParenR"/>
            </a:pPr>
            <a:r>
              <a:rPr lang="cs-CZ" dirty="0"/>
              <a:t>B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A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A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B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1661539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204</TotalTime>
  <Words>1183</Words>
  <Application>Microsoft Office PowerPoint</Application>
  <PresentationFormat>Předvádění na obrazovce (4:3)</PresentationFormat>
  <Paragraphs>298</Paragraphs>
  <Slides>57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57</vt:i4>
      </vt:variant>
    </vt:vector>
  </HeadingPairs>
  <TitlesOfParts>
    <vt:vector size="58" baseType="lpstr">
      <vt:lpstr>Špendlík</vt:lpstr>
      <vt:lpstr>Prezentace aplikace PowerPoint</vt:lpstr>
      <vt:lpstr>Slovník důležitých pojmů  1.-3. ročník</vt:lpstr>
      <vt:lpstr>Obsah:</vt:lpstr>
      <vt:lpstr>1. ROČNÍK</vt:lpstr>
      <vt:lpstr>1) Abiotický prvek</vt:lpstr>
      <vt:lpstr>2) Aerifikace je:</vt:lpstr>
      <vt:lpstr>3) Apinum</vt:lpstr>
      <vt:lpstr>4) Altán</vt:lpstr>
      <vt:lpstr>5) Asanace prostoru</vt:lpstr>
      <vt:lpstr>6) Asymetrie</vt:lpstr>
      <vt:lpstr>7) Balustráda</vt:lpstr>
      <vt:lpstr>8) Barevný kruh</vt:lpstr>
      <vt:lpstr>9) Baroko</vt:lpstr>
      <vt:lpstr>10) Bazén</vt:lpstr>
      <vt:lpstr>11) Beton</vt:lpstr>
      <vt:lpstr>12) Biomasa</vt:lpstr>
      <vt:lpstr>13) Dominanta</vt:lpstr>
      <vt:lpstr>14)Drnování </vt:lpstr>
      <vt:lpstr>15) Gabiony</vt:lpstr>
      <vt:lpstr>16) Humus</vt:lpstr>
      <vt:lpstr>17) Jezírko</vt:lpstr>
      <vt:lpstr>18) Květinová zídka</vt:lpstr>
      <vt:lpstr>19) Organická hmota</vt:lpstr>
      <vt:lpstr>20) Pergola</vt:lpstr>
      <vt:lpstr>Řešení</vt:lpstr>
      <vt:lpstr>2. ROČNÍK</vt:lpstr>
      <vt:lpstr>1) Cibulovina </vt:lpstr>
      <vt:lpstr>2) Dominanta</vt:lpstr>
      <vt:lpstr>3) Dvouletka</vt:lpstr>
      <vt:lpstr>4) Estetika</vt:lpstr>
      <vt:lpstr>5) Habitus</vt:lpstr>
      <vt:lpstr>6) Hlíznatá rostlina</vt:lpstr>
      <vt:lpstr>7) Kapková závlaha</vt:lpstr>
      <vt:lpstr>8) Kobercové záhony</vt:lpstr>
      <vt:lpstr>9) Kobercovky</vt:lpstr>
      <vt:lpstr>10) Letnička</vt:lpstr>
      <vt:lpstr>11) Obalové osivo</vt:lpstr>
      <vt:lpstr>12) Odpočívadlo</vt:lpstr>
      <vt:lpstr>13) Pesticid</vt:lpstr>
      <vt:lpstr>14) Kompozice</vt:lpstr>
      <vt:lpstr>15) Kontrast</vt:lpstr>
      <vt:lpstr>16) Trvalka (perena)</vt:lpstr>
      <vt:lpstr>17) Základní (cílové) dřeviny</vt:lpstr>
      <vt:lpstr>18) Doplňkové dřeviny</vt:lpstr>
      <vt:lpstr>19) Dočasné výplňové keře</vt:lpstr>
      <vt:lpstr>20) Pokryvné dřeviny</vt:lpstr>
      <vt:lpstr>21) Podrostové dřeviny</vt:lpstr>
      <vt:lpstr>Řešení</vt:lpstr>
      <vt:lpstr>3. ROČNÍK</vt:lpstr>
      <vt:lpstr>1) Bonsaj</vt:lpstr>
      <vt:lpstr>2) Černý úhor</vt:lpstr>
      <vt:lpstr>3) Kmenný tvar</vt:lpstr>
      <vt:lpstr>4) Mobilní zeleň</vt:lpstr>
      <vt:lpstr>5) Mulčování</vt:lpstr>
      <vt:lpstr>6) Palmeta</vt:lpstr>
      <vt:lpstr>7) Půdní reakce (pH)</vt:lpstr>
      <vt:lpstr>Řešení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Slovník důležitých pojmů  1.-3. ročník</dc:title>
  <dc:creator>Miroslav Brimus</dc:creator>
  <cp:lastModifiedBy>Miroslav Brimus</cp:lastModifiedBy>
  <cp:revision>21</cp:revision>
  <dcterms:created xsi:type="dcterms:W3CDTF">2013-04-28T17:21:47Z</dcterms:created>
  <dcterms:modified xsi:type="dcterms:W3CDTF">2013-05-08T21:10:42Z</dcterms:modified>
</cp:coreProperties>
</file>