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8" r:id="rId3"/>
    <p:sldId id="266" r:id="rId4"/>
    <p:sldId id="270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72" r:id="rId14"/>
    <p:sldId id="265" r:id="rId15"/>
    <p:sldId id="271" r:id="rId16"/>
    <p:sldId id="26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29337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0" y="2925286"/>
            <a:ext cx="9144000" cy="1588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2514600" y="236220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65400" y="3045460"/>
            <a:ext cx="4013200" cy="428625"/>
          </a:xfrm>
        </p:spPr>
        <p:txBody>
          <a:bodyPr tIns="0" anchor="t">
            <a:noAutofit/>
          </a:bodyPr>
          <a:lstStyle>
            <a:lvl1pPr marL="0" indent="0" algn="ctr">
              <a:buNone/>
              <a:defRPr sz="1600" b="0" i="0" cap="none" spc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65400" y="2397760"/>
            <a:ext cx="4013200" cy="599440"/>
          </a:xfrm>
          <a:noFill/>
          <a:ln>
            <a:noFill/>
          </a:ln>
        </p:spPr>
        <p:txBody>
          <a:bodyPr bIns="0" anchor="b"/>
          <a:lstStyle>
            <a:lvl1pPr>
              <a:defRPr>
                <a:effectLst>
                  <a:glow rad="88900">
                    <a:schemeClr val="tx1">
                      <a:alpha val="6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 bwMode="black"/>
        <p:txBody>
          <a:bodyPr/>
          <a:lstStyle/>
          <a:p>
            <a:fld id="{0599FE05-26AE-4430-8B00-16BFB59E6D8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9F843D-9F54-4949-BB8E-F0D2A216A0AE}" type="slidenum">
              <a:rPr lang="cs-CZ" smtClean="0"/>
              <a:t>‹#›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8229600" cy="40751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599FE05-26AE-4430-8B00-16BFB59E6D8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AC9F843D-9F54-4949-BB8E-F0D2A216A0AE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922776"/>
            <a:ext cx="9144000" cy="29352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0" y="3921760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2514600" y="336804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 bwMode="black">
          <a:xfrm>
            <a:off x="2529052" y="3367246"/>
            <a:ext cx="4085897" cy="706821"/>
          </a:xfrm>
          <a:prstGeom prst="rect">
            <a:avLst/>
          </a:prstGeom>
          <a:noFill/>
          <a:ln w="98425" cmpd="thinThick">
            <a:noFill/>
            <a:miter lim="800000"/>
          </a:ln>
        </p:spPr>
        <p:txBody>
          <a:bodyPr vert="horz" lIns="91440" tIns="45720" rIns="91440" bIns="0" rtlCol="0" anchor="b" anchorCtr="0">
            <a:normAutofit/>
          </a:bodyPr>
          <a:lstStyle>
            <a:lvl1pPr>
              <a:defRPr kumimoji="0" lang="en-US" sz="18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Subtitle 2"/>
          <p:cNvSpPr>
            <a:spLocks noGrp="1"/>
          </p:cNvSpPr>
          <p:nvPr>
            <p:ph type="subTitle" idx="1"/>
          </p:nvPr>
        </p:nvSpPr>
        <p:spPr bwMode="black">
          <a:xfrm>
            <a:off x="2518542" y="4084577"/>
            <a:ext cx="4106917" cy="397094"/>
          </a:xfrm>
        </p:spPr>
        <p:txBody>
          <a:bodyPr tIns="0" anchor="t" anchorCtr="0">
            <a:normAutofit/>
          </a:bodyPr>
          <a:lstStyle>
            <a:lvl1pPr marL="0" indent="0" algn="ctr">
              <a:buNone/>
              <a:def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9FE05-26AE-4430-8B00-16BFB59E6D8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9F843D-9F54-4949-BB8E-F0D2A216A0AE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0599FE05-26AE-4430-8B00-16BFB59E6D8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AC9F843D-9F54-4949-BB8E-F0D2A216A0AE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819400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4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816352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kern="1200" cap="none" spc="200" baseline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6344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i="0" kern="1200" cap="none" spc="200" baseline="0" dirty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lnSpc>
                <a:spcPct val="11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Tx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0599FE05-26AE-4430-8B00-16BFB59E6D8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C9F843D-9F54-4949-BB8E-F0D2A216A0AE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9FE05-26AE-4430-8B00-16BFB59E6D8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9F843D-9F54-4949-BB8E-F0D2A216A0A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9FE05-26AE-4430-8B00-16BFB59E6D8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9F843D-9F54-4949-BB8E-F0D2A216A0A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4"/>
          </p:nvPr>
        </p:nvSpPr>
        <p:spPr>
          <a:xfrm>
            <a:off x="1485900" y="1914525"/>
            <a:ext cx="6172200" cy="351091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737360" y="5513832"/>
            <a:ext cx="5669280" cy="548640"/>
          </a:xfrm>
        </p:spPr>
        <p:txBody>
          <a:bodyPr vert="horz" lIns="91440" tIns="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Font typeface="Arial" pitchFamily="34" charset="0"/>
              <a:buNone/>
              <a:defRPr lang="en-US" sz="1400" b="0" i="0" kern="1200" cap="none" spc="0" baseline="0" smtClean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0599FE05-26AE-4430-8B00-16BFB59E6D8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AC9F843D-9F54-4949-BB8E-F0D2A216A0AE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852209" y="2026918"/>
            <a:ext cx="5439582" cy="3263750"/>
          </a:xfrm>
          <a:solidFill>
            <a:schemeClr val="tx1"/>
          </a:solidFill>
          <a:ln w="69850" cmpd="dbl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0" kern="1200" cap="none" spc="0" baseline="0" dirty="0">
                <a:solidFill>
                  <a:schemeClr val="bg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1737360" y="5516880"/>
            <a:ext cx="5669280" cy="548640"/>
          </a:xfrm>
        </p:spPr>
        <p:txBody>
          <a:bodyPr vert="horz" lIns="91440" tIns="0" rIns="91440" bIns="0" rtlCol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1400" b="0" i="0" kern="1200" cap="none" spc="30" baseline="0" smtClean="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marL="0" lvl="0" indent="0" algn="ctr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>
          <a:xfrm>
            <a:off x="2981325" y="273180"/>
            <a:ext cx="3181350" cy="292100"/>
          </a:xfrm>
        </p:spPr>
        <p:txBody>
          <a:bodyPr/>
          <a:lstStyle/>
          <a:p>
            <a:fld id="{0599FE05-26AE-4430-8B00-16BFB59E6D8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5"/>
          </p:nvPr>
        </p:nvSpPr>
        <p:spPr>
          <a:xfrm>
            <a:off x="4038600" y="6172200"/>
            <a:ext cx="1066800" cy="304800"/>
          </a:xfrm>
        </p:spPr>
        <p:txBody>
          <a:bodyPr/>
          <a:lstStyle/>
          <a:p>
            <a:fld id="{AC9F843D-9F54-4949-BB8E-F0D2A216A0AE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6"/>
          </p:nvPr>
        </p:nvSpPr>
        <p:spPr>
          <a:xfrm>
            <a:off x="1447800" y="6486525"/>
            <a:ext cx="6248400" cy="2921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9FE05-26AE-4430-8B00-16BFB59E6D8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F843D-9F54-4949-BB8E-F0D2A216A0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/>
          <p:cNvCxnSpPr/>
          <p:nvPr/>
        </p:nvCxnSpPr>
        <p:spPr>
          <a:xfrm rot="5400000">
            <a:off x="4267200" y="3429000"/>
            <a:ext cx="6858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/>
          <p:cNvSpPr/>
          <p:nvPr/>
        </p:nvSpPr>
        <p:spPr bwMode="hidden">
          <a:xfrm>
            <a:off x="0" y="1"/>
            <a:ext cx="76962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629400" cy="5029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9FE05-26AE-4430-8B00-16BFB59E6D8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F843D-9F54-4949-BB8E-F0D2A216A0A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39000" y="914401"/>
            <a:ext cx="926980" cy="5029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hidden">
          <a:xfrm>
            <a:off x="0" y="1335973"/>
            <a:ext cx="9144000" cy="55220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019301"/>
            <a:ext cx="8229600" cy="41173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981325" y="273180"/>
            <a:ext cx="318135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 b="0" cap="all" spc="300" baseline="0">
                <a:solidFill>
                  <a:schemeClr val="tx1"/>
                </a:solidFill>
              </a:defRPr>
            </a:lvl1pPr>
          </a:lstStyle>
          <a:p>
            <a:fld id="{0599FE05-26AE-4430-8B00-16BFB59E6D8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7800" y="6486525"/>
            <a:ext cx="62484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100" b="0" cap="all" spc="30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038600" y="6172200"/>
            <a:ext cx="1066800" cy="304800"/>
          </a:xfrm>
          <a:prstGeom prst="rect">
            <a:avLst/>
          </a:prstGeom>
          <a:ln>
            <a:noFill/>
          </a:ln>
        </p:spPr>
        <p:txBody>
          <a:bodyPr vert="horz" lIns="0" tIns="0" rIns="0" bIns="0" rtlCol="0" anchor="ctr">
            <a:normAutofit/>
          </a:bodyPr>
          <a:lstStyle>
            <a:lvl1pPr algn="ctr">
              <a:defRPr sz="1200" b="1">
                <a:solidFill>
                  <a:schemeClr val="tx1"/>
                </a:solidFill>
              </a:defRPr>
            </a:lvl1pPr>
          </a:lstStyle>
          <a:p>
            <a:fld id="{AC9F843D-9F54-4949-BB8E-F0D2A216A0AE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1331436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ts val="400"/>
        </a:spcBef>
        <a:buNone/>
        <a:defRPr sz="1800" b="1" kern="1200" cap="all" spc="0" baseline="0">
          <a:solidFill>
            <a:schemeClr val="bg1">
              <a:lumMod val="75000"/>
              <a:lumOff val="25000"/>
            </a:schemeClr>
          </a:solidFill>
          <a:effectLst/>
          <a:latin typeface="+mj-lt"/>
          <a:ea typeface="+mj-ea"/>
          <a:cs typeface="Tunga" pitchFamily="2"/>
        </a:defRPr>
      </a:lvl1pPr>
    </p:titleStyle>
    <p:bodyStyle>
      <a:lvl1pPr marL="0" indent="0" algn="ctr" defTabSz="914400" rtl="0" eaLnBrk="1" latinLnBrk="0" hangingPunct="1">
        <a:lnSpc>
          <a:spcPct val="100000"/>
        </a:lnSpc>
        <a:spcBef>
          <a:spcPts val="600"/>
        </a:spcBef>
        <a:spcAft>
          <a:spcPts val="0"/>
        </a:spcAft>
        <a:buClr>
          <a:schemeClr val="accent1"/>
        </a:buClr>
        <a:buFontTx/>
        <a:buNone/>
        <a:defRPr sz="20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 baseline="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Johann_Sebastian_Bach-Denkmal.JPG" TargetMode="External"/><Relationship Id="rId2" Type="http://schemas.openxmlformats.org/officeDocument/2006/relationships/hyperlink" Target="http://cs.wikipedia.org/wiki/Soubor:Bach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BWV1001-croppe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0193512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Bedřiška</a:t>
                      </a:r>
                      <a:r>
                        <a:rPr lang="cs-CZ" baseline="0" dirty="0" smtClean="0"/>
                        <a:t> Koželuhová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VY_32_INOVACE_6B_07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Hudební</a:t>
                      </a:r>
                      <a:r>
                        <a:rPr lang="cs-CZ" baseline="0" dirty="0" smtClean="0"/>
                        <a:t> osobnosti, které </a:t>
                      </a:r>
                      <a:r>
                        <a:rPr lang="cs-CZ" baseline="0" smtClean="0"/>
                        <a:t>ovlivnily svoji dobu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2260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Zde se žáci 2.stupně ZŠ podrobněji seznámí s životem a dílem předního barokního skladatele J. S. Bacha.</a:t>
            </a:r>
          </a:p>
          <a:p>
            <a:r>
              <a:rPr lang="cs-CZ" sz="2800" dirty="0" smtClean="0"/>
              <a:t>Autorem materiálu a všech jeho částí, není-li uvedeno jinak, je Mgr. Bedřiška Koželuhová.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5674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55776" y="4293096"/>
            <a:ext cx="4013200" cy="428625"/>
          </a:xfrm>
        </p:spPr>
        <p:txBody>
          <a:bodyPr/>
          <a:lstStyle/>
          <a:p>
            <a:r>
              <a:rPr lang="cs-CZ" sz="2800" dirty="0" smtClean="0">
                <a:solidFill>
                  <a:srgbClr val="FFC000"/>
                </a:solidFill>
                <a:latin typeface="Curlz MT" pitchFamily="82" charset="0"/>
              </a:rPr>
              <a:t>Významný barokní skladatel</a:t>
            </a:r>
            <a:endParaRPr lang="cs-CZ" sz="2800" dirty="0">
              <a:solidFill>
                <a:srgbClr val="FFC000"/>
              </a:solidFill>
              <a:latin typeface="Curlz MT" pitchFamily="82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2348880"/>
            <a:ext cx="4013200" cy="1080120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Curlz MT" pitchFamily="82" charset="0"/>
              </a:rPr>
              <a:t>Johann Sebastian Bach</a:t>
            </a:r>
            <a:endParaRPr lang="cs-CZ" sz="3200" dirty="0">
              <a:latin typeface="Curlz MT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3187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-17377"/>
            <a:ext cx="5688632" cy="6875377"/>
          </a:xfrm>
        </p:spPr>
      </p:pic>
    </p:spTree>
    <p:extLst>
      <p:ext uri="{BB962C8B-B14F-4D97-AF65-F5344CB8AC3E}">
        <p14:creationId xmlns:p14="http://schemas.microsoft.com/office/powerpoint/2010/main" val="4138290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95536" y="2060848"/>
            <a:ext cx="8229600" cy="4464496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Narozen 21.3.1685 v </a:t>
            </a:r>
            <a:r>
              <a:rPr lang="cs-CZ" sz="2800" dirty="0" err="1" smtClean="0"/>
              <a:t>Eisenachu</a:t>
            </a:r>
            <a:r>
              <a:rPr lang="cs-CZ" sz="2800" dirty="0" smtClean="0"/>
              <a:t> v Durynsku (Německo)</a:t>
            </a:r>
          </a:p>
          <a:p>
            <a:r>
              <a:rPr lang="cs-CZ" sz="2800" dirty="0" smtClean="0"/>
              <a:t>Otec byl zaměstnán u dvora jako hudebník</a:t>
            </a:r>
          </a:p>
          <a:p>
            <a:endParaRPr lang="cs-CZ" sz="2800" dirty="0" smtClean="0"/>
          </a:p>
          <a:p>
            <a:r>
              <a:rPr lang="cs-CZ" sz="2800" dirty="0" smtClean="0"/>
              <a:t>Už jako malý chlapec začal hrát Johann na cembalo a na housle</a:t>
            </a:r>
          </a:p>
          <a:p>
            <a:endParaRPr lang="cs-CZ" sz="2800" dirty="0" smtClean="0"/>
          </a:p>
          <a:p>
            <a:r>
              <a:rPr lang="cs-CZ" sz="2800" dirty="0" smtClean="0"/>
              <a:t>Hře na nástroje ho učil otec</a:t>
            </a:r>
          </a:p>
          <a:p>
            <a:r>
              <a:rPr lang="cs-CZ" sz="2800" dirty="0" smtClean="0"/>
              <a:t>Bohužel zemřel, když chlapci bylo 10 let</a:t>
            </a:r>
          </a:p>
          <a:p>
            <a:r>
              <a:rPr lang="cs-CZ" sz="2800" dirty="0" smtClean="0"/>
              <a:t>Matku ztratil ještě o rok dříve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latin typeface="Curlz MT" pitchFamily="82" charset="0"/>
              </a:rPr>
              <a:t>život</a:t>
            </a:r>
            <a:endParaRPr lang="cs-CZ" sz="3600" dirty="0">
              <a:latin typeface="Curlz MT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4251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Staral se o něho tedy starší bratr</a:t>
            </a:r>
          </a:p>
          <a:p>
            <a:r>
              <a:rPr lang="cs-CZ" sz="2800" dirty="0" smtClean="0"/>
              <a:t>Již </a:t>
            </a:r>
            <a:r>
              <a:rPr lang="cs-CZ" sz="2800" dirty="0"/>
              <a:t>v</a:t>
            </a:r>
            <a:r>
              <a:rPr lang="cs-CZ" sz="2800" dirty="0" smtClean="0"/>
              <a:t> 15-ti letech musel začít vydělávat- působil jako zpěvák v chlapeckém sboru</a:t>
            </a:r>
          </a:p>
          <a:p>
            <a:endParaRPr lang="cs-CZ" sz="2800" dirty="0" smtClean="0"/>
          </a:p>
          <a:p>
            <a:r>
              <a:rPr lang="cs-CZ" sz="2800" dirty="0" smtClean="0"/>
              <a:t>Odchází do Výmaru jako dvorní hudebník</a:t>
            </a:r>
          </a:p>
          <a:p>
            <a:r>
              <a:rPr lang="cs-CZ" sz="2800" dirty="0" smtClean="0"/>
              <a:t>Za svoji práci však dostává málo peněz</a:t>
            </a:r>
          </a:p>
          <a:p>
            <a:r>
              <a:rPr lang="cs-CZ" sz="2800" dirty="0" smtClean="0"/>
              <a:t>Panovník s ním jednal s patřičným odstupem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35274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467544" y="332656"/>
            <a:ext cx="8229600" cy="640871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V srpnu 1703 nastupuje jako varhaník v </a:t>
            </a:r>
            <a:r>
              <a:rPr lang="cs-CZ" sz="2800" dirty="0" err="1" smtClean="0"/>
              <a:t>Arnstadtu</a:t>
            </a:r>
            <a:r>
              <a:rPr lang="cs-CZ" sz="2800" dirty="0" smtClean="0"/>
              <a:t> </a:t>
            </a:r>
          </a:p>
          <a:p>
            <a:r>
              <a:rPr lang="cs-CZ" sz="2800" dirty="0" smtClean="0"/>
              <a:t>Stále se hudebně vzdělával</a:t>
            </a:r>
          </a:p>
          <a:p>
            <a:r>
              <a:rPr lang="cs-CZ" sz="2800" dirty="0" smtClean="0"/>
              <a:t>Byl neobyčejně pracovitý</a:t>
            </a:r>
          </a:p>
          <a:p>
            <a:r>
              <a:rPr lang="cs-CZ" sz="2800" dirty="0" smtClean="0"/>
              <a:t>Stával se z něho vynikající varhaník</a:t>
            </a:r>
          </a:p>
          <a:p>
            <a:endParaRPr lang="cs-CZ" sz="2800" dirty="0" smtClean="0"/>
          </a:p>
          <a:p>
            <a:r>
              <a:rPr lang="cs-CZ" sz="2800" dirty="0" smtClean="0"/>
              <a:t>Historka: roku 1717 pobýval v Drážďanech slavný francouzský varhaník a cembalista Luis </a:t>
            </a:r>
            <a:r>
              <a:rPr lang="cs-CZ" sz="2800" dirty="0" err="1" smtClean="0"/>
              <a:t>Marchand</a:t>
            </a:r>
            <a:r>
              <a:rPr lang="cs-CZ" sz="2800" dirty="0" smtClean="0"/>
              <a:t> </a:t>
            </a:r>
          </a:p>
          <a:p>
            <a:r>
              <a:rPr lang="cs-CZ" sz="2800" dirty="0" smtClean="0"/>
              <a:t>Bach byl také pozván</a:t>
            </a:r>
          </a:p>
          <a:p>
            <a:r>
              <a:rPr lang="cs-CZ" sz="2800" dirty="0" smtClean="0"/>
              <a:t>Oba umělci se měli podle tehdejšího zvyku utkat na poli umění</a:t>
            </a:r>
          </a:p>
          <a:p>
            <a:r>
              <a:rPr lang="cs-CZ" sz="2800" dirty="0" smtClean="0"/>
              <a:t>Luis se však ve stanovenou dobu nedostavil</a:t>
            </a:r>
          </a:p>
          <a:p>
            <a:r>
              <a:rPr lang="cs-CZ" sz="2800" dirty="0" smtClean="0"/>
              <a:t>Raději vyklidil bojiště</a:t>
            </a:r>
          </a:p>
          <a:p>
            <a:r>
              <a:rPr lang="cs-CZ" sz="2800" dirty="0" smtClean="0"/>
              <a:t>Bál se prohry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0011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467544" y="476672"/>
            <a:ext cx="8229600" cy="619268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Dalším působištěm je roční místo varhaníka                   v </a:t>
            </a:r>
            <a:r>
              <a:rPr lang="cs-CZ" sz="2800" dirty="0" err="1" smtClean="0"/>
              <a:t>Mühlhausenu</a:t>
            </a:r>
            <a:endParaRPr lang="cs-CZ" sz="2800" dirty="0"/>
          </a:p>
          <a:p>
            <a:r>
              <a:rPr lang="cs-CZ" sz="2800" dirty="0" smtClean="0"/>
              <a:t>Zde je poprvé vytištěna jedna Bachova skladba</a:t>
            </a:r>
          </a:p>
          <a:p>
            <a:r>
              <a:rPr lang="cs-CZ" sz="2800" dirty="0" smtClean="0"/>
              <a:t>Znovu přichází do Výmaru do služby vévody jako houslista i varhaník</a:t>
            </a:r>
          </a:p>
          <a:p>
            <a:r>
              <a:rPr lang="cs-CZ" sz="2800" dirty="0" smtClean="0"/>
              <a:t>Zde horlivě komponuje</a:t>
            </a:r>
          </a:p>
          <a:p>
            <a:endParaRPr lang="cs-CZ" sz="2800" dirty="0" smtClean="0"/>
          </a:p>
          <a:p>
            <a:r>
              <a:rPr lang="cs-CZ" sz="2800" dirty="0" smtClean="0"/>
              <a:t>Seznamuje se s italským hudebním uměním         concerto grosso: smyčcový orchestr</a:t>
            </a:r>
          </a:p>
          <a:p>
            <a:r>
              <a:rPr lang="cs-CZ" sz="2800" dirty="0" smtClean="0"/>
              <a:t>Princip: proti souboru stálo několik sólistů</a:t>
            </a:r>
          </a:p>
          <a:p>
            <a:r>
              <a:rPr lang="cs-CZ" sz="2800" dirty="0" smtClean="0"/>
              <a:t>Bach místo skupinky sólistů upřednostňuje 1 sólový nástroj- vytváří tak formu sólového koncertu                 s orchestrálním doprovodem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3762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467544" y="1700808"/>
            <a:ext cx="8229600" cy="4539208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Roku 1714 byl povýšen na koncertního mistra</a:t>
            </a:r>
          </a:p>
          <a:p>
            <a:r>
              <a:rPr lang="cs-CZ" sz="2800" dirty="0" smtClean="0"/>
              <a:t>Konflikt s vévodou, kdy na jeho místo kapelníka dosazuje jiného muže, proto znovu odchází do </a:t>
            </a:r>
            <a:r>
              <a:rPr lang="cs-CZ" sz="2800" dirty="0" err="1" smtClean="0"/>
              <a:t>Köthenu</a:t>
            </a:r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Zde se mu dostalo vřelejšího přijetí u tamějšího knížete</a:t>
            </a:r>
          </a:p>
          <a:p>
            <a:r>
              <a:rPr lang="cs-CZ" sz="2800" dirty="0" smtClean="0"/>
              <a:t>Skládá hlavně světskou hudbu</a:t>
            </a:r>
          </a:p>
          <a:p>
            <a:endParaRPr lang="cs-CZ" sz="2800" dirty="0" smtClean="0"/>
          </a:p>
          <a:p>
            <a:r>
              <a:rPr lang="cs-CZ" sz="2800" dirty="0" smtClean="0"/>
              <a:t>V této době vzniklo 6 Braniborských koncertů: Anglické suity, Francouzské suity, Temperovaný klavír, Sonáty pro sólové housle, Sonáty pro sólové violoncello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02676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467544" y="1628800"/>
            <a:ext cx="8229600" cy="511256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Roku 1723 nastupuje v Lipsku místo varhaníka a kantora školy při chrámu sv. </a:t>
            </a:r>
            <a:r>
              <a:rPr lang="cs-CZ" sz="2800" smtClean="0"/>
              <a:t>Tomáše- regenschoriho</a:t>
            </a:r>
            <a:endParaRPr lang="cs-CZ" sz="2800" dirty="0" smtClean="0"/>
          </a:p>
          <a:p>
            <a:r>
              <a:rPr lang="cs-CZ" sz="2800" dirty="0" smtClean="0"/>
              <a:t>Měl zde mnoho povinností: vést chlapecký sbor, vyučoval v latině, spolupracoval s dalšími varhaníky, obstarával hudbu k různým příležitostem</a:t>
            </a:r>
          </a:p>
          <a:p>
            <a:r>
              <a:rPr lang="cs-CZ" sz="2800" dirty="0" smtClean="0"/>
              <a:t>Vzniká Mše h moll</a:t>
            </a:r>
          </a:p>
          <a:p>
            <a:r>
              <a:rPr lang="cs-CZ" sz="2800" dirty="0" smtClean="0"/>
              <a:t>Matoušovy pašije- zhudebnění biblických příběhů</a:t>
            </a:r>
          </a:p>
          <a:p>
            <a:r>
              <a:rPr lang="cs-CZ" sz="2800" dirty="0" smtClean="0"/>
              <a:t>Janovy pašije</a:t>
            </a:r>
          </a:p>
          <a:p>
            <a:r>
              <a:rPr lang="cs-CZ" sz="2800" dirty="0" smtClean="0"/>
              <a:t>Umění fugy- pro varhany, nedokončeno</a:t>
            </a:r>
          </a:p>
          <a:p>
            <a:r>
              <a:rPr lang="cs-CZ" sz="2800" dirty="0" smtClean="0"/>
              <a:t>Hudební obětina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0896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481399" y="2329554"/>
            <a:ext cx="8229600" cy="407517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Za svůj život byl Bach 2x ženat</a:t>
            </a:r>
          </a:p>
          <a:p>
            <a:r>
              <a:rPr lang="cs-CZ" sz="2800" dirty="0" smtClean="0"/>
              <a:t>Jeho druhá žena se jmenovala Anna Magdalena</a:t>
            </a:r>
          </a:p>
          <a:p>
            <a:r>
              <a:rPr lang="cs-CZ" sz="2800" dirty="0" smtClean="0"/>
              <a:t>Pro ni napsal: Knížka pro Annu Magdalenu Bachovou- sloužila jako cvičebný materiál, lehčí skladbičky</a:t>
            </a:r>
          </a:p>
          <a:p>
            <a:r>
              <a:rPr lang="cs-CZ" sz="2800" dirty="0" smtClean="0"/>
              <a:t>Bach měl 20 dětí, ne všechny se dožily dospělosti</a:t>
            </a:r>
          </a:p>
          <a:p>
            <a:r>
              <a:rPr lang="cs-CZ" sz="2800" dirty="0" smtClean="0"/>
              <a:t>Z jeho synů se 4 stali proslulými hudebníky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89209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457200" y="1700808"/>
            <a:ext cx="8229600" cy="482453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Bach se stal reformátorem klavírního prstokladu- podkládání palce při stupnicích</a:t>
            </a:r>
          </a:p>
          <a:p>
            <a:endParaRPr lang="cs-CZ" sz="2800" dirty="0" smtClean="0"/>
          </a:p>
          <a:p>
            <a:r>
              <a:rPr lang="cs-CZ" sz="2800" dirty="0" smtClean="0"/>
              <a:t>Ve svém díle pracuje s polyfonním vedením hlasů</a:t>
            </a:r>
          </a:p>
          <a:p>
            <a:r>
              <a:rPr lang="cs-CZ" sz="2800" dirty="0" smtClean="0"/>
              <a:t>Uplatňuje kontrapunktické umění</a:t>
            </a:r>
          </a:p>
          <a:p>
            <a:endParaRPr lang="cs-CZ" sz="2800" dirty="0" smtClean="0"/>
          </a:p>
          <a:p>
            <a:r>
              <a:rPr lang="cs-CZ" sz="2800" dirty="0" smtClean="0"/>
              <a:t>Vrcholem je fuga- téma hraje nejprve jeden hlas, po něm ho postupně přebírají další hlasy, které se vzájemně proplétají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35068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-33203"/>
            <a:ext cx="4355976" cy="6891203"/>
          </a:xfrm>
        </p:spPr>
      </p:pic>
    </p:spTree>
    <p:extLst>
      <p:ext uri="{BB962C8B-B14F-4D97-AF65-F5344CB8AC3E}">
        <p14:creationId xmlns:p14="http://schemas.microsoft.com/office/powerpoint/2010/main" val="327865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Umírá roku 1750</a:t>
            </a:r>
          </a:p>
          <a:p>
            <a:r>
              <a:rPr lang="cs-CZ" sz="2800" dirty="0" smtClean="0"/>
              <a:t>Veřejnost byla netečná</a:t>
            </a:r>
          </a:p>
          <a:p>
            <a:r>
              <a:rPr lang="cs-CZ" sz="2800" dirty="0" smtClean="0"/>
              <a:t>Ani pomník nebyl postaven</a:t>
            </a:r>
          </a:p>
          <a:p>
            <a:r>
              <a:rPr lang="cs-CZ" sz="2800" dirty="0" smtClean="0"/>
              <a:t>Jeho dílo upadlo v zapomnění</a:t>
            </a:r>
          </a:p>
          <a:p>
            <a:r>
              <a:rPr lang="cs-CZ" sz="2800" dirty="0" smtClean="0"/>
              <a:t>Až téměř po 100 letech se jeho skladby začaly doceňovat</a:t>
            </a:r>
          </a:p>
          <a:p>
            <a:r>
              <a:rPr lang="cs-CZ" sz="2800" dirty="0" smtClean="0"/>
              <a:t>Dnes platí Bach za jednoho z největších hudebníků vůbec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03050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6610" y="0"/>
            <a:ext cx="3645824" cy="6862727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55576" y="1052736"/>
            <a:ext cx="4114800" cy="701040"/>
          </a:xfrm>
        </p:spPr>
        <p:txBody>
          <a:bodyPr/>
          <a:lstStyle/>
          <a:p>
            <a:r>
              <a:rPr lang="cs-CZ" dirty="0" smtClean="0"/>
              <a:t>Socha v Lipsku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3950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POSADOVSKÁ, Dagmar a Dušan PAZDÍREK. </a:t>
            </a:r>
            <a:r>
              <a:rPr lang="cs-CZ" i="1" dirty="0"/>
              <a:t>Podobizny nad klavírem</a:t>
            </a:r>
            <a:r>
              <a:rPr lang="cs-CZ" dirty="0"/>
              <a:t>. Praha: </a:t>
            </a:r>
            <a:r>
              <a:rPr lang="cs-CZ" dirty="0" err="1"/>
              <a:t>Editio</a:t>
            </a:r>
            <a:r>
              <a:rPr lang="cs-CZ" dirty="0"/>
              <a:t> Supraphon, 1974</a:t>
            </a:r>
            <a:r>
              <a:rPr lang="cs-CZ" dirty="0" smtClean="0"/>
              <a:t>.</a:t>
            </a:r>
          </a:p>
          <a:p>
            <a:r>
              <a:rPr lang="cs-CZ" dirty="0"/>
              <a:t>PRAŽÁK, Přemysl. </a:t>
            </a:r>
            <a:r>
              <a:rPr lang="cs-CZ" i="1" dirty="0"/>
              <a:t>Malá preludia</a:t>
            </a:r>
            <a:r>
              <a:rPr lang="cs-CZ" dirty="0"/>
              <a:t>: </a:t>
            </a:r>
            <a:r>
              <a:rPr lang="cs-CZ" i="1" dirty="0"/>
              <a:t>dětství a mládí slavných skladatelů</a:t>
            </a:r>
            <a:r>
              <a:rPr lang="cs-CZ" dirty="0"/>
              <a:t>. Praha: </a:t>
            </a:r>
            <a:r>
              <a:rPr lang="cs-CZ" dirty="0" err="1"/>
              <a:t>Editio</a:t>
            </a:r>
            <a:r>
              <a:rPr lang="cs-CZ" dirty="0"/>
              <a:t> Supraphon, 1981</a:t>
            </a:r>
            <a:r>
              <a:rPr lang="cs-CZ" dirty="0" smtClean="0"/>
              <a:t>.</a:t>
            </a:r>
          </a:p>
          <a:p>
            <a:r>
              <a:rPr lang="pl-PL" i="1" dirty="0"/>
              <a:t>Obrázky</a:t>
            </a:r>
            <a:r>
              <a:rPr lang="pl-PL" dirty="0"/>
              <a:t> [online]. [cit. </a:t>
            </a:r>
            <a:r>
              <a:rPr lang="pl-PL" smtClean="0"/>
              <a:t>2012-09-05</a:t>
            </a:r>
            <a:r>
              <a:rPr lang="pl-PL" dirty="0"/>
              <a:t>]. Dostupné z: </a:t>
            </a: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cs.wikipedia.org/wiki/Soubor:Bach.jpg</a:t>
            </a:r>
            <a:r>
              <a:rPr lang="cs-CZ" dirty="0" smtClean="0"/>
              <a:t> ( obrázek )</a:t>
            </a:r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cs.wikipedia.org/wiki/Soubor:Johann_Sebastian_Bach-Denkmal.JPG</a:t>
            </a:r>
            <a:r>
              <a:rPr lang="cs-CZ" dirty="0" smtClean="0"/>
              <a:t>    ( obrázek )</a:t>
            </a:r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cs.wikipedia.org/wiki/Soubor:BWV1001-cropped.jpg</a:t>
            </a:r>
            <a:r>
              <a:rPr lang="cs-CZ" dirty="0" smtClean="0"/>
              <a:t> ( obrázek )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6431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lackTie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BlackTie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20000"/>
              </a:schemeClr>
            </a:duotone>
          </a:blip>
          <a:stretch/>
        </a:blip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30000"/>
                <a:satMod val="255000"/>
              </a:schemeClr>
            </a:gs>
          </a:gsLst>
          <a:path path="circle">
            <a:fillToRect l="50000" t="-80000" r="50000" b="18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97</TotalTime>
  <Words>624</Words>
  <Application>Microsoft Office PowerPoint</Application>
  <PresentationFormat>Předvádění na obrazovce (4:3)</PresentationFormat>
  <Paragraphs>82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BlackTie</vt:lpstr>
      <vt:lpstr>Prezentace aplikace PowerPoint</vt:lpstr>
      <vt:lpstr>anotace</vt:lpstr>
      <vt:lpstr>Johann Sebastian Bach</vt:lpstr>
      <vt:lpstr>Prezentace aplikace PowerPoint</vt:lpstr>
      <vt:lpstr>život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Socha v Lipsku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Johann Sebastian Bach</dc:title>
  <dc:creator>Jirka</dc:creator>
  <cp:lastModifiedBy>jitka</cp:lastModifiedBy>
  <cp:revision>17</cp:revision>
  <dcterms:created xsi:type="dcterms:W3CDTF">2012-08-19T07:46:55Z</dcterms:created>
  <dcterms:modified xsi:type="dcterms:W3CDTF">2013-05-18T13:59:31Z</dcterms:modified>
</cp:coreProperties>
</file>