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66" r:id="rId4"/>
    <p:sldId id="257" r:id="rId5"/>
    <p:sldId id="258" r:id="rId6"/>
    <p:sldId id="259" r:id="rId7"/>
    <p:sldId id="260" r:id="rId8"/>
    <p:sldId id="273" r:id="rId9"/>
    <p:sldId id="274" r:id="rId10"/>
    <p:sldId id="261" r:id="rId11"/>
    <p:sldId id="275" r:id="rId12"/>
    <p:sldId id="262" r:id="rId13"/>
    <p:sldId id="263" r:id="rId14"/>
    <p:sldId id="264" r:id="rId15"/>
    <p:sldId id="265" r:id="rId16"/>
    <p:sldId id="269" r:id="rId17"/>
    <p:sldId id="270" r:id="rId18"/>
    <p:sldId id="276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5C891-D38E-4883-A51E-2225C5383C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A3C2B-DE44-44EB-B838-ACA9E269740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p3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5.pn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5.pn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5705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287150"/>
              </p:ext>
            </p:extLst>
          </p:nvPr>
        </p:nvGraphicFramePr>
        <p:xfrm>
          <a:off x="1151620" y="4203166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1286007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02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dirty="0" smtClean="0"/>
              <a:t>ANOTACE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žáci 2. stupně ZŠ podrobněji seznámí s pojmem lidová píseň a kdo jiný by měl být průvodcem než velký sběratel a obdivovatel Leoš Janáček.</a:t>
            </a:r>
          </a:p>
          <a:p>
            <a:r>
              <a:rPr lang="cs-CZ" sz="2400" dirty="0" smtClean="0"/>
              <a:t>Obsahuje zvukové ukázky.</a:t>
            </a:r>
          </a:p>
          <a:p>
            <a:r>
              <a:rPr lang="cs-CZ" sz="2400" dirty="0" smtClean="0"/>
              <a:t>Autorem materiálu a všech jeho částí, není-li uvedeno jinak, je Mgr. Bedřiška Koželuhová.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933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0"/>
            <a:ext cx="6300192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1484784"/>
            <a:ext cx="7117180" cy="1470025"/>
          </a:xfrm>
        </p:spPr>
        <p:txBody>
          <a:bodyPr/>
          <a:lstStyle/>
          <a:p>
            <a:r>
              <a:rPr lang="cs-CZ" dirty="0" smtClean="0"/>
              <a:t>Leoš Janáček a lidová píseň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5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vůbec lidová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Nejpřirozenější projev hudebnosti</a:t>
            </a:r>
          </a:p>
          <a:p>
            <a:r>
              <a:rPr lang="cs-CZ" sz="2800" dirty="0" smtClean="0"/>
              <a:t>Je kusem historie i srdcem každého národa</a:t>
            </a:r>
          </a:p>
          <a:p>
            <a:r>
              <a:rPr lang="cs-CZ" sz="2800" dirty="0" smtClean="0"/>
              <a:t>Mluví o životních zkušenostech, síle  i o zvycích lidí</a:t>
            </a:r>
          </a:p>
          <a:p>
            <a:r>
              <a:rPr lang="cs-CZ" sz="2800" dirty="0" smtClean="0"/>
              <a:t>Autoři písní jsou neznámí</a:t>
            </a:r>
          </a:p>
          <a:p>
            <a:r>
              <a:rPr lang="cs-CZ" sz="2800" dirty="0" smtClean="0"/>
              <a:t>Rozvíjí a uchovává se ústní tradicí   z generace na generaci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81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052736"/>
            <a:ext cx="7883037" cy="5688631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Nejstarší zápisy českých lidových písní pocházejí ze 16. století, např.: Proč, kalino,     v struze stojíš</a:t>
            </a:r>
          </a:p>
          <a:p>
            <a:r>
              <a:rPr lang="cs-CZ" sz="2600" dirty="0" smtClean="0"/>
              <a:t>V 19.st. </a:t>
            </a:r>
            <a:r>
              <a:rPr lang="cs-CZ" sz="2600" dirty="0"/>
              <a:t>s</a:t>
            </a:r>
            <a:r>
              <a:rPr lang="cs-CZ" sz="2600" dirty="0" smtClean="0"/>
              <a:t>e zájem o lidovou píseň projevil bohatou sběratelskou činností ( </a:t>
            </a:r>
            <a:r>
              <a:rPr lang="cs-CZ" sz="2600" dirty="0" err="1" smtClean="0"/>
              <a:t>K.J.Erben</a:t>
            </a:r>
            <a:r>
              <a:rPr lang="cs-CZ" sz="2600" dirty="0" smtClean="0"/>
              <a:t>, </a:t>
            </a:r>
            <a:r>
              <a:rPr lang="cs-CZ" sz="2600" dirty="0" err="1" smtClean="0"/>
              <a:t>F.Sušil</a:t>
            </a:r>
            <a:r>
              <a:rPr lang="cs-CZ" sz="2600" dirty="0" smtClean="0"/>
              <a:t>, </a:t>
            </a:r>
            <a:r>
              <a:rPr lang="cs-CZ" sz="2600" dirty="0" err="1" smtClean="0"/>
              <a:t>K.Plicka</a:t>
            </a:r>
            <a:r>
              <a:rPr lang="cs-CZ" sz="2600" dirty="0" smtClean="0"/>
              <a:t>) i vrůstáním do hudby umělé</a:t>
            </a:r>
          </a:p>
          <a:p>
            <a:r>
              <a:rPr lang="cs-CZ" sz="2600" dirty="0" smtClean="0"/>
              <a:t>Melodie lidových písní najdeme v hudbě umělé od středověku po současnost</a:t>
            </a:r>
          </a:p>
          <a:p>
            <a:r>
              <a:rPr lang="cs-CZ" sz="2600" dirty="0" smtClean="0"/>
              <a:t>Mnohé skladatele neustále inspirovaly ve svých dílech ( </a:t>
            </a:r>
            <a:r>
              <a:rPr lang="cs-CZ" sz="2600" dirty="0" err="1" smtClean="0"/>
              <a:t>J.Haydn</a:t>
            </a:r>
            <a:r>
              <a:rPr lang="cs-CZ" sz="2600" dirty="0" smtClean="0"/>
              <a:t>, </a:t>
            </a:r>
            <a:r>
              <a:rPr lang="cs-CZ" sz="2600" dirty="0" err="1" smtClean="0"/>
              <a:t>F.Liszt</a:t>
            </a:r>
            <a:r>
              <a:rPr lang="cs-CZ" sz="2600" dirty="0" smtClean="0"/>
              <a:t>, </a:t>
            </a:r>
            <a:r>
              <a:rPr lang="cs-CZ" sz="2600" dirty="0" err="1" smtClean="0"/>
              <a:t>L.Janáček</a:t>
            </a:r>
            <a:r>
              <a:rPr lang="cs-CZ" sz="2600" dirty="0" smtClean="0"/>
              <a:t>)</a:t>
            </a:r>
          </a:p>
          <a:p>
            <a:r>
              <a:rPr lang="cs-CZ" sz="2600" dirty="0" smtClean="0"/>
              <a:t>Lidové písně stále vznikají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273427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lidových písní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Ukolébavka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400" dirty="0" smtClean="0"/>
              <a:t>Najdeme ji u všech národů světa</a:t>
            </a:r>
          </a:p>
          <a:p>
            <a:r>
              <a:rPr lang="cs-CZ" sz="2400" dirty="0" smtClean="0"/>
              <a:t>Houpavé tiché melodie s textem plným lásky k dítěti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8975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125112" cy="4051437"/>
          </a:xfrm>
        </p:spPr>
        <p:txBody>
          <a:bodyPr/>
          <a:lstStyle/>
          <a:p>
            <a:r>
              <a:rPr lang="cs-CZ" sz="2800" dirty="0" smtClean="0"/>
              <a:t>Milostné písně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400" dirty="0" smtClean="0"/>
              <a:t>Láska dvou lidí- šťastná, nešťastná, dokonce až někdy tragická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15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0"/>
            <a:ext cx="5148064" cy="6864086"/>
          </a:xfrm>
        </p:spPr>
      </p:pic>
      <p:pic>
        <p:nvPicPr>
          <p:cNvPr id="3" name="120807_00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27584" y="692696"/>
            <a:ext cx="808856" cy="609600"/>
          </a:xfrm>
          <a:prstGeom prst="rect">
            <a:avLst/>
          </a:prstGeom>
        </p:spPr>
      </p:pic>
      <p:pic>
        <p:nvPicPr>
          <p:cNvPr id="5" name="120807_004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27212" y="53012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49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4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3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-6085"/>
            <a:ext cx="5148064" cy="6864085"/>
          </a:xfrm>
        </p:spPr>
      </p:pic>
      <p:pic>
        <p:nvPicPr>
          <p:cNvPr id="3" name="120807_005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3568" y="9807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72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6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4150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836712"/>
            <a:ext cx="7125112" cy="4051437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Vojenské písně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400" dirty="0" smtClean="0"/>
              <a:t>Hlavní téma: 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erbování chlapců na vojnu</a:t>
            </a:r>
          </a:p>
          <a:p>
            <a:r>
              <a:rPr lang="cs-CZ" sz="2400" dirty="0" smtClean="0"/>
              <a:t>Oplakávání ze stran rodičů a jeho vyvolené</a:t>
            </a:r>
          </a:p>
          <a:p>
            <a:r>
              <a:rPr lang="cs-CZ" sz="2400" dirty="0" smtClean="0"/>
              <a:t>Radostné vítání při návratu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090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-6086"/>
            <a:ext cx="5148064" cy="6864086"/>
          </a:xfrm>
        </p:spPr>
      </p:pic>
      <p:pic>
        <p:nvPicPr>
          <p:cNvPr id="3" name="120807_007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5576" y="8367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92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3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125112" cy="4051437"/>
          </a:xfrm>
        </p:spPr>
        <p:txBody>
          <a:bodyPr/>
          <a:lstStyle/>
          <a:p>
            <a:r>
              <a:rPr lang="cs-CZ" sz="2800" dirty="0" smtClean="0"/>
              <a:t>Pracovní písně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400" dirty="0" smtClean="0"/>
              <a:t>Zpěv pomáhal při těžké práci na plantážích</a:t>
            </a:r>
          </a:p>
          <a:p>
            <a:r>
              <a:rPr lang="cs-CZ" sz="2400" dirty="0" smtClean="0"/>
              <a:t>Nejznámější jsou spirituály, což jsou písně amerických černých otroků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33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125112" cy="4051437"/>
          </a:xfrm>
        </p:spPr>
        <p:txBody>
          <a:bodyPr/>
          <a:lstStyle/>
          <a:p>
            <a:r>
              <a:rPr lang="cs-CZ" sz="2800" dirty="0" smtClean="0"/>
              <a:t>Obřadní a zvykové písně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400" dirty="0" smtClean="0"/>
              <a:t>Příkladem jsou svatební písně, čepení nevěsty, ženichovo loučení se svobodou</a:t>
            </a:r>
          </a:p>
          <a:p>
            <a:r>
              <a:rPr lang="cs-CZ" sz="2400" dirty="0" smtClean="0"/>
              <a:t>Nebo také masopustní, svatojakubské, májové, dožínkové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948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125112" cy="4051437"/>
          </a:xfrm>
        </p:spPr>
        <p:txBody>
          <a:bodyPr/>
          <a:lstStyle/>
          <a:p>
            <a:r>
              <a:rPr lang="cs-CZ" sz="2800" dirty="0" smtClean="0"/>
              <a:t>Koledy a vánoční písně</a:t>
            </a:r>
          </a:p>
          <a:p>
            <a:endParaRPr lang="cs-CZ" sz="2800" dirty="0" smtClean="0"/>
          </a:p>
          <a:p>
            <a:r>
              <a:rPr lang="cs-CZ" sz="2400" dirty="0" smtClean="0"/>
              <a:t>Označuje píseň, kterou zpívali koledníci při svých obchůzkách k přání dobra a hlavně k získání odměny za toto přání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pěvy a hry o narození Páně</a:t>
            </a:r>
          </a:p>
        </p:txBody>
      </p:sp>
    </p:spTree>
    <p:extLst>
      <p:ext uri="{BB962C8B-B14F-4D97-AF65-F5344CB8AC3E}">
        <p14:creationId xmlns:p14="http://schemas.microsoft.com/office/powerpoint/2010/main" val="377891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err="1" smtClean="0"/>
              <a:t>kvízek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Jednotlivé písně přiřaď k předchozím typům:</a:t>
            </a:r>
          </a:p>
          <a:p>
            <a:endParaRPr lang="cs-CZ" sz="2400" dirty="0" smtClean="0"/>
          </a:p>
          <a:p>
            <a:r>
              <a:rPr lang="cs-CZ" sz="2400" dirty="0" smtClean="0"/>
              <a:t>Koupím já si koně vraný, až na tu vojnu půjdu</a:t>
            </a:r>
          </a:p>
          <a:p>
            <a:r>
              <a:rPr lang="cs-CZ" sz="2400" dirty="0" smtClean="0"/>
              <a:t>Anička, dušička, kde si bola</a:t>
            </a:r>
          </a:p>
          <a:p>
            <a:r>
              <a:rPr lang="cs-CZ" sz="2400" dirty="0" smtClean="0"/>
              <a:t>Zaspala nevěsta v </a:t>
            </a:r>
            <a:r>
              <a:rPr lang="cs-CZ" sz="2400" dirty="0" err="1" smtClean="0"/>
              <a:t>strážnickej</a:t>
            </a:r>
            <a:r>
              <a:rPr lang="cs-CZ" sz="2400" dirty="0" smtClean="0"/>
              <a:t> dolině</a:t>
            </a:r>
          </a:p>
          <a:p>
            <a:r>
              <a:rPr lang="cs-CZ" sz="2400" dirty="0" smtClean="0"/>
              <a:t>Láska, bože, láska, kde </a:t>
            </a:r>
            <a:r>
              <a:rPr lang="cs-CZ" sz="2400" dirty="0" err="1" smtClean="0"/>
              <a:t>ťa</a:t>
            </a:r>
            <a:r>
              <a:rPr lang="cs-CZ" sz="2400" dirty="0" smtClean="0"/>
              <a:t> </a:t>
            </a:r>
            <a:r>
              <a:rPr lang="cs-CZ" sz="2400" dirty="0" err="1"/>
              <a:t>ľ</a:t>
            </a:r>
            <a:r>
              <a:rPr lang="cs-CZ" sz="2400" dirty="0" err="1" smtClean="0"/>
              <a:t>udia</a:t>
            </a:r>
            <a:r>
              <a:rPr lang="cs-CZ" sz="2400" dirty="0" smtClean="0"/>
              <a:t> </a:t>
            </a:r>
            <a:r>
              <a:rPr lang="cs-CZ" sz="2400" dirty="0" err="1" smtClean="0"/>
              <a:t>berú</a:t>
            </a:r>
            <a:r>
              <a:rPr lang="cs-CZ" sz="2400" dirty="0" smtClean="0"/>
              <a:t>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6800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r>
              <a:rPr lang="cs-CZ" dirty="0" smtClean="0"/>
              <a:t>Leoš Janáček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76672"/>
            <a:ext cx="7125112" cy="604867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Leoš Janáček miloval svůj kraj a přilnul    k jeho lidovým zpěvům</a:t>
            </a:r>
          </a:p>
          <a:p>
            <a:r>
              <a:rPr lang="cs-CZ" sz="2400" dirty="0" smtClean="0"/>
              <a:t>Působil jako sběratel, badatel a skladatel klavírních doprovodů</a:t>
            </a:r>
          </a:p>
          <a:p>
            <a:r>
              <a:rPr lang="cs-CZ" sz="2400" dirty="0" smtClean="0"/>
              <a:t>V písních cítí lásku, štěstí, radost a pravdu</a:t>
            </a:r>
          </a:p>
          <a:p>
            <a:r>
              <a:rPr lang="cs-CZ" sz="2400" dirty="0" smtClean="0"/>
              <a:t>Pod vlivem velkého moravského sběratele F. Bartoše navazuje na jeho odkaz ( je ředitelem na starobrněnském gymnáziu, kde vyučuje </a:t>
            </a:r>
            <a:r>
              <a:rPr lang="cs-CZ" sz="2400" dirty="0" err="1" smtClean="0"/>
              <a:t>L.Janáček</a:t>
            </a:r>
            <a:r>
              <a:rPr lang="cs-CZ" sz="2400" dirty="0"/>
              <a:t> 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Společně vydali Národní písně moravské, Kytici z národních písní moravských</a:t>
            </a:r>
          </a:p>
        </p:txBody>
      </p:sp>
    </p:spTree>
    <p:extLst>
      <p:ext uri="{BB962C8B-B14F-4D97-AF65-F5344CB8AC3E}">
        <p14:creationId xmlns:p14="http://schemas.microsoft.com/office/powerpoint/2010/main" val="161357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00" y="-15311"/>
            <a:ext cx="5143500" cy="68580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7234963" cy="5112567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V jeho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doprovodech se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často objevuje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napodobenina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lidové hry na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cimbál, který</a:t>
            </a:r>
          </a:p>
          <a:p>
            <a:pPr marL="0" indent="0">
              <a:buNone/>
            </a:pPr>
            <a:r>
              <a:rPr lang="cs-CZ" sz="2400" dirty="0" smtClean="0"/>
              <a:t>    miluje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905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Jeho klavírní průvody jsou nádherné pro svůj dech lidové původnosti, pro svou jednoduchost a svoji osobitou </a:t>
            </a:r>
            <a:r>
              <a:rPr lang="cs-CZ" sz="2800" dirty="0" smtClean="0"/>
              <a:t>krásu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45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Ukázky – vlastní zdroj</a:t>
            </a:r>
          </a:p>
          <a:p>
            <a:r>
              <a:rPr lang="cs-CZ" dirty="0" smtClean="0"/>
              <a:t>Poděkování patří klavíristce Daniele </a:t>
            </a:r>
            <a:r>
              <a:rPr lang="cs-CZ" dirty="0" err="1" smtClean="0"/>
              <a:t>Pytelkové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VRKOČOVÁ, Ludmila. </a:t>
            </a:r>
            <a:r>
              <a:rPr lang="cs-CZ" i="1" dirty="0"/>
              <a:t>Slovníček základních hudebních pojmů</a:t>
            </a:r>
            <a:r>
              <a:rPr lang="cs-CZ" dirty="0"/>
              <a:t>. 1. vyd. [Praha: nákladem vlastním], 1994, 221 s. ISBN 80-901-6111-1. </a:t>
            </a:r>
            <a:endParaRPr lang="cs-CZ" dirty="0" smtClean="0"/>
          </a:p>
          <a:p>
            <a:r>
              <a:rPr lang="cs-CZ" dirty="0"/>
              <a:t>JANÁČEK, Leoš. </a:t>
            </a:r>
            <a:r>
              <a:rPr lang="cs-CZ" i="1" dirty="0"/>
              <a:t>Moravská lidová poesie v písních</a:t>
            </a:r>
            <a:r>
              <a:rPr lang="cs-CZ" dirty="0"/>
              <a:t>: </a:t>
            </a:r>
            <a:r>
              <a:rPr lang="cs-CZ" i="1" dirty="0"/>
              <a:t>pro zpěv a klavír</a:t>
            </a:r>
            <a:r>
              <a:rPr lang="cs-CZ" dirty="0"/>
              <a:t>. Praha: Hudební matice, 1947.</a:t>
            </a:r>
          </a:p>
        </p:txBody>
      </p:sp>
    </p:spTree>
    <p:extLst>
      <p:ext uri="{BB962C8B-B14F-4D97-AF65-F5344CB8AC3E}">
        <p14:creationId xmlns:p14="http://schemas.microsoft.com/office/powerpoint/2010/main" val="264200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141</TotalTime>
  <Words>549</Words>
  <Application>Microsoft Office PowerPoint</Application>
  <PresentationFormat>Předvádění na obrazovce (4:3)</PresentationFormat>
  <Paragraphs>93</Paragraphs>
  <Slides>19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Summer</vt:lpstr>
      <vt:lpstr>Prezentace aplikace PowerPoint</vt:lpstr>
      <vt:lpstr>ANOTACE</vt:lpstr>
      <vt:lpstr>Leoš Janáček a lidová píseň</vt:lpstr>
      <vt:lpstr>Co je to vůbec lidová píseň?</vt:lpstr>
      <vt:lpstr>historie</vt:lpstr>
      <vt:lpstr>Typy lidových písní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kvízek</vt:lpstr>
      <vt:lpstr>Leoš Janáček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Lidová píseň</dc:title>
  <dc:creator>Lucie</dc:creator>
  <cp:lastModifiedBy>jitka</cp:lastModifiedBy>
  <cp:revision>20</cp:revision>
  <dcterms:created xsi:type="dcterms:W3CDTF">2012-07-01T18:52:24Z</dcterms:created>
  <dcterms:modified xsi:type="dcterms:W3CDTF">2013-05-18T14:36:54Z</dcterms:modified>
</cp:coreProperties>
</file>