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4" r:id="rId2"/>
    <p:sldId id="275" r:id="rId3"/>
    <p:sldId id="273" r:id="rId4"/>
    <p:sldId id="257" r:id="rId5"/>
    <p:sldId id="258" r:id="rId6"/>
    <p:sldId id="264" r:id="rId7"/>
    <p:sldId id="265" r:id="rId8"/>
    <p:sldId id="266" r:id="rId9"/>
    <p:sldId id="259" r:id="rId10"/>
    <p:sldId id="267" r:id="rId11"/>
    <p:sldId id="260" r:id="rId12"/>
    <p:sldId id="268" r:id="rId13"/>
    <p:sldId id="263" r:id="rId14"/>
    <p:sldId id="269" r:id="rId15"/>
    <p:sldId id="261" r:id="rId16"/>
    <p:sldId id="270" r:id="rId17"/>
    <p:sldId id="271" r:id="rId18"/>
    <p:sldId id="272" r:id="rId19"/>
    <p:sldId id="262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098A14-88F1-4033-BCE8-8E7FD0C6B81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BEA12B8-C8EB-48AA-8BC9-6AF914D1F47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0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jpg"/><Relationship Id="rId4" Type="http://schemas.openxmlformats.org/officeDocument/2006/relationships/image" Target="../media/image22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arpe.pn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ombone_CG_Bach42AG.jpg" TargetMode="External"/><Relationship Id="rId2" Type="http://schemas.openxmlformats.org/officeDocument/2006/relationships/hyperlink" Target="http://cs.wikipedia.org/wiki/Soubor:Modern_huemmelche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Standard_timpani_setup.jpg" TargetMode="External"/><Relationship Id="rId4" Type="http://schemas.openxmlformats.org/officeDocument/2006/relationships/hyperlink" Target="http://cs.wikipedia.org/wiki/Soubor:BuikCymbaal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GK_bass1_full.jpg" TargetMode="External"/><Relationship Id="rId2" Type="http://schemas.openxmlformats.org/officeDocument/2006/relationships/hyperlink" Target="http://cs.wikipedia.org/wiki/Soubor:Recorde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Violin-Viola.jpg" TargetMode="External"/><Relationship Id="rId4" Type="http://schemas.openxmlformats.org/officeDocument/2006/relationships/hyperlink" Target="http://cs.wikipedia.org/wiki/Soubor:Cello_front_side.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ss-und-primgitarre.jpg" TargetMode="External"/><Relationship Id="rId2" Type="http://schemas.openxmlformats.org/officeDocument/2006/relationships/hyperlink" Target="http://cs.wikipedia.org/wiki/Soubor:Violin-Viol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lavecin_fran%C3%A7ais.jpg" TargetMode="External"/><Relationship Id="rId5" Type="http://schemas.openxmlformats.org/officeDocument/2006/relationships/hyperlink" Target="http://cs.wikipedia.org/wiki/Soubor:Klavier_Seitenaufnahme.jpg" TargetMode="External"/><Relationship Id="rId4" Type="http://schemas.openxmlformats.org/officeDocument/2006/relationships/hyperlink" Target="http://cs.wikipedia.org/wiki/Soubor:Citera_diskantova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larinets_german.jpg" TargetMode="External"/><Relationship Id="rId2" Type="http://schemas.openxmlformats.org/officeDocument/2006/relationships/hyperlink" Target="http://cs.wikipedia.org/wiki/Soubor:JayCEastonSaxFamil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FoxBassoon.jpg" TargetMode="External"/><Relationship Id="rId4" Type="http://schemas.openxmlformats.org/officeDocument/2006/relationships/hyperlink" Target="http://cs.wikipedia.org/wiki/Soubor:Piccolo_flute2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ench_horn_front.png" TargetMode="External"/><Relationship Id="rId2" Type="http://schemas.openxmlformats.org/officeDocument/2006/relationships/hyperlink" Target="http://cs.wikipedia.org/wiki/Soubor:Oboe_modern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rumpet_american.jpg" TargetMode="External"/><Relationship Id="rId4" Type="http://schemas.openxmlformats.org/officeDocument/2006/relationships/hyperlink" Target="http://cs.wikipedia.org/wiki/Soubor:Two_F_tubas.jpg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ed_Organ.jpg" TargetMode="External"/><Relationship Id="rId2" Type="http://schemas.openxmlformats.org/officeDocument/2006/relationships/hyperlink" Target="http://cs.wikipedia.org/wiki/Soubor:PianoAccordeo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rankfurt_Katharinenkirche_Orgelprospekt_1990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astagnetten.jpg" TargetMode="External"/><Relationship Id="rId2" Type="http://schemas.openxmlformats.org/officeDocument/2006/relationships/hyperlink" Target="http://cs.wikipedia.org/wiki/Soubor:Thoth08BigasDrumEvansChalmett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raditional_indonesian_instruments04.jpg" TargetMode="External"/><Relationship Id="rId4" Type="http://schemas.openxmlformats.org/officeDocument/2006/relationships/hyperlink" Target="http://cs.wikipedia.org/wiki/Soubor:Sabian_AA_10_Splash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ibes_joelocke_koeln2007.jpg" TargetMode="External"/><Relationship Id="rId2" Type="http://schemas.openxmlformats.org/officeDocument/2006/relationships/hyperlink" Target="http://cs.wikipedia.org/wiki/Soubor:Tocando_marimba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lockenspiel-malletech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116632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9219719"/>
              </p:ext>
            </p:extLst>
          </p:nvPr>
        </p:nvGraphicFramePr>
        <p:xfrm>
          <a:off x="1151620" y="4324200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VY_32_INOVACE_6A_03</a:t>
                      </a:r>
                      <a:endParaRPr lang="cs-CZ" baseline="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NÁSTROJE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372939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4637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ANOTACE</a:t>
            </a:r>
            <a:endParaRPr lang="cs-CZ" sz="8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si představíme základní rozdělení jednotlivých nástrojových skupin a v každé        z těchto skupin provedeme podrobnější výčet konkrétních nástrojů.</a:t>
            </a:r>
          </a:p>
          <a:p>
            <a:r>
              <a:rPr lang="cs-CZ" dirty="0" smtClean="0"/>
              <a:t>Autorem materiálu a všech jeho částí , není-li uvedeno jinak, je Mgr. 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1232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84738"/>
            <a:ext cx="8458200" cy="1222375"/>
          </a:xfrm>
        </p:spPr>
        <p:txBody>
          <a:bodyPr>
            <a:noAutofit/>
          </a:bodyPr>
          <a:lstStyle/>
          <a:p>
            <a:r>
              <a:rPr lang="cs-CZ" sz="4000" dirty="0" smtClean="0"/>
              <a:t>Rozdělení hudebních nástrojů</a:t>
            </a:r>
            <a:endParaRPr lang="cs-CZ" sz="4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943" y="1412776"/>
            <a:ext cx="2910457" cy="54052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105" y="4343898"/>
            <a:ext cx="3277383" cy="2458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916832"/>
            <a:ext cx="3168352" cy="1863219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079" y="3780051"/>
            <a:ext cx="2562026" cy="30379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105" y="2583060"/>
            <a:ext cx="3274296" cy="1925892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412776"/>
            <a:ext cx="1512168" cy="945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87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Strunné</a:t>
            </a:r>
          </a:p>
          <a:p>
            <a:r>
              <a:rPr lang="cs-CZ" dirty="0" smtClean="0"/>
              <a:t>Dechové</a:t>
            </a:r>
          </a:p>
          <a:p>
            <a:r>
              <a:rPr lang="cs-CZ" dirty="0" smtClean="0"/>
              <a:t>Bicí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0135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strunné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5892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Smyčcové: housle</a:t>
            </a:r>
          </a:p>
          <a:p>
            <a:pPr marL="0" indent="0">
              <a:buNone/>
            </a:pPr>
            <a:r>
              <a:rPr lang="cs-CZ" dirty="0" smtClean="0"/>
              <a:t>                       viola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violoncello</a:t>
            </a:r>
          </a:p>
          <a:p>
            <a:pPr marL="0" indent="0">
              <a:buNone/>
            </a:pPr>
            <a:r>
              <a:rPr lang="cs-CZ" dirty="0" smtClean="0"/>
              <a:t>                       kontrabas</a:t>
            </a:r>
          </a:p>
          <a:p>
            <a:r>
              <a:rPr lang="cs-CZ" dirty="0" smtClean="0"/>
              <a:t>Drnkací:     kytara</a:t>
            </a:r>
          </a:p>
          <a:p>
            <a:pPr marL="0" indent="0">
              <a:buNone/>
            </a:pPr>
            <a:r>
              <a:rPr lang="cs-CZ" dirty="0" smtClean="0"/>
              <a:t>                       harfa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mandolína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citera</a:t>
            </a:r>
          </a:p>
          <a:p>
            <a:r>
              <a:rPr lang="cs-CZ" dirty="0" smtClean="0"/>
              <a:t>Klávesové: klavír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cembalo</a:t>
            </a:r>
          </a:p>
        </p:txBody>
      </p:sp>
    </p:spTree>
    <p:extLst>
      <p:ext uri="{BB962C8B-B14F-4D97-AF65-F5344CB8AC3E}">
        <p14:creationId xmlns:p14="http://schemas.microsoft.com/office/powerpoint/2010/main" val="1231136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022137"/>
            <a:ext cx="3200589" cy="485355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40861"/>
            <a:ext cx="2483768" cy="36171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416" y="1573292"/>
            <a:ext cx="3749584" cy="5284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428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0"/>
            <a:ext cx="3513476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037416"/>
            <a:ext cx="2880320" cy="57937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2983"/>
            <a:ext cx="4048910" cy="430781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30793"/>
            <a:ext cx="4562391" cy="252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976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052736"/>
            <a:ext cx="3635895" cy="579815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772816"/>
            <a:ext cx="5364088" cy="426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43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Dřevěné: flétna</a:t>
            </a:r>
          </a:p>
          <a:p>
            <a:pPr marL="0" indent="0">
              <a:buNone/>
            </a:pPr>
            <a:r>
              <a:rPr lang="cs-CZ" dirty="0" smtClean="0"/>
              <a:t>                        pikola</a:t>
            </a:r>
          </a:p>
          <a:p>
            <a:pPr marL="0" indent="0">
              <a:buNone/>
            </a:pPr>
            <a:r>
              <a:rPr lang="cs-CZ" dirty="0" smtClean="0"/>
              <a:t>                             klarinet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hoboj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fagot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       saxofon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7" y="1196752"/>
            <a:ext cx="3225953" cy="201622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852936"/>
            <a:ext cx="2956248" cy="375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00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9306" y="570051"/>
            <a:ext cx="5038814" cy="3539767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41" y="2352360"/>
            <a:ext cx="1722736" cy="452596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120" y="14286"/>
            <a:ext cx="2999659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3606" y="4109818"/>
            <a:ext cx="4404514" cy="2736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706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Žesťové: lesní roh</a:t>
            </a:r>
          </a:p>
          <a:p>
            <a:pPr marL="0" indent="0">
              <a:buNone/>
            </a:pPr>
            <a:r>
              <a:rPr lang="cs-CZ" dirty="0" smtClean="0"/>
              <a:t>                           pozoun</a:t>
            </a:r>
          </a:p>
          <a:p>
            <a:pPr marL="0" indent="0">
              <a:buNone/>
            </a:pPr>
            <a:r>
              <a:rPr lang="cs-CZ" dirty="0" smtClean="0"/>
              <a:t>                                 trubka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tuba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332656"/>
            <a:ext cx="3724378" cy="264896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322762"/>
            <a:ext cx="3384376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60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480" y="0"/>
            <a:ext cx="7199520" cy="686457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384" y="0"/>
            <a:ext cx="1952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8620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píšťalami nebo s jazýčky a měchy:</a:t>
            </a:r>
          </a:p>
          <a:p>
            <a:r>
              <a:rPr lang="cs-CZ" dirty="0"/>
              <a:t>v</a:t>
            </a:r>
            <a:r>
              <a:rPr lang="cs-CZ" dirty="0" smtClean="0"/>
              <a:t>arhany</a:t>
            </a:r>
          </a:p>
          <a:p>
            <a:r>
              <a:rPr lang="cs-CZ" dirty="0"/>
              <a:t>h</a:t>
            </a:r>
            <a:r>
              <a:rPr lang="cs-CZ" dirty="0" smtClean="0"/>
              <a:t>armonium</a:t>
            </a:r>
          </a:p>
          <a:p>
            <a:r>
              <a:rPr lang="cs-CZ" dirty="0"/>
              <a:t>a</a:t>
            </a:r>
            <a:r>
              <a:rPr lang="cs-CZ" dirty="0" smtClean="0"/>
              <a:t>kordeon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049" y="2213117"/>
            <a:ext cx="3411399" cy="445377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887279"/>
            <a:ext cx="3312368" cy="2779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3425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7132"/>
            <a:ext cx="9144000" cy="6840868"/>
          </a:xfrm>
        </p:spPr>
      </p:pic>
    </p:spTree>
    <p:extLst>
      <p:ext uri="{BB962C8B-B14F-4D97-AF65-F5344CB8AC3E}">
        <p14:creationId xmlns:p14="http://schemas.microsoft.com/office/powerpoint/2010/main" val="969554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napjatou blanou: velký buben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malý buben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tympány</a:t>
            </a:r>
          </a:p>
          <a:p>
            <a:r>
              <a:rPr lang="cs-CZ" dirty="0" smtClean="0"/>
              <a:t>Bicí bez blány: </a:t>
            </a:r>
          </a:p>
          <a:p>
            <a:r>
              <a:rPr lang="cs-CZ" dirty="0" smtClean="0"/>
              <a:t>neladitelné- gong, činely, kastaněty</a:t>
            </a:r>
          </a:p>
          <a:p>
            <a:r>
              <a:rPr lang="cs-CZ" dirty="0"/>
              <a:t>l</a:t>
            </a:r>
            <a:r>
              <a:rPr lang="cs-CZ" dirty="0" smtClean="0"/>
              <a:t>aditelné- zvonkohra, marimba</a:t>
            </a:r>
            <a:r>
              <a:rPr lang="cs-CZ" smtClean="0"/>
              <a:t>, vibrafon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52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8720"/>
            <a:ext cx="4168908" cy="5949280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979" y="3685172"/>
            <a:ext cx="4201649" cy="3151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67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2851455"/>
            <a:ext cx="4619310" cy="4006545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0871" y="13111"/>
            <a:ext cx="2592288" cy="4335003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69887"/>
            <a:ext cx="5349655" cy="3570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4249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64698"/>
            <a:ext cx="9144000" cy="549330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350000" cy="4762500"/>
          </a:xfrm>
          <a:prstGeom prst="rect">
            <a:avLst/>
          </a:prstGeom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576" y="24408"/>
            <a:ext cx="3816424" cy="1994082"/>
          </a:xfrm>
        </p:spPr>
      </p:pic>
    </p:spTree>
    <p:extLst>
      <p:ext uri="{BB962C8B-B14F-4D97-AF65-F5344CB8AC3E}">
        <p14:creationId xmlns:p14="http://schemas.microsoft.com/office/powerpoint/2010/main" val="4194520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OLING, Bert a Heinz WALLISCH. </a:t>
            </a:r>
            <a:r>
              <a:rPr lang="cs-CZ" i="1" dirty="0"/>
              <a:t>Encyklopedie hudebních nástrojů</a:t>
            </a:r>
            <a:r>
              <a:rPr lang="cs-CZ" dirty="0"/>
              <a:t>. 1. vyd. Překlad Jiřina Holeňová. Čestlice: </a:t>
            </a:r>
            <a:r>
              <a:rPr lang="cs-CZ" dirty="0" err="1"/>
              <a:t>Rebo</a:t>
            </a:r>
            <a:r>
              <a:rPr lang="cs-CZ" dirty="0"/>
              <a:t>, 2004, 256 s. ISBN 80-723-4289-4. </a:t>
            </a:r>
            <a:endParaRPr lang="cs-CZ" dirty="0" smtClean="0"/>
          </a:p>
          <a:p>
            <a:endParaRPr lang="cs-CZ" dirty="0"/>
          </a:p>
          <a:p>
            <a:r>
              <a:rPr lang="pl-PL" i="1" dirty="0"/>
              <a:t>Obrázky</a:t>
            </a:r>
            <a:r>
              <a:rPr lang="pl-PL" dirty="0"/>
              <a:t> [online]. [cit. </a:t>
            </a:r>
            <a:r>
              <a:rPr lang="pl-PL" smtClean="0"/>
              <a:t>2012-10-05</a:t>
            </a:r>
            <a:r>
              <a:rPr lang="pl-PL" dirty="0"/>
              <a:t>]. Dostupné z: 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cs.wikipedia.org/wiki/Soubor:Harpe.png</a:t>
            </a:r>
            <a:r>
              <a:rPr lang="cs-CZ" dirty="0" smtClean="0"/>
              <a:t> </a:t>
            </a:r>
            <a:r>
              <a:rPr lang="cs-CZ" sz="3600" dirty="0" smtClean="0"/>
              <a:t>(harfa)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3711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cs.wikipedia.org/wiki/Soubor:Modern_huemmelchen.jpg</a:t>
            </a:r>
            <a:r>
              <a:rPr lang="cs-CZ" dirty="0" smtClean="0"/>
              <a:t> </a:t>
            </a:r>
            <a:r>
              <a:rPr lang="cs-CZ" sz="3600" dirty="0" smtClean="0"/>
              <a:t>(dudy)</a:t>
            </a:r>
          </a:p>
          <a:p>
            <a:r>
              <a:rPr lang="cs-CZ" sz="3600" dirty="0">
                <a:hlinkClick r:id="rId3"/>
              </a:rPr>
              <a:t>http://</a:t>
            </a:r>
            <a:r>
              <a:rPr lang="cs-CZ" sz="3600" dirty="0" smtClean="0">
                <a:hlinkClick r:id="rId3"/>
              </a:rPr>
              <a:t>cs.wikipedia.org/wiki/Soubor:Trombone_CG_Bach42AG.jpg</a:t>
            </a:r>
            <a:r>
              <a:rPr lang="cs-CZ" sz="3600" dirty="0" smtClean="0"/>
              <a:t> (pozoun)</a:t>
            </a:r>
          </a:p>
          <a:p>
            <a:r>
              <a:rPr lang="cs-CZ" sz="3600" dirty="0">
                <a:hlinkClick r:id="rId4"/>
              </a:rPr>
              <a:t>http://</a:t>
            </a:r>
            <a:r>
              <a:rPr lang="cs-CZ" sz="3600" dirty="0" smtClean="0">
                <a:hlinkClick r:id="rId4"/>
              </a:rPr>
              <a:t>cs.wikipedia.org/wiki/Soubor:BuikCymbaal.jpg</a:t>
            </a:r>
            <a:r>
              <a:rPr lang="cs-CZ" sz="3600" dirty="0" smtClean="0"/>
              <a:t> (cimbál)</a:t>
            </a:r>
          </a:p>
          <a:p>
            <a:r>
              <a:rPr lang="cs-CZ" sz="3600" dirty="0">
                <a:hlinkClick r:id="rId5"/>
              </a:rPr>
              <a:t>http://</a:t>
            </a:r>
            <a:r>
              <a:rPr lang="cs-CZ" sz="3600" dirty="0" smtClean="0">
                <a:hlinkClick r:id="rId5"/>
              </a:rPr>
              <a:t>cs.wikipedia.org/wiki/Soubor:Standard_timpani_setup.jpg</a:t>
            </a:r>
            <a:r>
              <a:rPr lang="cs-CZ" sz="3600" dirty="0" smtClean="0"/>
              <a:t> (tympány)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689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cs.wikipedia.org/wiki/Soubor:Recorder.jpg</a:t>
            </a:r>
            <a:r>
              <a:rPr lang="cs-CZ" dirty="0" smtClean="0"/>
              <a:t> (zobcová flétna)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cs.wikipedia.org/wiki/Soubor:AGK_bass1_full.jpg</a:t>
            </a:r>
            <a:r>
              <a:rPr lang="cs-CZ" dirty="0" smtClean="0"/>
              <a:t> (kontrabas)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cs.wikipedia.org/wiki/Soubor:Cello_front_side.png</a:t>
            </a:r>
            <a:r>
              <a:rPr lang="cs-CZ" dirty="0" smtClean="0"/>
              <a:t> (violoncello)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cs.wikipedia.org/wiki/Soubor:Violin-Viola.jpg</a:t>
            </a:r>
            <a:r>
              <a:rPr lang="cs-CZ" dirty="0" smtClean="0"/>
              <a:t> (viola)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358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cs.wikipedia.org/wiki/Soubor:Violin-Viola.jpg</a:t>
            </a:r>
            <a:r>
              <a:rPr lang="cs-CZ" dirty="0" smtClean="0"/>
              <a:t> (mandolína)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cs.wikipedia.org/wiki/Soubor:Bass-und-primgitarre.jpg</a:t>
            </a:r>
            <a:r>
              <a:rPr lang="cs-CZ" dirty="0" smtClean="0"/>
              <a:t> (kytara)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cs.wikipedia.org/wiki/Soubor:Citera_diskantova.jpg</a:t>
            </a:r>
            <a:r>
              <a:rPr lang="cs-CZ" dirty="0" smtClean="0"/>
              <a:t> (citera)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cs.wikipedia.org/wiki/Soubor:Klavier_Seitenaufnahme.jpg</a:t>
            </a:r>
            <a:r>
              <a:rPr lang="cs-CZ" dirty="0" smtClean="0"/>
              <a:t> (klavír)</a:t>
            </a:r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cs.wikipedia.org/wiki/Soubor:Clavecin_fran%C3%A7ais.jpg</a:t>
            </a:r>
            <a:r>
              <a:rPr lang="cs-CZ" dirty="0" smtClean="0"/>
              <a:t> (cembalo)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036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cs.wikipedia.org/wiki/Soubor:JayCEastonSaxFamily.jpg</a:t>
            </a:r>
            <a:r>
              <a:rPr lang="cs-CZ" dirty="0" smtClean="0"/>
              <a:t> (saxofon)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cs.wikipedia.org/wiki/Soubor:Clarinets_german.jpg</a:t>
            </a:r>
            <a:r>
              <a:rPr lang="cs-CZ" dirty="0" smtClean="0"/>
              <a:t> (klarinet)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cs.wikipedia.org/wiki/Soubor:Piccolo_flute2.jpg</a:t>
            </a:r>
            <a:r>
              <a:rPr lang="cs-CZ" dirty="0" smtClean="0"/>
              <a:t> (pikola)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cs.wikipedia.org/wiki/Soubor:FoxBassoon.jpg</a:t>
            </a:r>
            <a:r>
              <a:rPr lang="cs-CZ" dirty="0" smtClean="0"/>
              <a:t> (fagot)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351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15198"/>
          </a:xfrm>
        </p:spPr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cs.wikipedia.org/wiki/Soubor:Oboe_modern.jpg</a:t>
            </a:r>
            <a:r>
              <a:rPr lang="cs-CZ" dirty="0" smtClean="0"/>
              <a:t> (hoboj)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cs.wikipedia.org/wiki/Soubor:French_horn_front.png</a:t>
            </a:r>
            <a:r>
              <a:rPr lang="cs-CZ" dirty="0" smtClean="0"/>
              <a:t> (lesní roh)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cs.wikipedia.org/wiki/Soubor:Two_F_tubas.jpg</a:t>
            </a:r>
            <a:r>
              <a:rPr lang="cs-CZ" dirty="0" smtClean="0"/>
              <a:t> (tuba)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cs.wikipedia.org/wiki/Soubor:Trumpet_american.jpg</a:t>
            </a:r>
            <a:r>
              <a:rPr lang="cs-CZ" dirty="0" smtClean="0"/>
              <a:t> (trubka)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990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cs.wikipedia.org/wiki/Soubor:PianoAccordeon.jpg</a:t>
            </a:r>
            <a:r>
              <a:rPr lang="cs-CZ" dirty="0" smtClean="0"/>
              <a:t> (akordeon)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cs.wikipedia.org/wiki/Soubor:Reed_Organ.jpg</a:t>
            </a:r>
            <a:r>
              <a:rPr lang="cs-CZ" dirty="0" smtClean="0"/>
              <a:t> (harmonium)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cs.wikipedia.org/wiki/Soubor:Frankfurt_Katharinenkirche_Orgelprospekt_1990.jpg</a:t>
            </a:r>
            <a:r>
              <a:rPr lang="cs-CZ" dirty="0" smtClean="0"/>
              <a:t> (varhany)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62426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cs.wikipedia.org/wiki/Soubor:Thoth08BigasDrumEvansChalmette.jpg</a:t>
            </a:r>
            <a:r>
              <a:rPr lang="cs-CZ" dirty="0" smtClean="0"/>
              <a:t> (velký buben)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cs.wikipedia.org/wiki/Soubor:Castagnetten.jpg</a:t>
            </a:r>
            <a:r>
              <a:rPr lang="cs-CZ" dirty="0" smtClean="0"/>
              <a:t> (kastaněty)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cs.wikipedia.org/wiki/Soubor:Sabian_AA_10_Splash.jpg</a:t>
            </a:r>
            <a:r>
              <a:rPr lang="cs-CZ" dirty="0" smtClean="0"/>
              <a:t> (činel)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cs.wikipedia.org/wiki/Soubor:Traditional_indonesian_instruments04.jpg</a:t>
            </a:r>
            <a:r>
              <a:rPr lang="cs-CZ" dirty="0" smtClean="0"/>
              <a:t> (gong)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692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cs.wikipedia.org/wiki/Soubor:Tocando_marimba.JPG</a:t>
            </a:r>
            <a:r>
              <a:rPr lang="cs-CZ" dirty="0" smtClean="0"/>
              <a:t> (marimba)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cs.wikipedia.org/wiki/Soubor:Vibes_joelocke_koeln2007.jpg</a:t>
            </a:r>
            <a:r>
              <a:rPr lang="cs-CZ" dirty="0" smtClean="0"/>
              <a:t> (vibrafon)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cs.wikipedia.org/wiki/Soubor:Glockenspiel-malletech.jpg</a:t>
            </a:r>
            <a:r>
              <a:rPr lang="cs-CZ" dirty="0" smtClean="0"/>
              <a:t> (zvonkohra)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7080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158</TotalTime>
  <Words>412</Words>
  <Application>Microsoft Office PowerPoint</Application>
  <PresentationFormat>Předvádění na obrazovce (4:3)</PresentationFormat>
  <Paragraphs>81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Cesta</vt:lpstr>
      <vt:lpstr>Prezentace aplikace PowerPoint</vt:lpstr>
      <vt:lpstr>ANOTACE</vt:lpstr>
      <vt:lpstr>Rozdělení hudebních nástrojů</vt:lpstr>
      <vt:lpstr>Prezentace aplikace PowerPoint</vt:lpstr>
      <vt:lpstr>strunné</vt:lpstr>
      <vt:lpstr>Prezentace aplikace PowerPoint</vt:lpstr>
      <vt:lpstr>Prezentace aplikace PowerPoint</vt:lpstr>
      <vt:lpstr>Prezentace aplikace PowerPoint</vt:lpstr>
      <vt:lpstr>dechové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bicí</vt:lpstr>
      <vt:lpstr>Prezentace aplikace PowerPoint</vt:lpstr>
      <vt:lpstr>Prezentace aplikace PowerPoint</vt:lpstr>
      <vt:lpstr>Prezentace aplikace PowerPoint</vt:lpstr>
      <vt:lpstr>citace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hudebních nástrojů</dc:title>
  <dc:creator>Lucie</dc:creator>
  <cp:lastModifiedBy>jitka</cp:lastModifiedBy>
  <cp:revision>22</cp:revision>
  <dcterms:created xsi:type="dcterms:W3CDTF">2012-07-05T17:10:36Z</dcterms:created>
  <dcterms:modified xsi:type="dcterms:W3CDTF">2013-05-18T13:04:47Z</dcterms:modified>
</cp:coreProperties>
</file>